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4211300" cy="20104100"/>
  <p:notesSz cx="142113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882" y="804164"/>
            <a:ext cx="1279588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1209" y="16710424"/>
          <a:ext cx="3450590" cy="2701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560"/>
                <a:gridCol w="758190"/>
                <a:gridCol w="1002664"/>
                <a:gridCol w="887094"/>
              </a:tblGrid>
              <a:tr h="472476"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81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NeuMAC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81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98120" marR="190500">
                        <a:lnSpc>
                          <a:spcPct val="100699"/>
                        </a:lnSpc>
                        <a:spcBef>
                          <a:spcPts val="70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Inf.</a:t>
                      </a:r>
                      <a:r>
                        <a:rPr dirty="0" sz="14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Cap. 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nnel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Achieved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24339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CC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1.96x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2.06x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95%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24339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BFS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6.53x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6.56x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99.5%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339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-5">
                          <a:latin typeface="Calibri"/>
                          <a:cs typeface="Calibri"/>
                        </a:rPr>
                        <a:t>Pagerank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1.07x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1.11x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96.4%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24339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SSSP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2.24x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2.25x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99.5%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339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Volrend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1.32x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1.33x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99.2%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24339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StrmClstr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9.70x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9.77x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99.28%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339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Canneal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1.14x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1.15x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99.13%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24339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Bodytrack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1.37x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1.38x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99.3%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81274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Commnty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3.77x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3.82x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 spc="5">
                          <a:latin typeface="Calibri"/>
                          <a:cs typeface="Calibri"/>
                        </a:rPr>
                        <a:t>98.6%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057426" y="18902953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 h="0">
                <a:moveTo>
                  <a:pt x="0" y="0"/>
                </a:moveTo>
                <a:lnTo>
                  <a:pt x="5915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60516" y="18902953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687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63982" y="18902953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69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67072" y="18902953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69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0544" y="18902953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688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73634" y="18902953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688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77100" y="18902953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69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80190" y="18902953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69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83661" y="18902953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3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46677" y="18902953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876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46677" y="18902953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0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57426" y="18345974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 h="0">
                <a:moveTo>
                  <a:pt x="0" y="0"/>
                </a:moveTo>
                <a:lnTo>
                  <a:pt x="5915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38185" y="18345974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79" h="0">
                <a:moveTo>
                  <a:pt x="0" y="0"/>
                </a:moveTo>
                <a:lnTo>
                  <a:pt x="237994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80190" y="18345974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69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83661" y="18345974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 h="0">
                <a:moveTo>
                  <a:pt x="0" y="0"/>
                </a:moveTo>
                <a:lnTo>
                  <a:pt x="257228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46677" y="1834597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876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46677" y="1834597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0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57426" y="17875009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 h="0">
                <a:moveTo>
                  <a:pt x="0" y="0"/>
                </a:moveTo>
                <a:lnTo>
                  <a:pt x="5915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80190" y="17875009"/>
            <a:ext cx="2638425" cy="0"/>
          </a:xfrm>
          <a:custGeom>
            <a:avLst/>
            <a:gdLst/>
            <a:ahLst/>
            <a:cxnLst/>
            <a:rect l="l" t="t" r="r" b="b"/>
            <a:pathLst>
              <a:path w="2638425" h="0">
                <a:moveTo>
                  <a:pt x="0" y="0"/>
                </a:moveTo>
                <a:lnTo>
                  <a:pt x="263793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44742" y="17875009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 h="0">
                <a:moveTo>
                  <a:pt x="0" y="0"/>
                </a:moveTo>
                <a:lnTo>
                  <a:pt x="396147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46677" y="17875009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876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46677" y="17875009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0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057426" y="17467118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 h="0">
                <a:moveTo>
                  <a:pt x="0" y="0"/>
                </a:moveTo>
                <a:lnTo>
                  <a:pt x="5915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80190" y="17467118"/>
            <a:ext cx="2638425" cy="0"/>
          </a:xfrm>
          <a:custGeom>
            <a:avLst/>
            <a:gdLst/>
            <a:ahLst/>
            <a:cxnLst/>
            <a:rect l="l" t="t" r="r" b="b"/>
            <a:pathLst>
              <a:path w="2638425" h="0">
                <a:moveTo>
                  <a:pt x="0" y="0"/>
                </a:moveTo>
                <a:lnTo>
                  <a:pt x="263793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44742" y="1746711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 h="0">
                <a:moveTo>
                  <a:pt x="0" y="0"/>
                </a:moveTo>
                <a:lnTo>
                  <a:pt x="396147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46677" y="17467118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8764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46677" y="17467118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0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057426" y="17107396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 h="0">
                <a:moveTo>
                  <a:pt x="0" y="0"/>
                </a:moveTo>
                <a:lnTo>
                  <a:pt x="5915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46677" y="17107396"/>
            <a:ext cx="3471545" cy="0"/>
          </a:xfrm>
          <a:custGeom>
            <a:avLst/>
            <a:gdLst/>
            <a:ahLst/>
            <a:cxnLst/>
            <a:rect l="l" t="t" r="r" b="b"/>
            <a:pathLst>
              <a:path w="3471545" h="0">
                <a:moveTo>
                  <a:pt x="0" y="0"/>
                </a:moveTo>
                <a:lnTo>
                  <a:pt x="3471448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46677" y="17107396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0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46677" y="17073754"/>
            <a:ext cx="3670300" cy="2151380"/>
          </a:xfrm>
          <a:custGeom>
            <a:avLst/>
            <a:gdLst/>
            <a:ahLst/>
            <a:cxnLst/>
            <a:rect l="l" t="t" r="r" b="b"/>
            <a:pathLst>
              <a:path w="3670300" h="2151380">
                <a:moveTo>
                  <a:pt x="0" y="0"/>
                </a:moveTo>
                <a:lnTo>
                  <a:pt x="0" y="2151076"/>
                </a:lnTo>
                <a:lnTo>
                  <a:pt x="3669901" y="2151076"/>
                </a:lnTo>
                <a:lnTo>
                  <a:pt x="3669901" y="0"/>
                </a:lnTo>
                <a:lnTo>
                  <a:pt x="0" y="0"/>
                </a:lnTo>
                <a:close/>
              </a:path>
            </a:pathLst>
          </a:custGeom>
          <a:ln w="38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05441" y="17296623"/>
            <a:ext cx="139700" cy="1928495"/>
          </a:xfrm>
          <a:custGeom>
            <a:avLst/>
            <a:gdLst/>
            <a:ahLst/>
            <a:cxnLst/>
            <a:rect l="l" t="t" r="r" b="b"/>
            <a:pathLst>
              <a:path w="139700" h="1928494">
                <a:moveTo>
                  <a:pt x="0" y="1928208"/>
                </a:moveTo>
                <a:lnTo>
                  <a:pt x="139300" y="1928208"/>
                </a:lnTo>
                <a:lnTo>
                  <a:pt x="139300" y="0"/>
                </a:lnTo>
                <a:lnTo>
                  <a:pt x="0" y="0"/>
                </a:lnTo>
                <a:lnTo>
                  <a:pt x="0" y="1928208"/>
                </a:lnTo>
                <a:close/>
              </a:path>
            </a:pathLst>
          </a:custGeom>
          <a:solidFill>
            <a:srgbClr val="B5B0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05441" y="17297004"/>
            <a:ext cx="139065" cy="1927860"/>
          </a:xfrm>
          <a:custGeom>
            <a:avLst/>
            <a:gdLst/>
            <a:ahLst/>
            <a:cxnLst/>
            <a:rect l="l" t="t" r="r" b="b"/>
            <a:pathLst>
              <a:path w="139064" h="1927859">
                <a:moveTo>
                  <a:pt x="0" y="1927826"/>
                </a:moveTo>
                <a:lnTo>
                  <a:pt x="0" y="0"/>
                </a:lnTo>
                <a:lnTo>
                  <a:pt x="138918" y="0"/>
                </a:lnTo>
                <a:lnTo>
                  <a:pt x="138918" y="1927826"/>
                </a:lnTo>
                <a:lnTo>
                  <a:pt x="0" y="1927826"/>
                </a:lnTo>
                <a:close/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01974" y="18830321"/>
            <a:ext cx="139700" cy="394970"/>
          </a:xfrm>
          <a:custGeom>
            <a:avLst/>
            <a:gdLst/>
            <a:ahLst/>
            <a:cxnLst/>
            <a:rect l="l" t="t" r="r" b="b"/>
            <a:pathLst>
              <a:path w="139700" h="394969">
                <a:moveTo>
                  <a:pt x="0" y="394510"/>
                </a:moveTo>
                <a:lnTo>
                  <a:pt x="139300" y="394510"/>
                </a:lnTo>
                <a:lnTo>
                  <a:pt x="139300" y="0"/>
                </a:lnTo>
                <a:lnTo>
                  <a:pt x="0" y="0"/>
                </a:lnTo>
                <a:lnTo>
                  <a:pt x="0" y="394510"/>
                </a:lnTo>
                <a:close/>
              </a:path>
            </a:pathLst>
          </a:custGeom>
          <a:solidFill>
            <a:srgbClr val="B5B0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01971" y="18830703"/>
            <a:ext cx="139065" cy="394335"/>
          </a:xfrm>
          <a:custGeom>
            <a:avLst/>
            <a:gdLst/>
            <a:ahLst/>
            <a:cxnLst/>
            <a:rect l="l" t="t" r="r" b="b"/>
            <a:pathLst>
              <a:path w="139064" h="394334">
                <a:moveTo>
                  <a:pt x="0" y="394128"/>
                </a:moveTo>
                <a:lnTo>
                  <a:pt x="0" y="0"/>
                </a:lnTo>
                <a:lnTo>
                  <a:pt x="138918" y="0"/>
                </a:lnTo>
                <a:lnTo>
                  <a:pt x="138918" y="394128"/>
                </a:lnTo>
                <a:lnTo>
                  <a:pt x="0" y="394128"/>
                </a:lnTo>
                <a:close/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98884" y="17972109"/>
            <a:ext cx="139700" cy="1252855"/>
          </a:xfrm>
          <a:custGeom>
            <a:avLst/>
            <a:gdLst/>
            <a:ahLst/>
            <a:cxnLst/>
            <a:rect l="l" t="t" r="r" b="b"/>
            <a:pathLst>
              <a:path w="139700" h="1252855">
                <a:moveTo>
                  <a:pt x="0" y="1252723"/>
                </a:moveTo>
                <a:lnTo>
                  <a:pt x="139300" y="1252723"/>
                </a:lnTo>
                <a:lnTo>
                  <a:pt x="139300" y="0"/>
                </a:lnTo>
                <a:lnTo>
                  <a:pt x="0" y="0"/>
                </a:lnTo>
                <a:lnTo>
                  <a:pt x="0" y="1252723"/>
                </a:lnTo>
                <a:close/>
              </a:path>
            </a:pathLst>
          </a:custGeom>
          <a:solidFill>
            <a:srgbClr val="B5B0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98882" y="17972490"/>
            <a:ext cx="139065" cy="1252855"/>
          </a:xfrm>
          <a:custGeom>
            <a:avLst/>
            <a:gdLst/>
            <a:ahLst/>
            <a:cxnLst/>
            <a:rect l="l" t="t" r="r" b="b"/>
            <a:pathLst>
              <a:path w="139065" h="1252855">
                <a:moveTo>
                  <a:pt x="0" y="1252341"/>
                </a:moveTo>
                <a:lnTo>
                  <a:pt x="0" y="0"/>
                </a:lnTo>
                <a:lnTo>
                  <a:pt x="138918" y="0"/>
                </a:lnTo>
                <a:lnTo>
                  <a:pt x="138918" y="1252341"/>
                </a:lnTo>
                <a:lnTo>
                  <a:pt x="0" y="1252341"/>
                </a:lnTo>
                <a:close/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95794" y="18848288"/>
            <a:ext cx="139065" cy="376555"/>
          </a:xfrm>
          <a:custGeom>
            <a:avLst/>
            <a:gdLst/>
            <a:ahLst/>
            <a:cxnLst/>
            <a:rect l="l" t="t" r="r" b="b"/>
            <a:pathLst>
              <a:path w="139065" h="376555">
                <a:moveTo>
                  <a:pt x="0" y="376543"/>
                </a:moveTo>
                <a:lnTo>
                  <a:pt x="138918" y="376543"/>
                </a:lnTo>
                <a:lnTo>
                  <a:pt x="138918" y="0"/>
                </a:lnTo>
                <a:lnTo>
                  <a:pt x="0" y="0"/>
                </a:lnTo>
                <a:lnTo>
                  <a:pt x="0" y="376543"/>
                </a:lnTo>
                <a:close/>
              </a:path>
            </a:pathLst>
          </a:custGeom>
          <a:solidFill>
            <a:srgbClr val="B5B0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95793" y="18848671"/>
            <a:ext cx="139065" cy="376555"/>
          </a:xfrm>
          <a:custGeom>
            <a:avLst/>
            <a:gdLst/>
            <a:ahLst/>
            <a:cxnLst/>
            <a:rect l="l" t="t" r="r" b="b"/>
            <a:pathLst>
              <a:path w="139065" h="376555">
                <a:moveTo>
                  <a:pt x="0" y="376161"/>
                </a:moveTo>
                <a:lnTo>
                  <a:pt x="0" y="0"/>
                </a:lnTo>
                <a:lnTo>
                  <a:pt x="138537" y="0"/>
                </a:lnTo>
                <a:lnTo>
                  <a:pt x="138537" y="376161"/>
                </a:lnTo>
                <a:lnTo>
                  <a:pt x="0" y="376161"/>
                </a:lnTo>
                <a:close/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192322" y="18857464"/>
            <a:ext cx="139700" cy="367665"/>
          </a:xfrm>
          <a:custGeom>
            <a:avLst/>
            <a:gdLst/>
            <a:ahLst/>
            <a:cxnLst/>
            <a:rect l="l" t="t" r="r" b="b"/>
            <a:pathLst>
              <a:path w="139700" h="367665">
                <a:moveTo>
                  <a:pt x="0" y="367368"/>
                </a:moveTo>
                <a:lnTo>
                  <a:pt x="139300" y="367368"/>
                </a:lnTo>
                <a:lnTo>
                  <a:pt x="139300" y="0"/>
                </a:lnTo>
                <a:lnTo>
                  <a:pt x="0" y="0"/>
                </a:lnTo>
                <a:lnTo>
                  <a:pt x="0" y="367368"/>
                </a:lnTo>
                <a:close/>
              </a:path>
            </a:pathLst>
          </a:custGeom>
          <a:solidFill>
            <a:srgbClr val="B5B0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192323" y="18857845"/>
            <a:ext cx="139065" cy="367030"/>
          </a:xfrm>
          <a:custGeom>
            <a:avLst/>
            <a:gdLst/>
            <a:ahLst/>
            <a:cxnLst/>
            <a:rect l="l" t="t" r="r" b="b"/>
            <a:pathLst>
              <a:path w="139065" h="367030">
                <a:moveTo>
                  <a:pt x="0" y="366986"/>
                </a:moveTo>
                <a:lnTo>
                  <a:pt x="0" y="0"/>
                </a:lnTo>
                <a:lnTo>
                  <a:pt x="138918" y="0"/>
                </a:lnTo>
                <a:lnTo>
                  <a:pt x="138918" y="366986"/>
                </a:lnTo>
                <a:lnTo>
                  <a:pt x="0" y="366986"/>
                </a:lnTo>
                <a:close/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89232" y="18724430"/>
            <a:ext cx="139700" cy="501015"/>
          </a:xfrm>
          <a:custGeom>
            <a:avLst/>
            <a:gdLst/>
            <a:ahLst/>
            <a:cxnLst/>
            <a:rect l="l" t="t" r="r" b="b"/>
            <a:pathLst>
              <a:path w="139700" h="501015">
                <a:moveTo>
                  <a:pt x="0" y="500401"/>
                </a:moveTo>
                <a:lnTo>
                  <a:pt x="139300" y="500401"/>
                </a:lnTo>
                <a:lnTo>
                  <a:pt x="139300" y="0"/>
                </a:lnTo>
                <a:lnTo>
                  <a:pt x="0" y="0"/>
                </a:lnTo>
                <a:lnTo>
                  <a:pt x="0" y="500401"/>
                </a:lnTo>
                <a:close/>
              </a:path>
            </a:pathLst>
          </a:custGeom>
          <a:solidFill>
            <a:srgbClr val="B5B0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89234" y="18724812"/>
            <a:ext cx="139065" cy="500380"/>
          </a:xfrm>
          <a:custGeom>
            <a:avLst/>
            <a:gdLst/>
            <a:ahLst/>
            <a:cxnLst/>
            <a:rect l="l" t="t" r="r" b="b"/>
            <a:pathLst>
              <a:path w="139065" h="500380">
                <a:moveTo>
                  <a:pt x="0" y="500019"/>
                </a:moveTo>
                <a:lnTo>
                  <a:pt x="0" y="0"/>
                </a:lnTo>
                <a:lnTo>
                  <a:pt x="138918" y="0"/>
                </a:lnTo>
                <a:lnTo>
                  <a:pt x="138918" y="500019"/>
                </a:lnTo>
                <a:lnTo>
                  <a:pt x="0" y="500019"/>
                </a:lnTo>
                <a:close/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85766" y="18641094"/>
            <a:ext cx="139700" cy="584200"/>
          </a:xfrm>
          <a:custGeom>
            <a:avLst/>
            <a:gdLst/>
            <a:ahLst/>
            <a:cxnLst/>
            <a:rect l="l" t="t" r="r" b="b"/>
            <a:pathLst>
              <a:path w="139700" h="584200">
                <a:moveTo>
                  <a:pt x="0" y="583737"/>
                </a:moveTo>
                <a:lnTo>
                  <a:pt x="139300" y="583737"/>
                </a:lnTo>
                <a:lnTo>
                  <a:pt x="139300" y="0"/>
                </a:lnTo>
                <a:lnTo>
                  <a:pt x="0" y="0"/>
                </a:lnTo>
                <a:lnTo>
                  <a:pt x="0" y="583737"/>
                </a:lnTo>
                <a:close/>
              </a:path>
            </a:pathLst>
          </a:custGeom>
          <a:solidFill>
            <a:srgbClr val="B5B0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85763" y="18641476"/>
            <a:ext cx="139065" cy="583565"/>
          </a:xfrm>
          <a:custGeom>
            <a:avLst/>
            <a:gdLst/>
            <a:ahLst/>
            <a:cxnLst/>
            <a:rect l="l" t="t" r="r" b="b"/>
            <a:pathLst>
              <a:path w="139065" h="583565">
                <a:moveTo>
                  <a:pt x="0" y="583355"/>
                </a:moveTo>
                <a:lnTo>
                  <a:pt x="0" y="0"/>
                </a:lnTo>
                <a:lnTo>
                  <a:pt x="138918" y="0"/>
                </a:lnTo>
                <a:lnTo>
                  <a:pt x="138918" y="583355"/>
                </a:lnTo>
                <a:lnTo>
                  <a:pt x="0" y="583355"/>
                </a:lnTo>
                <a:close/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382675" y="18864344"/>
            <a:ext cx="139700" cy="360680"/>
          </a:xfrm>
          <a:custGeom>
            <a:avLst/>
            <a:gdLst/>
            <a:ahLst/>
            <a:cxnLst/>
            <a:rect l="l" t="t" r="r" b="b"/>
            <a:pathLst>
              <a:path w="139700" h="360680">
                <a:moveTo>
                  <a:pt x="0" y="360487"/>
                </a:moveTo>
                <a:lnTo>
                  <a:pt x="139300" y="360487"/>
                </a:lnTo>
                <a:lnTo>
                  <a:pt x="139300" y="0"/>
                </a:lnTo>
                <a:lnTo>
                  <a:pt x="0" y="0"/>
                </a:lnTo>
                <a:lnTo>
                  <a:pt x="0" y="360487"/>
                </a:lnTo>
                <a:close/>
              </a:path>
            </a:pathLst>
          </a:custGeom>
          <a:solidFill>
            <a:srgbClr val="B5B0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382675" y="18864726"/>
            <a:ext cx="139065" cy="360680"/>
          </a:xfrm>
          <a:custGeom>
            <a:avLst/>
            <a:gdLst/>
            <a:ahLst/>
            <a:cxnLst/>
            <a:rect l="l" t="t" r="r" b="b"/>
            <a:pathLst>
              <a:path w="139065" h="360680">
                <a:moveTo>
                  <a:pt x="0" y="360105"/>
                </a:moveTo>
                <a:lnTo>
                  <a:pt x="0" y="0"/>
                </a:lnTo>
                <a:lnTo>
                  <a:pt x="138918" y="0"/>
                </a:lnTo>
                <a:lnTo>
                  <a:pt x="138918" y="360105"/>
                </a:lnTo>
                <a:lnTo>
                  <a:pt x="0" y="360105"/>
                </a:lnTo>
                <a:close/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779204" y="18597514"/>
            <a:ext cx="139700" cy="627380"/>
          </a:xfrm>
          <a:custGeom>
            <a:avLst/>
            <a:gdLst/>
            <a:ahLst/>
            <a:cxnLst/>
            <a:rect l="l" t="t" r="r" b="b"/>
            <a:pathLst>
              <a:path w="139700" h="627380">
                <a:moveTo>
                  <a:pt x="0" y="627317"/>
                </a:moveTo>
                <a:lnTo>
                  <a:pt x="139300" y="627317"/>
                </a:lnTo>
                <a:lnTo>
                  <a:pt x="139300" y="0"/>
                </a:lnTo>
                <a:lnTo>
                  <a:pt x="0" y="0"/>
                </a:lnTo>
                <a:lnTo>
                  <a:pt x="0" y="627317"/>
                </a:lnTo>
                <a:close/>
              </a:path>
            </a:pathLst>
          </a:custGeom>
          <a:solidFill>
            <a:srgbClr val="B5B0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779204" y="18597895"/>
            <a:ext cx="139065" cy="627380"/>
          </a:xfrm>
          <a:custGeom>
            <a:avLst/>
            <a:gdLst/>
            <a:ahLst/>
            <a:cxnLst/>
            <a:rect l="l" t="t" r="r" b="b"/>
            <a:pathLst>
              <a:path w="139065" h="627380">
                <a:moveTo>
                  <a:pt x="0" y="626935"/>
                </a:moveTo>
                <a:lnTo>
                  <a:pt x="0" y="0"/>
                </a:lnTo>
                <a:lnTo>
                  <a:pt x="138918" y="0"/>
                </a:lnTo>
                <a:lnTo>
                  <a:pt x="138918" y="626935"/>
                </a:lnTo>
                <a:lnTo>
                  <a:pt x="0" y="626935"/>
                </a:lnTo>
                <a:close/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63070" y="1729700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63070" y="1729700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059599" y="18830703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059599" y="18830703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56510" y="1797249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56510" y="1797249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53040" y="18848671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853040" y="18848671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249951" y="18857845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249951" y="18857845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646862" y="18724812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46862" y="18724812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043391" y="18641476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043391" y="18641476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440303" y="18864726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40303" y="18864726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836832" y="18597895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836832" y="18597895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744360" y="18042830"/>
            <a:ext cx="139700" cy="1182370"/>
          </a:xfrm>
          <a:custGeom>
            <a:avLst/>
            <a:gdLst/>
            <a:ahLst/>
            <a:cxnLst/>
            <a:rect l="l" t="t" r="r" b="b"/>
            <a:pathLst>
              <a:path w="139700" h="1182369">
                <a:moveTo>
                  <a:pt x="0" y="1182002"/>
                </a:moveTo>
                <a:lnTo>
                  <a:pt x="139300" y="1182002"/>
                </a:lnTo>
                <a:lnTo>
                  <a:pt x="139300" y="0"/>
                </a:lnTo>
                <a:lnTo>
                  <a:pt x="0" y="0"/>
                </a:lnTo>
                <a:lnTo>
                  <a:pt x="0" y="1182002"/>
                </a:lnTo>
                <a:close/>
              </a:path>
            </a:pathLst>
          </a:custGeom>
          <a:solidFill>
            <a:srgbClr val="2400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744360" y="18043211"/>
            <a:ext cx="139065" cy="1181735"/>
          </a:xfrm>
          <a:custGeom>
            <a:avLst/>
            <a:gdLst/>
            <a:ahLst/>
            <a:cxnLst/>
            <a:rect l="l" t="t" r="r" b="b"/>
            <a:pathLst>
              <a:path w="139064" h="1181734">
                <a:moveTo>
                  <a:pt x="0" y="1181620"/>
                </a:moveTo>
                <a:lnTo>
                  <a:pt x="0" y="0"/>
                </a:lnTo>
                <a:lnTo>
                  <a:pt x="138918" y="0"/>
                </a:lnTo>
                <a:lnTo>
                  <a:pt x="138918" y="1181620"/>
                </a:lnTo>
                <a:lnTo>
                  <a:pt x="0" y="1181620"/>
                </a:lnTo>
                <a:close/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140889" y="17315738"/>
            <a:ext cx="139700" cy="1909445"/>
          </a:xfrm>
          <a:custGeom>
            <a:avLst/>
            <a:gdLst/>
            <a:ahLst/>
            <a:cxnLst/>
            <a:rect l="l" t="t" r="r" b="b"/>
            <a:pathLst>
              <a:path w="139700" h="1909444">
                <a:moveTo>
                  <a:pt x="0" y="1909093"/>
                </a:moveTo>
                <a:lnTo>
                  <a:pt x="139300" y="1909093"/>
                </a:lnTo>
                <a:lnTo>
                  <a:pt x="139300" y="0"/>
                </a:lnTo>
                <a:lnTo>
                  <a:pt x="0" y="0"/>
                </a:lnTo>
                <a:lnTo>
                  <a:pt x="0" y="1909093"/>
                </a:lnTo>
                <a:close/>
              </a:path>
            </a:pathLst>
          </a:custGeom>
          <a:solidFill>
            <a:srgbClr val="2400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140890" y="17316119"/>
            <a:ext cx="139065" cy="1908810"/>
          </a:xfrm>
          <a:custGeom>
            <a:avLst/>
            <a:gdLst/>
            <a:ahLst/>
            <a:cxnLst/>
            <a:rect l="l" t="t" r="r" b="b"/>
            <a:pathLst>
              <a:path w="139064" h="1908809">
                <a:moveTo>
                  <a:pt x="0" y="1908712"/>
                </a:moveTo>
                <a:lnTo>
                  <a:pt x="0" y="0"/>
                </a:lnTo>
                <a:lnTo>
                  <a:pt x="138918" y="0"/>
                </a:lnTo>
                <a:lnTo>
                  <a:pt x="138918" y="1908712"/>
                </a:lnTo>
                <a:lnTo>
                  <a:pt x="0" y="1908712"/>
                </a:lnTo>
                <a:close/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37800" y="18785977"/>
            <a:ext cx="139700" cy="439420"/>
          </a:xfrm>
          <a:custGeom>
            <a:avLst/>
            <a:gdLst/>
            <a:ahLst/>
            <a:cxnLst/>
            <a:rect l="l" t="t" r="r" b="b"/>
            <a:pathLst>
              <a:path w="139700" h="439419">
                <a:moveTo>
                  <a:pt x="0" y="438854"/>
                </a:moveTo>
                <a:lnTo>
                  <a:pt x="139300" y="438854"/>
                </a:lnTo>
                <a:lnTo>
                  <a:pt x="139300" y="0"/>
                </a:lnTo>
                <a:lnTo>
                  <a:pt x="0" y="0"/>
                </a:lnTo>
                <a:lnTo>
                  <a:pt x="0" y="438854"/>
                </a:lnTo>
                <a:close/>
              </a:path>
            </a:pathLst>
          </a:custGeom>
          <a:solidFill>
            <a:srgbClr val="2400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537800" y="18786358"/>
            <a:ext cx="139065" cy="438784"/>
          </a:xfrm>
          <a:custGeom>
            <a:avLst/>
            <a:gdLst/>
            <a:ahLst/>
            <a:cxnLst/>
            <a:rect l="l" t="t" r="r" b="b"/>
            <a:pathLst>
              <a:path w="139065" h="438784">
                <a:moveTo>
                  <a:pt x="0" y="438472"/>
                </a:moveTo>
                <a:lnTo>
                  <a:pt x="0" y="0"/>
                </a:lnTo>
                <a:lnTo>
                  <a:pt x="138918" y="0"/>
                </a:lnTo>
                <a:lnTo>
                  <a:pt x="138918" y="438472"/>
                </a:lnTo>
                <a:lnTo>
                  <a:pt x="0" y="438472"/>
                </a:lnTo>
                <a:close/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934334" y="18728253"/>
            <a:ext cx="139700" cy="497205"/>
          </a:xfrm>
          <a:custGeom>
            <a:avLst/>
            <a:gdLst/>
            <a:ahLst/>
            <a:cxnLst/>
            <a:rect l="l" t="t" r="r" b="b"/>
            <a:pathLst>
              <a:path w="139700" h="497205">
                <a:moveTo>
                  <a:pt x="0" y="496578"/>
                </a:moveTo>
                <a:lnTo>
                  <a:pt x="139300" y="496578"/>
                </a:lnTo>
                <a:lnTo>
                  <a:pt x="139300" y="0"/>
                </a:lnTo>
                <a:lnTo>
                  <a:pt x="0" y="0"/>
                </a:lnTo>
                <a:lnTo>
                  <a:pt x="0" y="496578"/>
                </a:lnTo>
                <a:close/>
              </a:path>
            </a:pathLst>
          </a:custGeom>
          <a:solidFill>
            <a:srgbClr val="2400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934330" y="18728635"/>
            <a:ext cx="139065" cy="496570"/>
          </a:xfrm>
          <a:custGeom>
            <a:avLst/>
            <a:gdLst/>
            <a:ahLst/>
            <a:cxnLst/>
            <a:rect l="l" t="t" r="r" b="b"/>
            <a:pathLst>
              <a:path w="139065" h="496569">
                <a:moveTo>
                  <a:pt x="0" y="496196"/>
                </a:moveTo>
                <a:lnTo>
                  <a:pt x="0" y="0"/>
                </a:lnTo>
                <a:lnTo>
                  <a:pt x="138918" y="0"/>
                </a:lnTo>
                <a:lnTo>
                  <a:pt x="138918" y="496196"/>
                </a:lnTo>
                <a:lnTo>
                  <a:pt x="0" y="496196"/>
                </a:lnTo>
                <a:close/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31243" y="18633067"/>
            <a:ext cx="139700" cy="591820"/>
          </a:xfrm>
          <a:custGeom>
            <a:avLst/>
            <a:gdLst/>
            <a:ahLst/>
            <a:cxnLst/>
            <a:rect l="l" t="t" r="r" b="b"/>
            <a:pathLst>
              <a:path w="139700" h="591819">
                <a:moveTo>
                  <a:pt x="0" y="591765"/>
                </a:moveTo>
                <a:lnTo>
                  <a:pt x="139300" y="591765"/>
                </a:lnTo>
                <a:lnTo>
                  <a:pt x="139300" y="0"/>
                </a:lnTo>
                <a:lnTo>
                  <a:pt x="0" y="0"/>
                </a:lnTo>
                <a:lnTo>
                  <a:pt x="0" y="591765"/>
                </a:lnTo>
                <a:close/>
              </a:path>
            </a:pathLst>
          </a:custGeom>
          <a:solidFill>
            <a:srgbClr val="2400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331241" y="18633448"/>
            <a:ext cx="139065" cy="591820"/>
          </a:xfrm>
          <a:custGeom>
            <a:avLst/>
            <a:gdLst/>
            <a:ahLst/>
            <a:cxnLst/>
            <a:rect l="l" t="t" r="r" b="b"/>
            <a:pathLst>
              <a:path w="139065" h="591819">
                <a:moveTo>
                  <a:pt x="0" y="591383"/>
                </a:moveTo>
                <a:lnTo>
                  <a:pt x="0" y="0"/>
                </a:lnTo>
                <a:lnTo>
                  <a:pt x="138918" y="0"/>
                </a:lnTo>
                <a:lnTo>
                  <a:pt x="138918" y="591383"/>
                </a:lnTo>
                <a:lnTo>
                  <a:pt x="0" y="591383"/>
                </a:lnTo>
                <a:close/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728153" y="18439252"/>
            <a:ext cx="139065" cy="786130"/>
          </a:xfrm>
          <a:custGeom>
            <a:avLst/>
            <a:gdLst/>
            <a:ahLst/>
            <a:cxnLst/>
            <a:rect l="l" t="t" r="r" b="b"/>
            <a:pathLst>
              <a:path w="139065" h="786130">
                <a:moveTo>
                  <a:pt x="0" y="785579"/>
                </a:moveTo>
                <a:lnTo>
                  <a:pt x="138918" y="785579"/>
                </a:lnTo>
                <a:lnTo>
                  <a:pt x="138918" y="0"/>
                </a:lnTo>
                <a:lnTo>
                  <a:pt x="0" y="0"/>
                </a:lnTo>
                <a:lnTo>
                  <a:pt x="0" y="785579"/>
                </a:lnTo>
                <a:close/>
              </a:path>
            </a:pathLst>
          </a:custGeom>
          <a:solidFill>
            <a:srgbClr val="2400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728153" y="18439634"/>
            <a:ext cx="139065" cy="785495"/>
          </a:xfrm>
          <a:custGeom>
            <a:avLst/>
            <a:gdLst/>
            <a:ahLst/>
            <a:cxnLst/>
            <a:rect l="l" t="t" r="r" b="b"/>
            <a:pathLst>
              <a:path w="139065" h="785494">
                <a:moveTo>
                  <a:pt x="0" y="785198"/>
                </a:moveTo>
                <a:lnTo>
                  <a:pt x="0" y="0"/>
                </a:lnTo>
                <a:lnTo>
                  <a:pt x="138537" y="0"/>
                </a:lnTo>
                <a:lnTo>
                  <a:pt x="138537" y="785198"/>
                </a:lnTo>
                <a:lnTo>
                  <a:pt x="0" y="785198"/>
                </a:lnTo>
                <a:close/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124681" y="18669001"/>
            <a:ext cx="139700" cy="556260"/>
          </a:xfrm>
          <a:custGeom>
            <a:avLst/>
            <a:gdLst/>
            <a:ahLst/>
            <a:cxnLst/>
            <a:rect l="l" t="t" r="r" b="b"/>
            <a:pathLst>
              <a:path w="139700" h="556259">
                <a:moveTo>
                  <a:pt x="0" y="555831"/>
                </a:moveTo>
                <a:lnTo>
                  <a:pt x="139300" y="555831"/>
                </a:lnTo>
                <a:lnTo>
                  <a:pt x="139300" y="0"/>
                </a:lnTo>
                <a:lnTo>
                  <a:pt x="0" y="0"/>
                </a:lnTo>
                <a:lnTo>
                  <a:pt x="0" y="555831"/>
                </a:lnTo>
                <a:close/>
              </a:path>
            </a:pathLst>
          </a:custGeom>
          <a:solidFill>
            <a:srgbClr val="2400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24682" y="18669382"/>
            <a:ext cx="139065" cy="555625"/>
          </a:xfrm>
          <a:custGeom>
            <a:avLst/>
            <a:gdLst/>
            <a:ahLst/>
            <a:cxnLst/>
            <a:rect l="l" t="t" r="r" b="b"/>
            <a:pathLst>
              <a:path w="139065" h="555625">
                <a:moveTo>
                  <a:pt x="0" y="555449"/>
                </a:moveTo>
                <a:lnTo>
                  <a:pt x="0" y="0"/>
                </a:lnTo>
                <a:lnTo>
                  <a:pt x="138918" y="0"/>
                </a:lnTo>
                <a:lnTo>
                  <a:pt x="138918" y="555449"/>
                </a:lnTo>
                <a:lnTo>
                  <a:pt x="0" y="555449"/>
                </a:lnTo>
                <a:close/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521597" y="18755396"/>
            <a:ext cx="139065" cy="469900"/>
          </a:xfrm>
          <a:custGeom>
            <a:avLst/>
            <a:gdLst/>
            <a:ahLst/>
            <a:cxnLst/>
            <a:rect l="l" t="t" r="r" b="b"/>
            <a:pathLst>
              <a:path w="139065" h="469900">
                <a:moveTo>
                  <a:pt x="0" y="469436"/>
                </a:moveTo>
                <a:lnTo>
                  <a:pt x="138918" y="469436"/>
                </a:lnTo>
                <a:lnTo>
                  <a:pt x="138918" y="0"/>
                </a:lnTo>
                <a:lnTo>
                  <a:pt x="0" y="0"/>
                </a:lnTo>
                <a:lnTo>
                  <a:pt x="0" y="469436"/>
                </a:lnTo>
                <a:close/>
              </a:path>
            </a:pathLst>
          </a:custGeom>
          <a:solidFill>
            <a:srgbClr val="2400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521593" y="18755777"/>
            <a:ext cx="139065" cy="469265"/>
          </a:xfrm>
          <a:custGeom>
            <a:avLst/>
            <a:gdLst/>
            <a:ahLst/>
            <a:cxnLst/>
            <a:rect l="l" t="t" r="r" b="b"/>
            <a:pathLst>
              <a:path w="139065" h="469265">
                <a:moveTo>
                  <a:pt x="0" y="469054"/>
                </a:moveTo>
                <a:lnTo>
                  <a:pt x="0" y="0"/>
                </a:lnTo>
                <a:lnTo>
                  <a:pt x="138537" y="0"/>
                </a:lnTo>
                <a:lnTo>
                  <a:pt x="138537" y="469054"/>
                </a:lnTo>
                <a:lnTo>
                  <a:pt x="0" y="469054"/>
                </a:lnTo>
                <a:close/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918125" y="17073373"/>
            <a:ext cx="139700" cy="2152015"/>
          </a:xfrm>
          <a:custGeom>
            <a:avLst/>
            <a:gdLst/>
            <a:ahLst/>
            <a:cxnLst/>
            <a:rect l="l" t="t" r="r" b="b"/>
            <a:pathLst>
              <a:path w="139700" h="2152015">
                <a:moveTo>
                  <a:pt x="0" y="2151458"/>
                </a:moveTo>
                <a:lnTo>
                  <a:pt x="139300" y="2151458"/>
                </a:lnTo>
                <a:lnTo>
                  <a:pt x="139300" y="0"/>
                </a:lnTo>
                <a:lnTo>
                  <a:pt x="0" y="0"/>
                </a:lnTo>
                <a:lnTo>
                  <a:pt x="0" y="2151458"/>
                </a:lnTo>
                <a:close/>
              </a:path>
            </a:pathLst>
          </a:custGeom>
          <a:solidFill>
            <a:srgbClr val="2400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18123" y="17073754"/>
            <a:ext cx="139065" cy="2151380"/>
          </a:xfrm>
          <a:custGeom>
            <a:avLst/>
            <a:gdLst/>
            <a:ahLst/>
            <a:cxnLst/>
            <a:rect l="l" t="t" r="r" b="b"/>
            <a:pathLst>
              <a:path w="139065" h="2151380">
                <a:moveTo>
                  <a:pt x="0" y="2151076"/>
                </a:moveTo>
                <a:lnTo>
                  <a:pt x="0" y="0"/>
                </a:lnTo>
                <a:lnTo>
                  <a:pt x="138918" y="0"/>
                </a:lnTo>
                <a:lnTo>
                  <a:pt x="138918" y="2151076"/>
                </a:lnTo>
                <a:lnTo>
                  <a:pt x="0" y="2151076"/>
                </a:lnTo>
                <a:close/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801989" y="18043211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801989" y="18043211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198518" y="17316119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198518" y="17316119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595429" y="18786358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95429" y="18786358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991959" y="18728635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991959" y="18728635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88870" y="18633448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88870" y="18633448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785399" y="1843963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785399" y="1843963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182310" y="18669382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182310" y="18669382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579222" y="1875577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579222" y="1875577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662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446677" y="18902953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0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5285826" y="18775570"/>
            <a:ext cx="1212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5446677" y="1834597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0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5142599" y="18218591"/>
            <a:ext cx="2641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Arial"/>
                <a:cs typeface="Arial"/>
              </a:rPr>
              <a:t>1.2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446677" y="17875009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0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5142599" y="17747626"/>
            <a:ext cx="2641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Arial"/>
                <a:cs typeface="Arial"/>
              </a:rPr>
              <a:t>1.4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446677" y="17467118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0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5142599" y="17339735"/>
            <a:ext cx="2641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Arial"/>
                <a:cs typeface="Arial"/>
              </a:rPr>
              <a:t>1.6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446677" y="17107396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40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5142599" y="16980013"/>
            <a:ext cx="2641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Arial"/>
                <a:cs typeface="Arial"/>
              </a:rPr>
              <a:t>1.8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744360" y="19200748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30">
                <a:moveTo>
                  <a:pt x="0" y="240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140890" y="19200748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30">
                <a:moveTo>
                  <a:pt x="0" y="240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537800" y="19200748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30">
                <a:moveTo>
                  <a:pt x="0" y="240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934330" y="19200748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30">
                <a:moveTo>
                  <a:pt x="0" y="240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331241" y="19200748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30">
                <a:moveTo>
                  <a:pt x="0" y="240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728153" y="19200748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30">
                <a:moveTo>
                  <a:pt x="0" y="240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124682" y="19200748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30">
                <a:moveTo>
                  <a:pt x="0" y="240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521593" y="19200748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30">
                <a:moveTo>
                  <a:pt x="0" y="240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918123" y="19200748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30">
                <a:moveTo>
                  <a:pt x="0" y="240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446677" y="17073754"/>
            <a:ext cx="3670300" cy="2151380"/>
          </a:xfrm>
          <a:custGeom>
            <a:avLst/>
            <a:gdLst/>
            <a:ahLst/>
            <a:cxnLst/>
            <a:rect l="l" t="t" r="r" b="b"/>
            <a:pathLst>
              <a:path w="3670300" h="2151380">
                <a:moveTo>
                  <a:pt x="0" y="0"/>
                </a:moveTo>
                <a:lnTo>
                  <a:pt x="0" y="2151076"/>
                </a:lnTo>
                <a:lnTo>
                  <a:pt x="3669901" y="2151076"/>
                </a:lnTo>
                <a:lnTo>
                  <a:pt x="3669901" y="0"/>
                </a:lnTo>
                <a:lnTo>
                  <a:pt x="0" y="0"/>
                </a:lnTo>
                <a:close/>
              </a:path>
            </a:pathLst>
          </a:custGeom>
          <a:ln w="38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 rot="19860000">
            <a:off x="5640397" y="19277153"/>
            <a:ext cx="2255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latin typeface="Calibri"/>
                <a:cs typeface="Calibri"/>
              </a:rPr>
              <a:t>CC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 rot="19860000">
            <a:off x="6015800" y="19254979"/>
            <a:ext cx="27246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latin typeface="Calibri"/>
                <a:cs typeface="Calibri"/>
              </a:rPr>
              <a:t>B</a:t>
            </a:r>
            <a:r>
              <a:rPr dirty="0" sz="1200" spc="-4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 rot="19860000">
            <a:off x="6245652" y="19306492"/>
            <a:ext cx="55369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25">
                <a:latin typeface="Calibri"/>
                <a:cs typeface="Calibri"/>
              </a:rPr>
              <a:t>Pag</a:t>
            </a:r>
            <a:r>
              <a:rPr dirty="0" baseline="2314" sz="1800" spc="-37">
                <a:latin typeface="Calibri"/>
                <a:cs typeface="Calibri"/>
              </a:rPr>
              <a:t>eRnk</a:t>
            </a:r>
            <a:endParaRPr baseline="2314" sz="18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 rot="19860000">
            <a:off x="6782205" y="19276064"/>
            <a:ext cx="33201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Calibri"/>
                <a:cs typeface="Calibri"/>
              </a:rPr>
              <a:t>SSSP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 rot="19860000">
            <a:off x="7059130" y="19321304"/>
            <a:ext cx="51112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Calibri"/>
                <a:cs typeface="Calibri"/>
              </a:rPr>
              <a:t>Vol</a:t>
            </a:r>
            <a:r>
              <a:rPr dirty="0" baseline="2314" sz="1800" spc="-44">
                <a:latin typeface="Calibri"/>
                <a:cs typeface="Calibri"/>
              </a:rPr>
              <a:t>rend</a:t>
            </a:r>
            <a:endParaRPr baseline="2314" sz="18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 rot="19860000">
            <a:off x="7427310" y="19276027"/>
            <a:ext cx="60084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25">
                <a:latin typeface="Calibri"/>
                <a:cs typeface="Calibri"/>
              </a:rPr>
              <a:t>Strm</a:t>
            </a:r>
            <a:r>
              <a:rPr dirty="0" baseline="2314" sz="1800" spc="-37">
                <a:latin typeface="Calibri"/>
                <a:cs typeface="Calibri"/>
              </a:rPr>
              <a:t>Clstr</a:t>
            </a:r>
            <a:endParaRPr baseline="2314" sz="18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 rot="19860000">
            <a:off x="7839859" y="19271586"/>
            <a:ext cx="5262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20">
                <a:latin typeface="Calibri"/>
                <a:cs typeface="Calibri"/>
              </a:rPr>
              <a:t>Canne</a:t>
            </a:r>
            <a:r>
              <a:rPr dirty="0" baseline="2314" sz="1800" spc="-30">
                <a:latin typeface="Calibri"/>
                <a:cs typeface="Calibri"/>
              </a:rPr>
              <a:t>al</a:t>
            </a:r>
            <a:endParaRPr baseline="2314" sz="18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 rot="19860000">
            <a:off x="8251895" y="19257619"/>
            <a:ext cx="5093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5">
                <a:latin typeface="Calibri"/>
                <a:cs typeface="Calibri"/>
              </a:rPr>
              <a:t>Bdy</a:t>
            </a:r>
            <a:r>
              <a:rPr dirty="0" baseline="2314" sz="1800" spc="-52">
                <a:latin typeface="Calibri"/>
                <a:cs typeface="Calibri"/>
              </a:rPr>
              <a:t>Trck</a:t>
            </a:r>
            <a:endParaRPr baseline="2314" sz="1800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 rot="19860000">
            <a:off x="8624581" y="19256253"/>
            <a:ext cx="62728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20">
                <a:latin typeface="Calibri"/>
                <a:cs typeface="Calibri"/>
              </a:rPr>
              <a:t>Com</a:t>
            </a:r>
            <a:r>
              <a:rPr dirty="0" baseline="2314" sz="1800" spc="-30">
                <a:latin typeface="Calibri"/>
                <a:cs typeface="Calibri"/>
              </a:rPr>
              <a:t>mnty</a:t>
            </a:r>
            <a:endParaRPr baseline="2314" sz="18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913491" y="17139758"/>
            <a:ext cx="267970" cy="2004695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550" spc="-5">
                <a:latin typeface="Calibri"/>
                <a:cs typeface="Calibri"/>
              </a:rPr>
              <a:t>Execution </a:t>
            </a:r>
            <a:r>
              <a:rPr dirty="0" sz="1550">
                <a:latin typeface="Calibri"/>
                <a:cs typeface="Calibri"/>
              </a:rPr>
              <a:t>Time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Speedup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551347" y="16869540"/>
            <a:ext cx="445770" cy="88900"/>
          </a:xfrm>
          <a:custGeom>
            <a:avLst/>
            <a:gdLst/>
            <a:ahLst/>
            <a:cxnLst/>
            <a:rect l="l" t="t" r="r" b="b"/>
            <a:pathLst>
              <a:path w="445770" h="88900">
                <a:moveTo>
                  <a:pt x="0" y="88433"/>
                </a:moveTo>
                <a:lnTo>
                  <a:pt x="445276" y="88433"/>
                </a:lnTo>
                <a:lnTo>
                  <a:pt x="445276" y="0"/>
                </a:lnTo>
                <a:lnTo>
                  <a:pt x="0" y="0"/>
                </a:lnTo>
                <a:lnTo>
                  <a:pt x="0" y="88433"/>
                </a:lnTo>
                <a:close/>
              </a:path>
            </a:pathLst>
          </a:custGeom>
          <a:solidFill>
            <a:srgbClr val="B5B0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551349" y="16869539"/>
            <a:ext cx="445770" cy="88900"/>
          </a:xfrm>
          <a:custGeom>
            <a:avLst/>
            <a:gdLst/>
            <a:ahLst/>
            <a:cxnLst/>
            <a:rect l="l" t="t" r="r" b="b"/>
            <a:pathLst>
              <a:path w="445770" h="88900">
                <a:moveTo>
                  <a:pt x="0" y="88433"/>
                </a:moveTo>
                <a:lnTo>
                  <a:pt x="445276" y="88433"/>
                </a:lnTo>
                <a:lnTo>
                  <a:pt x="445276" y="0"/>
                </a:lnTo>
                <a:lnTo>
                  <a:pt x="0" y="0"/>
                </a:lnTo>
                <a:lnTo>
                  <a:pt x="0" y="88433"/>
                </a:lnTo>
                <a:close/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5497153" y="16783132"/>
            <a:ext cx="25660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25600" algn="l"/>
              </a:tabLst>
            </a:pPr>
            <a:r>
              <a:rPr dirty="0" sz="1400" spc="-10">
                <a:latin typeface="Arial"/>
                <a:cs typeface="Arial"/>
              </a:rPr>
              <a:t>Over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CSMA	</a:t>
            </a:r>
            <a:r>
              <a:rPr dirty="0" sz="1400" spc="-10">
                <a:latin typeface="Arial"/>
                <a:cs typeface="Arial"/>
              </a:rPr>
              <a:t>Over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TDMA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8155028" y="16869540"/>
            <a:ext cx="445770" cy="88900"/>
          </a:xfrm>
          <a:custGeom>
            <a:avLst/>
            <a:gdLst/>
            <a:ahLst/>
            <a:cxnLst/>
            <a:rect l="l" t="t" r="r" b="b"/>
            <a:pathLst>
              <a:path w="445770" h="88900">
                <a:moveTo>
                  <a:pt x="0" y="88433"/>
                </a:moveTo>
                <a:lnTo>
                  <a:pt x="445276" y="88433"/>
                </a:lnTo>
                <a:lnTo>
                  <a:pt x="445276" y="0"/>
                </a:lnTo>
                <a:lnTo>
                  <a:pt x="0" y="0"/>
                </a:lnTo>
                <a:lnTo>
                  <a:pt x="0" y="88433"/>
                </a:lnTo>
                <a:close/>
              </a:path>
            </a:pathLst>
          </a:custGeom>
          <a:solidFill>
            <a:srgbClr val="2400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155031" y="16869539"/>
            <a:ext cx="445770" cy="88900"/>
          </a:xfrm>
          <a:custGeom>
            <a:avLst/>
            <a:gdLst/>
            <a:ahLst/>
            <a:cxnLst/>
            <a:rect l="l" t="t" r="r" b="b"/>
            <a:pathLst>
              <a:path w="445770" h="88900">
                <a:moveTo>
                  <a:pt x="0" y="88433"/>
                </a:moveTo>
                <a:lnTo>
                  <a:pt x="445276" y="88433"/>
                </a:lnTo>
                <a:lnTo>
                  <a:pt x="445276" y="0"/>
                </a:lnTo>
                <a:lnTo>
                  <a:pt x="0" y="0"/>
                </a:lnTo>
                <a:lnTo>
                  <a:pt x="0" y="88433"/>
                </a:lnTo>
                <a:close/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8832322" y="16872460"/>
            <a:ext cx="32893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5">
                <a:latin typeface="Calibri"/>
                <a:cs typeface="Calibri"/>
              </a:rPr>
              <a:t>3</a:t>
            </a:r>
            <a:r>
              <a:rPr dirty="0" sz="1050">
                <a:latin typeface="Calibri"/>
                <a:cs typeface="Calibri"/>
              </a:rPr>
              <a:t>.</a:t>
            </a:r>
            <a:r>
              <a:rPr dirty="0" sz="1050" spc="15">
                <a:latin typeface="Calibri"/>
                <a:cs typeface="Calibri"/>
              </a:rPr>
              <a:t>74x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902975" y="1391326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31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902975" y="1422752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220926" y="1391326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31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220926" y="1422752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585681" y="13914542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5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585681" y="14228793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039273" y="1378708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720396" y="13787087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3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038019" y="14092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719142" y="14092538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038019" y="1440504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719142" y="1440504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0" y="2607"/>
            <a:ext cx="14216044" cy="2018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0" y="2606"/>
            <a:ext cx="14217650" cy="2019300"/>
          </a:xfrm>
          <a:custGeom>
            <a:avLst/>
            <a:gdLst/>
            <a:ahLst/>
            <a:cxnLst/>
            <a:rect l="l" t="t" r="r" b="b"/>
            <a:pathLst>
              <a:path w="14217650" h="2019300">
                <a:moveTo>
                  <a:pt x="0" y="0"/>
                </a:moveTo>
                <a:lnTo>
                  <a:pt x="14217536" y="0"/>
                </a:lnTo>
                <a:lnTo>
                  <a:pt x="14217536" y="2018707"/>
                </a:lnTo>
                <a:lnTo>
                  <a:pt x="0" y="2018707"/>
                </a:lnTo>
                <a:lnTo>
                  <a:pt x="0" y="0"/>
                </a:lnTo>
                <a:close/>
              </a:path>
            </a:pathLst>
          </a:custGeom>
          <a:ln w="4474">
            <a:solidFill>
              <a:srgbClr val="131F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2646394" y="1186625"/>
            <a:ext cx="9076690" cy="1293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72185" marR="955040" indent="-521334">
              <a:lnSpc>
                <a:spcPct val="100000"/>
              </a:lnSpc>
              <a:spcBef>
                <a:spcPts val="95"/>
              </a:spcBef>
            </a:pPr>
            <a:r>
              <a:rPr dirty="0" sz="2350" spc="-5">
                <a:solidFill>
                  <a:srgbClr val="A8C0E9"/>
                </a:solidFill>
                <a:latin typeface="Arial"/>
                <a:cs typeface="Arial"/>
              </a:rPr>
              <a:t>Suraj Jog, Zikun Liu, Antonio Franques, </a:t>
            </a:r>
            <a:r>
              <a:rPr dirty="0" sz="2350" spc="-15">
                <a:solidFill>
                  <a:srgbClr val="A8C0E9"/>
                </a:solidFill>
                <a:latin typeface="Arial"/>
                <a:cs typeface="Arial"/>
              </a:rPr>
              <a:t>Vimuth</a:t>
            </a:r>
            <a:r>
              <a:rPr dirty="0" sz="2350" spc="-160">
                <a:solidFill>
                  <a:srgbClr val="A8C0E9"/>
                </a:solidFill>
                <a:latin typeface="Arial"/>
                <a:cs typeface="Arial"/>
              </a:rPr>
              <a:t> </a:t>
            </a:r>
            <a:r>
              <a:rPr dirty="0" sz="2350" spc="-5">
                <a:solidFill>
                  <a:srgbClr val="A8C0E9"/>
                </a:solidFill>
                <a:latin typeface="Arial"/>
                <a:cs typeface="Arial"/>
              </a:rPr>
              <a:t>Fernando,  Haitham Hassanieh, Sergi Abadal, Josep</a:t>
            </a:r>
            <a:r>
              <a:rPr dirty="0" sz="2350" spc="-180">
                <a:solidFill>
                  <a:srgbClr val="A8C0E9"/>
                </a:solidFill>
                <a:latin typeface="Arial"/>
                <a:cs typeface="Arial"/>
              </a:rPr>
              <a:t> </a:t>
            </a:r>
            <a:r>
              <a:rPr dirty="0" sz="2350" spc="-35">
                <a:solidFill>
                  <a:srgbClr val="A8C0E9"/>
                </a:solidFill>
                <a:latin typeface="Arial"/>
                <a:cs typeface="Arial"/>
              </a:rPr>
              <a:t>Torrellas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u="heavy" sz="245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Performance </a:t>
            </a:r>
            <a:r>
              <a:rPr dirty="0" u="heavy" sz="245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dirty="0" u="heavy" sz="245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Massive </a:t>
            </a:r>
            <a:r>
              <a:rPr dirty="0" u="heavy" sz="245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Multicores Bottlenecked by </a:t>
            </a:r>
            <a:r>
              <a:rPr dirty="0" u="heavy" sz="245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“Coherency</a:t>
            </a:r>
            <a:r>
              <a:rPr dirty="0" u="heavy" sz="2450" spc="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5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Wall”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2297057" y="285495"/>
            <a:ext cx="1325880" cy="1387475"/>
          </a:xfrm>
          <a:custGeom>
            <a:avLst/>
            <a:gdLst/>
            <a:ahLst/>
            <a:cxnLst/>
            <a:rect l="l" t="t" r="r" b="b"/>
            <a:pathLst>
              <a:path w="1325880" h="1387475">
                <a:moveTo>
                  <a:pt x="662701" y="0"/>
                </a:moveTo>
                <a:lnTo>
                  <a:pt x="615373" y="1741"/>
                </a:lnTo>
                <a:lnTo>
                  <a:pt x="568944" y="6886"/>
                </a:lnTo>
                <a:lnTo>
                  <a:pt x="523525" y="15319"/>
                </a:lnTo>
                <a:lnTo>
                  <a:pt x="479228" y="26921"/>
                </a:lnTo>
                <a:lnTo>
                  <a:pt x="436166" y="41576"/>
                </a:lnTo>
                <a:lnTo>
                  <a:pt x="394450" y="59166"/>
                </a:lnTo>
                <a:lnTo>
                  <a:pt x="354194" y="79573"/>
                </a:lnTo>
                <a:lnTo>
                  <a:pt x="315508" y="102680"/>
                </a:lnTo>
                <a:lnTo>
                  <a:pt x="278506" y="128371"/>
                </a:lnTo>
                <a:lnTo>
                  <a:pt x="243299" y="156527"/>
                </a:lnTo>
                <a:lnTo>
                  <a:pt x="209999" y="187031"/>
                </a:lnTo>
                <a:lnTo>
                  <a:pt x="178719" y="219766"/>
                </a:lnTo>
                <a:lnTo>
                  <a:pt x="149570" y="254615"/>
                </a:lnTo>
                <a:lnTo>
                  <a:pt x="122666" y="291459"/>
                </a:lnTo>
                <a:lnTo>
                  <a:pt x="98117" y="330183"/>
                </a:lnTo>
                <a:lnTo>
                  <a:pt x="76037" y="370668"/>
                </a:lnTo>
                <a:lnTo>
                  <a:pt x="56536" y="412797"/>
                </a:lnTo>
                <a:lnTo>
                  <a:pt x="39728" y="456452"/>
                </a:lnTo>
                <a:lnTo>
                  <a:pt x="25725" y="501518"/>
                </a:lnTo>
                <a:lnTo>
                  <a:pt x="14638" y="547875"/>
                </a:lnTo>
                <a:lnTo>
                  <a:pt x="6580" y="595407"/>
                </a:lnTo>
                <a:lnTo>
                  <a:pt x="1663" y="643996"/>
                </a:lnTo>
                <a:lnTo>
                  <a:pt x="0" y="693525"/>
                </a:lnTo>
                <a:lnTo>
                  <a:pt x="1663" y="743054"/>
                </a:lnTo>
                <a:lnTo>
                  <a:pt x="6580" y="791643"/>
                </a:lnTo>
                <a:lnTo>
                  <a:pt x="14638" y="839174"/>
                </a:lnTo>
                <a:lnTo>
                  <a:pt x="25725" y="885531"/>
                </a:lnTo>
                <a:lnTo>
                  <a:pt x="39728" y="930596"/>
                </a:lnTo>
                <a:lnTo>
                  <a:pt x="56536" y="974251"/>
                </a:lnTo>
                <a:lnTo>
                  <a:pt x="76037" y="1016380"/>
                </a:lnTo>
                <a:lnTo>
                  <a:pt x="98117" y="1056865"/>
                </a:lnTo>
                <a:lnTo>
                  <a:pt x="122666" y="1095589"/>
                </a:lnTo>
                <a:lnTo>
                  <a:pt x="149570" y="1132434"/>
                </a:lnTo>
                <a:lnTo>
                  <a:pt x="178719" y="1167282"/>
                </a:lnTo>
                <a:lnTo>
                  <a:pt x="209999" y="1200018"/>
                </a:lnTo>
                <a:lnTo>
                  <a:pt x="243299" y="1230522"/>
                </a:lnTo>
                <a:lnTo>
                  <a:pt x="278506" y="1258678"/>
                </a:lnTo>
                <a:lnTo>
                  <a:pt x="315508" y="1284369"/>
                </a:lnTo>
                <a:lnTo>
                  <a:pt x="354194" y="1307477"/>
                </a:lnTo>
                <a:lnTo>
                  <a:pt x="394450" y="1327884"/>
                </a:lnTo>
                <a:lnTo>
                  <a:pt x="436166" y="1345474"/>
                </a:lnTo>
                <a:lnTo>
                  <a:pt x="479228" y="1360129"/>
                </a:lnTo>
                <a:lnTo>
                  <a:pt x="523525" y="1371731"/>
                </a:lnTo>
                <a:lnTo>
                  <a:pt x="568944" y="1380164"/>
                </a:lnTo>
                <a:lnTo>
                  <a:pt x="615373" y="1385310"/>
                </a:lnTo>
                <a:lnTo>
                  <a:pt x="662701" y="1387051"/>
                </a:lnTo>
                <a:lnTo>
                  <a:pt x="710029" y="1385310"/>
                </a:lnTo>
                <a:lnTo>
                  <a:pt x="756458" y="1380164"/>
                </a:lnTo>
                <a:lnTo>
                  <a:pt x="801878" y="1371731"/>
                </a:lnTo>
                <a:lnTo>
                  <a:pt x="846175" y="1360129"/>
                </a:lnTo>
                <a:lnTo>
                  <a:pt x="889237" y="1345474"/>
                </a:lnTo>
                <a:lnTo>
                  <a:pt x="930953" y="1327884"/>
                </a:lnTo>
                <a:lnTo>
                  <a:pt x="971210" y="1307477"/>
                </a:lnTo>
                <a:lnTo>
                  <a:pt x="1009895" y="1284369"/>
                </a:lnTo>
                <a:lnTo>
                  <a:pt x="1046898" y="1258678"/>
                </a:lnTo>
                <a:lnTo>
                  <a:pt x="1082106" y="1230522"/>
                </a:lnTo>
                <a:lnTo>
                  <a:pt x="1115406" y="1200018"/>
                </a:lnTo>
                <a:lnTo>
                  <a:pt x="1146686" y="1167282"/>
                </a:lnTo>
                <a:lnTo>
                  <a:pt x="1175835" y="1132434"/>
                </a:lnTo>
                <a:lnTo>
                  <a:pt x="1202740" y="1095589"/>
                </a:lnTo>
                <a:lnTo>
                  <a:pt x="1227289" y="1056865"/>
                </a:lnTo>
                <a:lnTo>
                  <a:pt x="1249370" y="1016380"/>
                </a:lnTo>
                <a:lnTo>
                  <a:pt x="1268871" y="974251"/>
                </a:lnTo>
                <a:lnTo>
                  <a:pt x="1285679" y="930596"/>
                </a:lnTo>
                <a:lnTo>
                  <a:pt x="1299683" y="885531"/>
                </a:lnTo>
                <a:lnTo>
                  <a:pt x="1310769" y="839174"/>
                </a:lnTo>
                <a:lnTo>
                  <a:pt x="1318828" y="791643"/>
                </a:lnTo>
                <a:lnTo>
                  <a:pt x="1323745" y="743054"/>
                </a:lnTo>
                <a:lnTo>
                  <a:pt x="1325409" y="693525"/>
                </a:lnTo>
                <a:lnTo>
                  <a:pt x="1323745" y="643996"/>
                </a:lnTo>
                <a:lnTo>
                  <a:pt x="1318828" y="595407"/>
                </a:lnTo>
                <a:lnTo>
                  <a:pt x="1310769" y="547875"/>
                </a:lnTo>
                <a:lnTo>
                  <a:pt x="1299683" y="501518"/>
                </a:lnTo>
                <a:lnTo>
                  <a:pt x="1285679" y="456452"/>
                </a:lnTo>
                <a:lnTo>
                  <a:pt x="1268871" y="412797"/>
                </a:lnTo>
                <a:lnTo>
                  <a:pt x="1249370" y="370668"/>
                </a:lnTo>
                <a:lnTo>
                  <a:pt x="1227289" y="330183"/>
                </a:lnTo>
                <a:lnTo>
                  <a:pt x="1202740" y="291459"/>
                </a:lnTo>
                <a:lnTo>
                  <a:pt x="1175835" y="254615"/>
                </a:lnTo>
                <a:lnTo>
                  <a:pt x="1146686" y="219766"/>
                </a:lnTo>
                <a:lnTo>
                  <a:pt x="1115406" y="187031"/>
                </a:lnTo>
                <a:lnTo>
                  <a:pt x="1082106" y="156527"/>
                </a:lnTo>
                <a:lnTo>
                  <a:pt x="1046898" y="128371"/>
                </a:lnTo>
                <a:lnTo>
                  <a:pt x="1009895" y="102680"/>
                </a:lnTo>
                <a:lnTo>
                  <a:pt x="971210" y="79573"/>
                </a:lnTo>
                <a:lnTo>
                  <a:pt x="930953" y="59166"/>
                </a:lnTo>
                <a:lnTo>
                  <a:pt x="889237" y="41576"/>
                </a:lnTo>
                <a:lnTo>
                  <a:pt x="846175" y="26921"/>
                </a:lnTo>
                <a:lnTo>
                  <a:pt x="801878" y="15319"/>
                </a:lnTo>
                <a:lnTo>
                  <a:pt x="756458" y="6886"/>
                </a:lnTo>
                <a:lnTo>
                  <a:pt x="710029" y="1741"/>
                </a:lnTo>
                <a:lnTo>
                  <a:pt x="6627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2297057" y="285496"/>
            <a:ext cx="1325880" cy="1387475"/>
          </a:xfrm>
          <a:custGeom>
            <a:avLst/>
            <a:gdLst/>
            <a:ahLst/>
            <a:cxnLst/>
            <a:rect l="l" t="t" r="r" b="b"/>
            <a:pathLst>
              <a:path w="1325880" h="1387475">
                <a:moveTo>
                  <a:pt x="0" y="693525"/>
                </a:moveTo>
                <a:lnTo>
                  <a:pt x="1663" y="643997"/>
                </a:lnTo>
                <a:lnTo>
                  <a:pt x="6580" y="595408"/>
                </a:lnTo>
                <a:lnTo>
                  <a:pt x="14638" y="547876"/>
                </a:lnTo>
                <a:lnTo>
                  <a:pt x="25725" y="501519"/>
                </a:lnTo>
                <a:lnTo>
                  <a:pt x="39729" y="456454"/>
                </a:lnTo>
                <a:lnTo>
                  <a:pt x="56537" y="412798"/>
                </a:lnTo>
                <a:lnTo>
                  <a:pt x="76037" y="370669"/>
                </a:lnTo>
                <a:lnTo>
                  <a:pt x="98118" y="330185"/>
                </a:lnTo>
                <a:lnTo>
                  <a:pt x="122667" y="291461"/>
                </a:lnTo>
                <a:lnTo>
                  <a:pt x="149572" y="254616"/>
                </a:lnTo>
                <a:lnTo>
                  <a:pt x="178720" y="219768"/>
                </a:lnTo>
                <a:lnTo>
                  <a:pt x="210001" y="187032"/>
                </a:lnTo>
                <a:lnTo>
                  <a:pt x="243301" y="156528"/>
                </a:lnTo>
                <a:lnTo>
                  <a:pt x="278508" y="128372"/>
                </a:lnTo>
                <a:lnTo>
                  <a:pt x="315511" y="102681"/>
                </a:lnTo>
                <a:lnTo>
                  <a:pt x="354196" y="79574"/>
                </a:lnTo>
                <a:lnTo>
                  <a:pt x="394453" y="59166"/>
                </a:lnTo>
                <a:lnTo>
                  <a:pt x="436169" y="41577"/>
                </a:lnTo>
                <a:lnTo>
                  <a:pt x="479231" y="26922"/>
                </a:lnTo>
                <a:lnTo>
                  <a:pt x="523528" y="15319"/>
                </a:lnTo>
                <a:lnTo>
                  <a:pt x="568947" y="6887"/>
                </a:lnTo>
                <a:lnTo>
                  <a:pt x="615376" y="1741"/>
                </a:lnTo>
                <a:lnTo>
                  <a:pt x="662704" y="0"/>
                </a:lnTo>
                <a:lnTo>
                  <a:pt x="710032" y="1741"/>
                </a:lnTo>
                <a:lnTo>
                  <a:pt x="756461" y="6887"/>
                </a:lnTo>
                <a:lnTo>
                  <a:pt x="801880" y="15319"/>
                </a:lnTo>
                <a:lnTo>
                  <a:pt x="846177" y="26922"/>
                </a:lnTo>
                <a:lnTo>
                  <a:pt x="889240" y="41577"/>
                </a:lnTo>
                <a:lnTo>
                  <a:pt x="930955" y="59166"/>
                </a:lnTo>
                <a:lnTo>
                  <a:pt x="971212" y="79574"/>
                </a:lnTo>
                <a:lnTo>
                  <a:pt x="1009898" y="102681"/>
                </a:lnTo>
                <a:lnTo>
                  <a:pt x="1046900" y="128372"/>
                </a:lnTo>
                <a:lnTo>
                  <a:pt x="1082107" y="156528"/>
                </a:lnTo>
                <a:lnTo>
                  <a:pt x="1115407" y="187032"/>
                </a:lnTo>
                <a:lnTo>
                  <a:pt x="1146688" y="219768"/>
                </a:lnTo>
                <a:lnTo>
                  <a:pt x="1175836" y="254616"/>
                </a:lnTo>
                <a:lnTo>
                  <a:pt x="1202741" y="291461"/>
                </a:lnTo>
                <a:lnTo>
                  <a:pt x="1227290" y="330185"/>
                </a:lnTo>
                <a:lnTo>
                  <a:pt x="1249371" y="370669"/>
                </a:lnTo>
                <a:lnTo>
                  <a:pt x="1268871" y="412798"/>
                </a:lnTo>
                <a:lnTo>
                  <a:pt x="1285679" y="456454"/>
                </a:lnTo>
                <a:lnTo>
                  <a:pt x="1299683" y="501519"/>
                </a:lnTo>
                <a:lnTo>
                  <a:pt x="1310770" y="547876"/>
                </a:lnTo>
                <a:lnTo>
                  <a:pt x="1318828" y="595408"/>
                </a:lnTo>
                <a:lnTo>
                  <a:pt x="1323745" y="643997"/>
                </a:lnTo>
                <a:lnTo>
                  <a:pt x="1325409" y="693525"/>
                </a:lnTo>
                <a:lnTo>
                  <a:pt x="1323745" y="743054"/>
                </a:lnTo>
                <a:lnTo>
                  <a:pt x="1318828" y="791643"/>
                </a:lnTo>
                <a:lnTo>
                  <a:pt x="1310770" y="839175"/>
                </a:lnTo>
                <a:lnTo>
                  <a:pt x="1299683" y="885532"/>
                </a:lnTo>
                <a:lnTo>
                  <a:pt x="1285679" y="930597"/>
                </a:lnTo>
                <a:lnTo>
                  <a:pt x="1268871" y="974253"/>
                </a:lnTo>
                <a:lnTo>
                  <a:pt x="1249371" y="1016381"/>
                </a:lnTo>
                <a:lnTo>
                  <a:pt x="1227290" y="1056866"/>
                </a:lnTo>
                <a:lnTo>
                  <a:pt x="1202741" y="1095590"/>
                </a:lnTo>
                <a:lnTo>
                  <a:pt x="1175836" y="1132435"/>
                </a:lnTo>
                <a:lnTo>
                  <a:pt x="1146688" y="1167283"/>
                </a:lnTo>
                <a:lnTo>
                  <a:pt x="1115407" y="1200018"/>
                </a:lnTo>
                <a:lnTo>
                  <a:pt x="1082107" y="1230523"/>
                </a:lnTo>
                <a:lnTo>
                  <a:pt x="1046900" y="1258679"/>
                </a:lnTo>
                <a:lnTo>
                  <a:pt x="1009898" y="1284369"/>
                </a:lnTo>
                <a:lnTo>
                  <a:pt x="971212" y="1307477"/>
                </a:lnTo>
                <a:lnTo>
                  <a:pt x="930955" y="1327885"/>
                </a:lnTo>
                <a:lnTo>
                  <a:pt x="889240" y="1345474"/>
                </a:lnTo>
                <a:lnTo>
                  <a:pt x="846177" y="1360129"/>
                </a:lnTo>
                <a:lnTo>
                  <a:pt x="801880" y="1371732"/>
                </a:lnTo>
                <a:lnTo>
                  <a:pt x="756461" y="1380164"/>
                </a:lnTo>
                <a:lnTo>
                  <a:pt x="710032" y="1385310"/>
                </a:lnTo>
                <a:lnTo>
                  <a:pt x="662704" y="1387051"/>
                </a:lnTo>
                <a:lnTo>
                  <a:pt x="615376" y="1385310"/>
                </a:lnTo>
                <a:lnTo>
                  <a:pt x="568947" y="1380164"/>
                </a:lnTo>
                <a:lnTo>
                  <a:pt x="523528" y="1371732"/>
                </a:lnTo>
                <a:lnTo>
                  <a:pt x="479231" y="1360129"/>
                </a:lnTo>
                <a:lnTo>
                  <a:pt x="436169" y="1345474"/>
                </a:lnTo>
                <a:lnTo>
                  <a:pt x="394453" y="1327885"/>
                </a:lnTo>
                <a:lnTo>
                  <a:pt x="354196" y="1307477"/>
                </a:lnTo>
                <a:lnTo>
                  <a:pt x="315511" y="1284369"/>
                </a:lnTo>
                <a:lnTo>
                  <a:pt x="278508" y="1258679"/>
                </a:lnTo>
                <a:lnTo>
                  <a:pt x="243301" y="1230523"/>
                </a:lnTo>
                <a:lnTo>
                  <a:pt x="210001" y="1200018"/>
                </a:lnTo>
                <a:lnTo>
                  <a:pt x="178720" y="1167283"/>
                </a:lnTo>
                <a:lnTo>
                  <a:pt x="149572" y="1132435"/>
                </a:lnTo>
                <a:lnTo>
                  <a:pt x="122667" y="1095590"/>
                </a:lnTo>
                <a:lnTo>
                  <a:pt x="98118" y="1056866"/>
                </a:lnTo>
                <a:lnTo>
                  <a:pt x="76037" y="1016381"/>
                </a:lnTo>
                <a:lnTo>
                  <a:pt x="56537" y="974253"/>
                </a:lnTo>
                <a:lnTo>
                  <a:pt x="39729" y="930597"/>
                </a:lnTo>
                <a:lnTo>
                  <a:pt x="25725" y="885532"/>
                </a:lnTo>
                <a:lnTo>
                  <a:pt x="14638" y="839175"/>
                </a:lnTo>
                <a:lnTo>
                  <a:pt x="6580" y="791643"/>
                </a:lnTo>
                <a:lnTo>
                  <a:pt x="1663" y="743054"/>
                </a:lnTo>
                <a:lnTo>
                  <a:pt x="0" y="693525"/>
                </a:lnTo>
                <a:close/>
              </a:path>
            </a:pathLst>
          </a:custGeom>
          <a:ln w="5965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2152188" y="171448"/>
            <a:ext cx="1615144" cy="1615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053990" y="3616332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709393" y="3296308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2"/>
                </a:lnTo>
                <a:lnTo>
                  <a:pt x="11610" y="11600"/>
                </a:lnTo>
                <a:lnTo>
                  <a:pt x="3114" y="24190"/>
                </a:lnTo>
                <a:lnTo>
                  <a:pt x="0" y="39611"/>
                </a:lnTo>
                <a:lnTo>
                  <a:pt x="0" y="372104"/>
                </a:lnTo>
                <a:lnTo>
                  <a:pt x="3114" y="387549"/>
                </a:lnTo>
                <a:lnTo>
                  <a:pt x="11610" y="400152"/>
                </a:lnTo>
                <a:lnTo>
                  <a:pt x="24213" y="408645"/>
                </a:lnTo>
                <a:lnTo>
                  <a:pt x="39649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2"/>
                </a:lnTo>
                <a:lnTo>
                  <a:pt x="409026" y="387549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90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709393" y="3296306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750607" y="333748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90"/>
                </a:lnTo>
                <a:lnTo>
                  <a:pt x="9292" y="9284"/>
                </a:lnTo>
                <a:lnTo>
                  <a:pt x="2492" y="19366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39"/>
                </a:lnTo>
                <a:lnTo>
                  <a:pt x="9292" y="320120"/>
                </a:lnTo>
                <a:lnTo>
                  <a:pt x="19383" y="326913"/>
                </a:lnTo>
                <a:lnTo>
                  <a:pt x="31750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6"/>
                </a:lnTo>
                <a:lnTo>
                  <a:pt x="320421" y="9284"/>
                </a:lnTo>
                <a:lnTo>
                  <a:pt x="310330" y="2490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750607" y="333748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425244" y="3205034"/>
            <a:ext cx="255986" cy="269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542705" y="3455064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542704" y="3455061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2777519" y="3346704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2750607" y="353604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2553970" y="3420630"/>
            <a:ext cx="13716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524906" y="3516615"/>
            <a:ext cx="57721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6339" sz="1275" spc="-15" b="1">
                <a:solidFill>
                  <a:srgbClr val="FFFFFF"/>
                </a:solidFill>
                <a:latin typeface="Calibri"/>
                <a:cs typeface="Calibri"/>
              </a:rPr>
              <a:t>RX</a:t>
            </a:r>
            <a:r>
              <a:rPr dirty="0" baseline="-16339" sz="1275" spc="82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3933226" y="3616332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588172" y="3296308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2"/>
                </a:lnTo>
                <a:lnTo>
                  <a:pt x="11610" y="11600"/>
                </a:lnTo>
                <a:lnTo>
                  <a:pt x="3114" y="24190"/>
                </a:lnTo>
                <a:lnTo>
                  <a:pt x="0" y="39611"/>
                </a:lnTo>
                <a:lnTo>
                  <a:pt x="0" y="372104"/>
                </a:lnTo>
                <a:lnTo>
                  <a:pt x="3114" y="387549"/>
                </a:lnTo>
                <a:lnTo>
                  <a:pt x="11610" y="400152"/>
                </a:lnTo>
                <a:lnTo>
                  <a:pt x="24213" y="408645"/>
                </a:lnTo>
                <a:lnTo>
                  <a:pt x="39649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2"/>
                </a:lnTo>
                <a:lnTo>
                  <a:pt x="409026" y="387549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90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588172" y="3296306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629386" y="333748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90"/>
                </a:lnTo>
                <a:lnTo>
                  <a:pt x="9292" y="9284"/>
                </a:lnTo>
                <a:lnTo>
                  <a:pt x="2492" y="19366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39"/>
                </a:lnTo>
                <a:lnTo>
                  <a:pt x="9292" y="320120"/>
                </a:lnTo>
                <a:lnTo>
                  <a:pt x="19383" y="326913"/>
                </a:lnTo>
                <a:lnTo>
                  <a:pt x="31750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6"/>
                </a:lnTo>
                <a:lnTo>
                  <a:pt x="320421" y="9284"/>
                </a:lnTo>
                <a:lnTo>
                  <a:pt x="310330" y="2490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629386" y="333748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304481" y="3205034"/>
            <a:ext cx="255986" cy="269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421942" y="3455064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421941" y="3455061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 txBox="1"/>
          <p:nvPr/>
        </p:nvSpPr>
        <p:spPr>
          <a:xfrm>
            <a:off x="3656756" y="3346704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3629386" y="353604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3433283" y="3420630"/>
            <a:ext cx="13716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404220" y="3516615"/>
            <a:ext cx="57721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6339" sz="1275" spc="-15" b="1">
                <a:solidFill>
                  <a:srgbClr val="FFFFFF"/>
                </a:solidFill>
                <a:latin typeface="Calibri"/>
                <a:cs typeface="Calibri"/>
              </a:rPr>
              <a:t>RX</a:t>
            </a:r>
            <a:r>
              <a:rPr dirty="0" baseline="-16339" sz="1275" spc="82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2175211" y="3616332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830156" y="3296308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2"/>
                </a:lnTo>
                <a:lnTo>
                  <a:pt x="11610" y="11600"/>
                </a:lnTo>
                <a:lnTo>
                  <a:pt x="3114" y="24190"/>
                </a:lnTo>
                <a:lnTo>
                  <a:pt x="0" y="39611"/>
                </a:lnTo>
                <a:lnTo>
                  <a:pt x="0" y="372104"/>
                </a:lnTo>
                <a:lnTo>
                  <a:pt x="3114" y="387549"/>
                </a:lnTo>
                <a:lnTo>
                  <a:pt x="11610" y="400152"/>
                </a:lnTo>
                <a:lnTo>
                  <a:pt x="24213" y="408645"/>
                </a:lnTo>
                <a:lnTo>
                  <a:pt x="39649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2"/>
                </a:lnTo>
                <a:lnTo>
                  <a:pt x="409026" y="387549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90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830156" y="3296306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871370" y="333748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90"/>
                </a:lnTo>
                <a:lnTo>
                  <a:pt x="9292" y="9284"/>
                </a:lnTo>
                <a:lnTo>
                  <a:pt x="2492" y="19366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39"/>
                </a:lnTo>
                <a:lnTo>
                  <a:pt x="9292" y="320120"/>
                </a:lnTo>
                <a:lnTo>
                  <a:pt x="19383" y="326913"/>
                </a:lnTo>
                <a:lnTo>
                  <a:pt x="31750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6"/>
                </a:lnTo>
                <a:lnTo>
                  <a:pt x="320421" y="9284"/>
                </a:lnTo>
                <a:lnTo>
                  <a:pt x="310330" y="2490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871371" y="333748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546007" y="3205034"/>
            <a:ext cx="255986" cy="269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663468" y="3455064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663468" y="3455061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1898206" y="3346704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871371" y="353604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 txBox="1"/>
          <p:nvPr/>
        </p:nvSpPr>
        <p:spPr>
          <a:xfrm>
            <a:off x="1674619" y="3420630"/>
            <a:ext cx="13716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1645555" y="3516615"/>
            <a:ext cx="57721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6339" sz="1275" spc="-15" b="1">
                <a:solidFill>
                  <a:srgbClr val="FFFFFF"/>
                </a:solidFill>
                <a:latin typeface="Calibri"/>
                <a:cs typeface="Calibri"/>
              </a:rPr>
              <a:t>RX</a:t>
            </a:r>
            <a:r>
              <a:rPr dirty="0" baseline="-16339" sz="1275" spc="82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1295974" y="3616332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5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950919" y="3296308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68" y="0"/>
                </a:lnTo>
                <a:lnTo>
                  <a:pt x="24227" y="3112"/>
                </a:lnTo>
                <a:lnTo>
                  <a:pt x="11618" y="11600"/>
                </a:lnTo>
                <a:lnTo>
                  <a:pt x="3117" y="24190"/>
                </a:lnTo>
                <a:lnTo>
                  <a:pt x="0" y="39611"/>
                </a:lnTo>
                <a:lnTo>
                  <a:pt x="0" y="372104"/>
                </a:lnTo>
                <a:lnTo>
                  <a:pt x="3117" y="387549"/>
                </a:lnTo>
                <a:lnTo>
                  <a:pt x="11618" y="400152"/>
                </a:lnTo>
                <a:lnTo>
                  <a:pt x="24227" y="408645"/>
                </a:lnTo>
                <a:lnTo>
                  <a:pt x="39668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2"/>
                </a:lnTo>
                <a:lnTo>
                  <a:pt x="409026" y="387549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90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950919" y="3296306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7" y="24190"/>
                </a:lnTo>
                <a:lnTo>
                  <a:pt x="11618" y="11599"/>
                </a:lnTo>
                <a:lnTo>
                  <a:pt x="24227" y="3112"/>
                </a:lnTo>
                <a:lnTo>
                  <a:pt x="39668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68" y="411756"/>
                </a:lnTo>
                <a:lnTo>
                  <a:pt x="24227" y="408643"/>
                </a:lnTo>
                <a:lnTo>
                  <a:pt x="11618" y="400151"/>
                </a:lnTo>
                <a:lnTo>
                  <a:pt x="3117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992134" y="333748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34" y="0"/>
                </a:lnTo>
                <a:lnTo>
                  <a:pt x="19381" y="2490"/>
                </a:lnTo>
                <a:lnTo>
                  <a:pt x="9294" y="9284"/>
                </a:lnTo>
                <a:lnTo>
                  <a:pt x="2493" y="19366"/>
                </a:lnTo>
                <a:lnTo>
                  <a:pt x="0" y="31719"/>
                </a:lnTo>
                <a:lnTo>
                  <a:pt x="0" y="297683"/>
                </a:lnTo>
                <a:lnTo>
                  <a:pt x="2493" y="310039"/>
                </a:lnTo>
                <a:lnTo>
                  <a:pt x="9294" y="320120"/>
                </a:lnTo>
                <a:lnTo>
                  <a:pt x="19381" y="326913"/>
                </a:lnTo>
                <a:lnTo>
                  <a:pt x="31734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6"/>
                </a:lnTo>
                <a:lnTo>
                  <a:pt x="320421" y="9284"/>
                </a:lnTo>
                <a:lnTo>
                  <a:pt x="310330" y="2490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992134" y="333748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3" y="19365"/>
                </a:lnTo>
                <a:lnTo>
                  <a:pt x="9294" y="9283"/>
                </a:lnTo>
                <a:lnTo>
                  <a:pt x="19381" y="2490"/>
                </a:lnTo>
                <a:lnTo>
                  <a:pt x="31734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34" y="329405"/>
                </a:lnTo>
                <a:lnTo>
                  <a:pt x="19381" y="326914"/>
                </a:lnTo>
                <a:lnTo>
                  <a:pt x="9294" y="320121"/>
                </a:lnTo>
                <a:lnTo>
                  <a:pt x="2493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66770" y="3205034"/>
            <a:ext cx="255986" cy="269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84231" y="3455064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84231" y="3455061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1018954" y="3346704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992134" y="353604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795389" y="3420630"/>
            <a:ext cx="13716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766326" y="3516615"/>
            <a:ext cx="57721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6339" sz="1275" spc="-15" b="1">
                <a:solidFill>
                  <a:srgbClr val="FFFFFF"/>
                </a:solidFill>
                <a:latin typeface="Calibri"/>
                <a:cs typeface="Calibri"/>
              </a:rPr>
              <a:t>RX</a:t>
            </a:r>
            <a:r>
              <a:rPr dirty="0" baseline="-16339" sz="1275" spc="82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3053990" y="4272397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709393" y="3952375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1"/>
                </a:lnTo>
                <a:lnTo>
                  <a:pt x="11610" y="11597"/>
                </a:lnTo>
                <a:lnTo>
                  <a:pt x="3114" y="24188"/>
                </a:lnTo>
                <a:lnTo>
                  <a:pt x="0" y="39611"/>
                </a:lnTo>
                <a:lnTo>
                  <a:pt x="0" y="372104"/>
                </a:lnTo>
                <a:lnTo>
                  <a:pt x="3114" y="387546"/>
                </a:lnTo>
                <a:lnTo>
                  <a:pt x="11610" y="400147"/>
                </a:lnTo>
                <a:lnTo>
                  <a:pt x="24213" y="408639"/>
                </a:lnTo>
                <a:lnTo>
                  <a:pt x="39649" y="411752"/>
                </a:lnTo>
                <a:lnTo>
                  <a:pt x="372454" y="411752"/>
                </a:lnTo>
                <a:lnTo>
                  <a:pt x="387912" y="408639"/>
                </a:lnTo>
                <a:lnTo>
                  <a:pt x="400526" y="400147"/>
                </a:lnTo>
                <a:lnTo>
                  <a:pt x="409026" y="387546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88"/>
                </a:lnTo>
                <a:lnTo>
                  <a:pt x="400526" y="11597"/>
                </a:lnTo>
                <a:lnTo>
                  <a:pt x="387912" y="3111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709393" y="3952371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750607" y="3993550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89"/>
                </a:lnTo>
                <a:lnTo>
                  <a:pt x="9292" y="9282"/>
                </a:lnTo>
                <a:lnTo>
                  <a:pt x="2492" y="19363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39"/>
                </a:lnTo>
                <a:lnTo>
                  <a:pt x="9292" y="320120"/>
                </a:lnTo>
                <a:lnTo>
                  <a:pt x="19383" y="326913"/>
                </a:lnTo>
                <a:lnTo>
                  <a:pt x="31750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3"/>
                </a:lnTo>
                <a:lnTo>
                  <a:pt x="320421" y="9282"/>
                </a:lnTo>
                <a:lnTo>
                  <a:pt x="310330" y="2489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750607" y="3993547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425244" y="3861099"/>
            <a:ext cx="255986" cy="26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542705" y="4111126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542704" y="4111126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 txBox="1"/>
          <p:nvPr/>
        </p:nvSpPr>
        <p:spPr>
          <a:xfrm>
            <a:off x="2777519" y="4002770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2524906" y="4076771"/>
            <a:ext cx="593725" cy="24955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41275">
              <a:lnSpc>
                <a:spcPts val="860"/>
              </a:lnSpc>
              <a:spcBef>
                <a:spcPts val="140"/>
              </a:spcBef>
              <a:tabLst>
                <a:tab pos="554990" algn="l"/>
              </a:tabLst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  </a:t>
            </a:r>
            <a:r>
              <a:rPr dirty="0" sz="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8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  <a:p>
            <a:pPr marL="38100">
              <a:lnSpc>
                <a:spcPts val="860"/>
              </a:lnSpc>
            </a:pPr>
            <a:r>
              <a:rPr dirty="0" baseline="-17361" sz="1200" spc="22" b="1">
                <a:solidFill>
                  <a:srgbClr val="FFFFFF"/>
                </a:solidFill>
                <a:latin typeface="Calibri"/>
                <a:cs typeface="Calibri"/>
              </a:rPr>
              <a:t>RX  </a:t>
            </a:r>
            <a:r>
              <a:rPr dirty="0" baseline="-17361" sz="12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3933226" y="4272397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588172" y="3952375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1"/>
                </a:lnTo>
                <a:lnTo>
                  <a:pt x="11610" y="11597"/>
                </a:lnTo>
                <a:lnTo>
                  <a:pt x="3114" y="24188"/>
                </a:lnTo>
                <a:lnTo>
                  <a:pt x="0" y="39611"/>
                </a:lnTo>
                <a:lnTo>
                  <a:pt x="0" y="372104"/>
                </a:lnTo>
                <a:lnTo>
                  <a:pt x="3114" y="387546"/>
                </a:lnTo>
                <a:lnTo>
                  <a:pt x="11610" y="400147"/>
                </a:lnTo>
                <a:lnTo>
                  <a:pt x="24213" y="408639"/>
                </a:lnTo>
                <a:lnTo>
                  <a:pt x="39649" y="411752"/>
                </a:lnTo>
                <a:lnTo>
                  <a:pt x="372454" y="411752"/>
                </a:lnTo>
                <a:lnTo>
                  <a:pt x="387912" y="408639"/>
                </a:lnTo>
                <a:lnTo>
                  <a:pt x="400526" y="400147"/>
                </a:lnTo>
                <a:lnTo>
                  <a:pt x="409026" y="387546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88"/>
                </a:lnTo>
                <a:lnTo>
                  <a:pt x="400526" y="11597"/>
                </a:lnTo>
                <a:lnTo>
                  <a:pt x="387912" y="3111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588172" y="3952371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629386" y="3993550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89"/>
                </a:lnTo>
                <a:lnTo>
                  <a:pt x="9292" y="9282"/>
                </a:lnTo>
                <a:lnTo>
                  <a:pt x="2492" y="19363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39"/>
                </a:lnTo>
                <a:lnTo>
                  <a:pt x="9292" y="320120"/>
                </a:lnTo>
                <a:lnTo>
                  <a:pt x="19383" y="326913"/>
                </a:lnTo>
                <a:lnTo>
                  <a:pt x="31750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3"/>
                </a:lnTo>
                <a:lnTo>
                  <a:pt x="320421" y="9282"/>
                </a:lnTo>
                <a:lnTo>
                  <a:pt x="310330" y="2489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629386" y="3993547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304481" y="3861099"/>
            <a:ext cx="255986" cy="26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421942" y="4111126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421941" y="4111126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 txBox="1"/>
          <p:nvPr/>
        </p:nvSpPr>
        <p:spPr>
          <a:xfrm>
            <a:off x="3656756" y="4002770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3629386" y="419210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3433283" y="4076771"/>
            <a:ext cx="13716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3404220" y="4172772"/>
            <a:ext cx="577215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17361" sz="1200" spc="22" b="1">
                <a:solidFill>
                  <a:srgbClr val="FFFFFF"/>
                </a:solidFill>
                <a:latin typeface="Calibri"/>
                <a:cs typeface="Calibri"/>
              </a:rPr>
              <a:t>RX</a:t>
            </a:r>
            <a:r>
              <a:rPr dirty="0" baseline="-17361" sz="1200" spc="67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2175211" y="4272397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830156" y="3952375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1"/>
                </a:lnTo>
                <a:lnTo>
                  <a:pt x="11610" y="11597"/>
                </a:lnTo>
                <a:lnTo>
                  <a:pt x="3114" y="24188"/>
                </a:lnTo>
                <a:lnTo>
                  <a:pt x="0" y="39611"/>
                </a:lnTo>
                <a:lnTo>
                  <a:pt x="0" y="372104"/>
                </a:lnTo>
                <a:lnTo>
                  <a:pt x="3114" y="387546"/>
                </a:lnTo>
                <a:lnTo>
                  <a:pt x="11610" y="400147"/>
                </a:lnTo>
                <a:lnTo>
                  <a:pt x="24213" y="408639"/>
                </a:lnTo>
                <a:lnTo>
                  <a:pt x="39649" y="411752"/>
                </a:lnTo>
                <a:lnTo>
                  <a:pt x="372454" y="411752"/>
                </a:lnTo>
                <a:lnTo>
                  <a:pt x="387912" y="408639"/>
                </a:lnTo>
                <a:lnTo>
                  <a:pt x="400526" y="400147"/>
                </a:lnTo>
                <a:lnTo>
                  <a:pt x="409026" y="387546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88"/>
                </a:lnTo>
                <a:lnTo>
                  <a:pt x="400526" y="11597"/>
                </a:lnTo>
                <a:lnTo>
                  <a:pt x="387912" y="3111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830156" y="3952371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871370" y="3993550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89"/>
                </a:lnTo>
                <a:lnTo>
                  <a:pt x="9292" y="9282"/>
                </a:lnTo>
                <a:lnTo>
                  <a:pt x="2492" y="19363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39"/>
                </a:lnTo>
                <a:lnTo>
                  <a:pt x="9292" y="320120"/>
                </a:lnTo>
                <a:lnTo>
                  <a:pt x="19383" y="326913"/>
                </a:lnTo>
                <a:lnTo>
                  <a:pt x="31750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3"/>
                </a:lnTo>
                <a:lnTo>
                  <a:pt x="320421" y="9282"/>
                </a:lnTo>
                <a:lnTo>
                  <a:pt x="310330" y="2489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871371" y="3993547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546007" y="3861099"/>
            <a:ext cx="255986" cy="26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663468" y="4111126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663468" y="4111126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 txBox="1"/>
          <p:nvPr/>
        </p:nvSpPr>
        <p:spPr>
          <a:xfrm>
            <a:off x="1898206" y="4002770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1645555" y="4076771"/>
            <a:ext cx="593725" cy="24955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41275">
              <a:lnSpc>
                <a:spcPts val="860"/>
              </a:lnSpc>
              <a:spcBef>
                <a:spcPts val="140"/>
              </a:spcBef>
              <a:tabLst>
                <a:tab pos="554990" algn="l"/>
              </a:tabLst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  </a:t>
            </a:r>
            <a:r>
              <a:rPr dirty="0" sz="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8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  <a:p>
            <a:pPr marL="38100">
              <a:lnSpc>
                <a:spcPts val="860"/>
              </a:lnSpc>
            </a:pPr>
            <a:r>
              <a:rPr dirty="0" baseline="-17361" sz="1200" spc="22" b="1">
                <a:solidFill>
                  <a:srgbClr val="FFFFFF"/>
                </a:solidFill>
                <a:latin typeface="Calibri"/>
                <a:cs typeface="Calibri"/>
              </a:rPr>
              <a:t>RX  </a:t>
            </a:r>
            <a:r>
              <a:rPr dirty="0" baseline="-17361" sz="12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1295974" y="4272397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5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950919" y="3952375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68" y="0"/>
                </a:lnTo>
                <a:lnTo>
                  <a:pt x="24227" y="3111"/>
                </a:lnTo>
                <a:lnTo>
                  <a:pt x="11618" y="11597"/>
                </a:lnTo>
                <a:lnTo>
                  <a:pt x="3117" y="24188"/>
                </a:lnTo>
                <a:lnTo>
                  <a:pt x="0" y="39611"/>
                </a:lnTo>
                <a:lnTo>
                  <a:pt x="0" y="372104"/>
                </a:lnTo>
                <a:lnTo>
                  <a:pt x="3117" y="387546"/>
                </a:lnTo>
                <a:lnTo>
                  <a:pt x="11618" y="400147"/>
                </a:lnTo>
                <a:lnTo>
                  <a:pt x="24227" y="408639"/>
                </a:lnTo>
                <a:lnTo>
                  <a:pt x="39668" y="411752"/>
                </a:lnTo>
                <a:lnTo>
                  <a:pt x="372454" y="411752"/>
                </a:lnTo>
                <a:lnTo>
                  <a:pt x="387912" y="408639"/>
                </a:lnTo>
                <a:lnTo>
                  <a:pt x="400526" y="400147"/>
                </a:lnTo>
                <a:lnTo>
                  <a:pt x="409026" y="387546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88"/>
                </a:lnTo>
                <a:lnTo>
                  <a:pt x="400526" y="11597"/>
                </a:lnTo>
                <a:lnTo>
                  <a:pt x="387912" y="3111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950919" y="3952371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7" y="24190"/>
                </a:lnTo>
                <a:lnTo>
                  <a:pt x="11618" y="11599"/>
                </a:lnTo>
                <a:lnTo>
                  <a:pt x="24227" y="3112"/>
                </a:lnTo>
                <a:lnTo>
                  <a:pt x="39668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68" y="411756"/>
                </a:lnTo>
                <a:lnTo>
                  <a:pt x="24227" y="408643"/>
                </a:lnTo>
                <a:lnTo>
                  <a:pt x="11618" y="400151"/>
                </a:lnTo>
                <a:lnTo>
                  <a:pt x="3117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992134" y="3993550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34" y="0"/>
                </a:lnTo>
                <a:lnTo>
                  <a:pt x="19381" y="2489"/>
                </a:lnTo>
                <a:lnTo>
                  <a:pt x="9294" y="9282"/>
                </a:lnTo>
                <a:lnTo>
                  <a:pt x="2493" y="19363"/>
                </a:lnTo>
                <a:lnTo>
                  <a:pt x="0" y="31719"/>
                </a:lnTo>
                <a:lnTo>
                  <a:pt x="0" y="297683"/>
                </a:lnTo>
                <a:lnTo>
                  <a:pt x="2493" y="310039"/>
                </a:lnTo>
                <a:lnTo>
                  <a:pt x="9294" y="320120"/>
                </a:lnTo>
                <a:lnTo>
                  <a:pt x="19381" y="326913"/>
                </a:lnTo>
                <a:lnTo>
                  <a:pt x="31734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3"/>
                </a:lnTo>
                <a:lnTo>
                  <a:pt x="320421" y="9282"/>
                </a:lnTo>
                <a:lnTo>
                  <a:pt x="310330" y="2489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992134" y="3993547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3" y="19365"/>
                </a:lnTo>
                <a:lnTo>
                  <a:pt x="9294" y="9283"/>
                </a:lnTo>
                <a:lnTo>
                  <a:pt x="19381" y="2490"/>
                </a:lnTo>
                <a:lnTo>
                  <a:pt x="31734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34" y="329405"/>
                </a:lnTo>
                <a:lnTo>
                  <a:pt x="19381" y="326914"/>
                </a:lnTo>
                <a:lnTo>
                  <a:pt x="9294" y="320121"/>
                </a:lnTo>
                <a:lnTo>
                  <a:pt x="2493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66770" y="3861099"/>
            <a:ext cx="255986" cy="26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84231" y="4111126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84231" y="4111126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 txBox="1"/>
          <p:nvPr/>
        </p:nvSpPr>
        <p:spPr>
          <a:xfrm>
            <a:off x="1018954" y="4002770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766326" y="4076771"/>
            <a:ext cx="593725" cy="24955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41275">
              <a:lnSpc>
                <a:spcPts val="860"/>
              </a:lnSpc>
              <a:spcBef>
                <a:spcPts val="140"/>
              </a:spcBef>
              <a:tabLst>
                <a:tab pos="554990" algn="l"/>
              </a:tabLst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  </a:t>
            </a:r>
            <a:r>
              <a:rPr dirty="0" sz="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8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  <a:p>
            <a:pPr marL="38100">
              <a:lnSpc>
                <a:spcPts val="860"/>
              </a:lnSpc>
            </a:pPr>
            <a:r>
              <a:rPr dirty="0" baseline="-17361" sz="1200" spc="22" b="1">
                <a:solidFill>
                  <a:srgbClr val="FFFFFF"/>
                </a:solidFill>
                <a:latin typeface="Calibri"/>
                <a:cs typeface="Calibri"/>
              </a:rPr>
              <a:t>RX  </a:t>
            </a:r>
            <a:r>
              <a:rPr dirty="0" baseline="-17361" sz="12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3053990" y="4928462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709393" y="4608437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2"/>
                </a:lnTo>
                <a:lnTo>
                  <a:pt x="11610" y="11600"/>
                </a:lnTo>
                <a:lnTo>
                  <a:pt x="3114" y="24190"/>
                </a:lnTo>
                <a:lnTo>
                  <a:pt x="0" y="39611"/>
                </a:lnTo>
                <a:lnTo>
                  <a:pt x="0" y="372104"/>
                </a:lnTo>
                <a:lnTo>
                  <a:pt x="3114" y="387549"/>
                </a:lnTo>
                <a:lnTo>
                  <a:pt x="11610" y="400152"/>
                </a:lnTo>
                <a:lnTo>
                  <a:pt x="24213" y="408645"/>
                </a:lnTo>
                <a:lnTo>
                  <a:pt x="39649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2"/>
                </a:lnTo>
                <a:lnTo>
                  <a:pt x="409026" y="387549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90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709393" y="4608436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750607" y="464961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90"/>
                </a:lnTo>
                <a:lnTo>
                  <a:pt x="9292" y="9284"/>
                </a:lnTo>
                <a:lnTo>
                  <a:pt x="2492" y="19366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40"/>
                </a:lnTo>
                <a:lnTo>
                  <a:pt x="9292" y="320123"/>
                </a:lnTo>
                <a:lnTo>
                  <a:pt x="19383" y="326918"/>
                </a:lnTo>
                <a:lnTo>
                  <a:pt x="31750" y="329408"/>
                </a:lnTo>
                <a:lnTo>
                  <a:pt x="297963" y="329408"/>
                </a:lnTo>
                <a:lnTo>
                  <a:pt x="310330" y="326918"/>
                </a:lnTo>
                <a:lnTo>
                  <a:pt x="320421" y="320123"/>
                </a:lnTo>
                <a:lnTo>
                  <a:pt x="327221" y="310040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6"/>
                </a:lnTo>
                <a:lnTo>
                  <a:pt x="320421" y="9284"/>
                </a:lnTo>
                <a:lnTo>
                  <a:pt x="310330" y="2490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750607" y="464961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425244" y="4517167"/>
            <a:ext cx="255986" cy="26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542705" y="4767193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542704" y="4767191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 txBox="1"/>
          <p:nvPr/>
        </p:nvSpPr>
        <p:spPr>
          <a:xfrm>
            <a:off x="2777519" y="4658833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2750607" y="484817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 txBox="1"/>
          <p:nvPr/>
        </p:nvSpPr>
        <p:spPr>
          <a:xfrm>
            <a:off x="2553970" y="4732835"/>
            <a:ext cx="13716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2524906" y="4828913"/>
            <a:ext cx="577215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17361" sz="1200" spc="22" b="1">
                <a:solidFill>
                  <a:srgbClr val="FFFFFF"/>
                </a:solidFill>
                <a:latin typeface="Calibri"/>
                <a:cs typeface="Calibri"/>
              </a:rPr>
              <a:t>RX</a:t>
            </a:r>
            <a:r>
              <a:rPr dirty="0" baseline="-17361" sz="1200" spc="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3933226" y="4928462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588172" y="4608437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2"/>
                </a:lnTo>
                <a:lnTo>
                  <a:pt x="11610" y="11600"/>
                </a:lnTo>
                <a:lnTo>
                  <a:pt x="3114" y="24190"/>
                </a:lnTo>
                <a:lnTo>
                  <a:pt x="0" y="39611"/>
                </a:lnTo>
                <a:lnTo>
                  <a:pt x="0" y="372104"/>
                </a:lnTo>
                <a:lnTo>
                  <a:pt x="3114" y="387549"/>
                </a:lnTo>
                <a:lnTo>
                  <a:pt x="11610" y="400152"/>
                </a:lnTo>
                <a:lnTo>
                  <a:pt x="24213" y="408645"/>
                </a:lnTo>
                <a:lnTo>
                  <a:pt x="39649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2"/>
                </a:lnTo>
                <a:lnTo>
                  <a:pt x="409026" y="387549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90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588172" y="4608436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629386" y="464961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90"/>
                </a:lnTo>
                <a:lnTo>
                  <a:pt x="9292" y="9284"/>
                </a:lnTo>
                <a:lnTo>
                  <a:pt x="2492" y="19366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40"/>
                </a:lnTo>
                <a:lnTo>
                  <a:pt x="9292" y="320123"/>
                </a:lnTo>
                <a:lnTo>
                  <a:pt x="19383" y="326918"/>
                </a:lnTo>
                <a:lnTo>
                  <a:pt x="31750" y="329408"/>
                </a:lnTo>
                <a:lnTo>
                  <a:pt x="297963" y="329408"/>
                </a:lnTo>
                <a:lnTo>
                  <a:pt x="310330" y="326918"/>
                </a:lnTo>
                <a:lnTo>
                  <a:pt x="320421" y="320123"/>
                </a:lnTo>
                <a:lnTo>
                  <a:pt x="327221" y="310040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6"/>
                </a:lnTo>
                <a:lnTo>
                  <a:pt x="320421" y="9284"/>
                </a:lnTo>
                <a:lnTo>
                  <a:pt x="310330" y="2490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629386" y="464961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304481" y="4517167"/>
            <a:ext cx="255986" cy="26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421942" y="4767193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3421941" y="4767191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 txBox="1"/>
          <p:nvPr/>
        </p:nvSpPr>
        <p:spPr>
          <a:xfrm>
            <a:off x="3656756" y="4658833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3629386" y="484817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 txBox="1"/>
          <p:nvPr/>
        </p:nvSpPr>
        <p:spPr>
          <a:xfrm>
            <a:off x="3433283" y="4732835"/>
            <a:ext cx="13716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3404220" y="4828913"/>
            <a:ext cx="577215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17361" sz="1200" spc="22" b="1">
                <a:solidFill>
                  <a:srgbClr val="FFFFFF"/>
                </a:solidFill>
                <a:latin typeface="Calibri"/>
                <a:cs typeface="Calibri"/>
              </a:rPr>
              <a:t>RX</a:t>
            </a:r>
            <a:r>
              <a:rPr dirty="0" baseline="-17361" sz="1200" spc="67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2175211" y="4928462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830156" y="4608437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2"/>
                </a:lnTo>
                <a:lnTo>
                  <a:pt x="11610" y="11600"/>
                </a:lnTo>
                <a:lnTo>
                  <a:pt x="3114" y="24190"/>
                </a:lnTo>
                <a:lnTo>
                  <a:pt x="0" y="39611"/>
                </a:lnTo>
                <a:lnTo>
                  <a:pt x="0" y="372104"/>
                </a:lnTo>
                <a:lnTo>
                  <a:pt x="3114" y="387549"/>
                </a:lnTo>
                <a:lnTo>
                  <a:pt x="11610" y="400152"/>
                </a:lnTo>
                <a:lnTo>
                  <a:pt x="24213" y="408645"/>
                </a:lnTo>
                <a:lnTo>
                  <a:pt x="39649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2"/>
                </a:lnTo>
                <a:lnTo>
                  <a:pt x="409026" y="387549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90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830156" y="4608436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871370" y="464961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90"/>
                </a:lnTo>
                <a:lnTo>
                  <a:pt x="9292" y="9284"/>
                </a:lnTo>
                <a:lnTo>
                  <a:pt x="2492" y="19366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40"/>
                </a:lnTo>
                <a:lnTo>
                  <a:pt x="9292" y="320123"/>
                </a:lnTo>
                <a:lnTo>
                  <a:pt x="19383" y="326918"/>
                </a:lnTo>
                <a:lnTo>
                  <a:pt x="31750" y="329408"/>
                </a:lnTo>
                <a:lnTo>
                  <a:pt x="297963" y="329408"/>
                </a:lnTo>
                <a:lnTo>
                  <a:pt x="310330" y="326918"/>
                </a:lnTo>
                <a:lnTo>
                  <a:pt x="320421" y="320123"/>
                </a:lnTo>
                <a:lnTo>
                  <a:pt x="327221" y="310040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6"/>
                </a:lnTo>
                <a:lnTo>
                  <a:pt x="320421" y="9284"/>
                </a:lnTo>
                <a:lnTo>
                  <a:pt x="310330" y="2490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871371" y="464961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546007" y="4517167"/>
            <a:ext cx="255986" cy="26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663468" y="4767193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663468" y="4767191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 txBox="1"/>
          <p:nvPr/>
        </p:nvSpPr>
        <p:spPr>
          <a:xfrm>
            <a:off x="1898206" y="4658833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1871371" y="484817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 txBox="1"/>
          <p:nvPr/>
        </p:nvSpPr>
        <p:spPr>
          <a:xfrm>
            <a:off x="1674619" y="4732835"/>
            <a:ext cx="13716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1645555" y="4828913"/>
            <a:ext cx="577215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17361" sz="1200" spc="22" b="1">
                <a:solidFill>
                  <a:srgbClr val="FFFFFF"/>
                </a:solidFill>
                <a:latin typeface="Calibri"/>
                <a:cs typeface="Calibri"/>
              </a:rPr>
              <a:t>RX</a:t>
            </a:r>
            <a:r>
              <a:rPr dirty="0" baseline="-17361" sz="1200" spc="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1295974" y="4928462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5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950919" y="4608437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68" y="0"/>
                </a:lnTo>
                <a:lnTo>
                  <a:pt x="24227" y="3112"/>
                </a:lnTo>
                <a:lnTo>
                  <a:pt x="11618" y="11600"/>
                </a:lnTo>
                <a:lnTo>
                  <a:pt x="3117" y="24190"/>
                </a:lnTo>
                <a:lnTo>
                  <a:pt x="0" y="39611"/>
                </a:lnTo>
                <a:lnTo>
                  <a:pt x="0" y="372104"/>
                </a:lnTo>
                <a:lnTo>
                  <a:pt x="3117" y="387549"/>
                </a:lnTo>
                <a:lnTo>
                  <a:pt x="11618" y="400152"/>
                </a:lnTo>
                <a:lnTo>
                  <a:pt x="24227" y="408645"/>
                </a:lnTo>
                <a:lnTo>
                  <a:pt x="39668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2"/>
                </a:lnTo>
                <a:lnTo>
                  <a:pt x="409026" y="387549"/>
                </a:lnTo>
                <a:lnTo>
                  <a:pt x="412142" y="372104"/>
                </a:lnTo>
                <a:lnTo>
                  <a:pt x="412142" y="39611"/>
                </a:lnTo>
                <a:lnTo>
                  <a:pt x="409026" y="24190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950919" y="4608436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7" y="24190"/>
                </a:lnTo>
                <a:lnTo>
                  <a:pt x="11618" y="11599"/>
                </a:lnTo>
                <a:lnTo>
                  <a:pt x="24227" y="3112"/>
                </a:lnTo>
                <a:lnTo>
                  <a:pt x="39668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68" y="411756"/>
                </a:lnTo>
                <a:lnTo>
                  <a:pt x="24227" y="408643"/>
                </a:lnTo>
                <a:lnTo>
                  <a:pt x="11618" y="400151"/>
                </a:lnTo>
                <a:lnTo>
                  <a:pt x="3117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992134" y="464961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34" y="0"/>
                </a:lnTo>
                <a:lnTo>
                  <a:pt x="19381" y="2490"/>
                </a:lnTo>
                <a:lnTo>
                  <a:pt x="9294" y="9284"/>
                </a:lnTo>
                <a:lnTo>
                  <a:pt x="2493" y="19366"/>
                </a:lnTo>
                <a:lnTo>
                  <a:pt x="0" y="31719"/>
                </a:lnTo>
                <a:lnTo>
                  <a:pt x="0" y="297683"/>
                </a:lnTo>
                <a:lnTo>
                  <a:pt x="2493" y="310040"/>
                </a:lnTo>
                <a:lnTo>
                  <a:pt x="9294" y="320123"/>
                </a:lnTo>
                <a:lnTo>
                  <a:pt x="19381" y="326918"/>
                </a:lnTo>
                <a:lnTo>
                  <a:pt x="31734" y="329408"/>
                </a:lnTo>
                <a:lnTo>
                  <a:pt x="297963" y="329408"/>
                </a:lnTo>
                <a:lnTo>
                  <a:pt x="310330" y="326918"/>
                </a:lnTo>
                <a:lnTo>
                  <a:pt x="320421" y="320123"/>
                </a:lnTo>
                <a:lnTo>
                  <a:pt x="327221" y="310040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6"/>
                </a:lnTo>
                <a:lnTo>
                  <a:pt x="320421" y="9284"/>
                </a:lnTo>
                <a:lnTo>
                  <a:pt x="310330" y="2490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992134" y="4649612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3" y="19365"/>
                </a:lnTo>
                <a:lnTo>
                  <a:pt x="9294" y="9283"/>
                </a:lnTo>
                <a:lnTo>
                  <a:pt x="19381" y="2490"/>
                </a:lnTo>
                <a:lnTo>
                  <a:pt x="31734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34" y="329405"/>
                </a:lnTo>
                <a:lnTo>
                  <a:pt x="19381" y="326914"/>
                </a:lnTo>
                <a:lnTo>
                  <a:pt x="9294" y="320121"/>
                </a:lnTo>
                <a:lnTo>
                  <a:pt x="2493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66770" y="4517167"/>
            <a:ext cx="255986" cy="26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84231" y="4767193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84231" y="4767191"/>
            <a:ext cx="165100" cy="223520"/>
          </a:xfrm>
          <a:custGeom>
            <a:avLst/>
            <a:gdLst/>
            <a:ahLst/>
            <a:cxnLst/>
            <a:rect l="l" t="t" r="r" b="b"/>
            <a:pathLst>
              <a:path w="165100" h="223520">
                <a:moveTo>
                  <a:pt x="0" y="223263"/>
                </a:moveTo>
                <a:lnTo>
                  <a:pt x="164856" y="223263"/>
                </a:lnTo>
                <a:lnTo>
                  <a:pt x="164856" y="0"/>
                </a:lnTo>
                <a:lnTo>
                  <a:pt x="0" y="0"/>
                </a:lnTo>
                <a:lnTo>
                  <a:pt x="0" y="223263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 txBox="1"/>
          <p:nvPr/>
        </p:nvSpPr>
        <p:spPr>
          <a:xfrm>
            <a:off x="1018954" y="4658833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992134" y="484817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 txBox="1"/>
          <p:nvPr/>
        </p:nvSpPr>
        <p:spPr>
          <a:xfrm>
            <a:off x="795389" y="4732835"/>
            <a:ext cx="13716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5" b="1">
                <a:solidFill>
                  <a:srgbClr val="FFFFFF"/>
                </a:solidFill>
                <a:latin typeface="Calibri"/>
                <a:cs typeface="Calibri"/>
              </a:rPr>
              <a:t>TX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766326" y="4828913"/>
            <a:ext cx="577215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17361" sz="1200" spc="22" b="1">
                <a:solidFill>
                  <a:srgbClr val="FFFFFF"/>
                </a:solidFill>
                <a:latin typeface="Calibri"/>
                <a:cs typeface="Calibri"/>
              </a:rPr>
              <a:t>RX</a:t>
            </a:r>
            <a:r>
              <a:rPr dirty="0" baseline="-17361" sz="1200" spc="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CACHE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3053990" y="2960267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709393" y="2640240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2"/>
                </a:lnTo>
                <a:lnTo>
                  <a:pt x="11610" y="11600"/>
                </a:lnTo>
                <a:lnTo>
                  <a:pt x="3114" y="24193"/>
                </a:lnTo>
                <a:lnTo>
                  <a:pt x="0" y="39617"/>
                </a:lnTo>
                <a:lnTo>
                  <a:pt x="0" y="372110"/>
                </a:lnTo>
                <a:lnTo>
                  <a:pt x="3114" y="387552"/>
                </a:lnTo>
                <a:lnTo>
                  <a:pt x="11610" y="400153"/>
                </a:lnTo>
                <a:lnTo>
                  <a:pt x="24213" y="408645"/>
                </a:lnTo>
                <a:lnTo>
                  <a:pt x="39649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3"/>
                </a:lnTo>
                <a:lnTo>
                  <a:pt x="409026" y="387552"/>
                </a:lnTo>
                <a:lnTo>
                  <a:pt x="412142" y="372110"/>
                </a:lnTo>
                <a:lnTo>
                  <a:pt x="412142" y="39617"/>
                </a:lnTo>
                <a:lnTo>
                  <a:pt x="409026" y="24193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709393" y="2640241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750607" y="2681421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89"/>
                </a:lnTo>
                <a:lnTo>
                  <a:pt x="9292" y="9282"/>
                </a:lnTo>
                <a:lnTo>
                  <a:pt x="2492" y="19363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39"/>
                </a:lnTo>
                <a:lnTo>
                  <a:pt x="9292" y="320120"/>
                </a:lnTo>
                <a:lnTo>
                  <a:pt x="19383" y="326913"/>
                </a:lnTo>
                <a:lnTo>
                  <a:pt x="31750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3"/>
                </a:lnTo>
                <a:lnTo>
                  <a:pt x="320421" y="9282"/>
                </a:lnTo>
                <a:lnTo>
                  <a:pt x="310330" y="2489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750607" y="2681417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425244" y="2548972"/>
            <a:ext cx="255986" cy="269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542705" y="2799454"/>
            <a:ext cx="165100" cy="222885"/>
          </a:xfrm>
          <a:custGeom>
            <a:avLst/>
            <a:gdLst/>
            <a:ahLst/>
            <a:cxnLst/>
            <a:rect l="l" t="t" r="r" b="b"/>
            <a:pathLst>
              <a:path w="165100" h="222885">
                <a:moveTo>
                  <a:pt x="0" y="222805"/>
                </a:moveTo>
                <a:lnTo>
                  <a:pt x="164856" y="222805"/>
                </a:lnTo>
                <a:lnTo>
                  <a:pt x="164856" y="0"/>
                </a:lnTo>
                <a:lnTo>
                  <a:pt x="0" y="0"/>
                </a:lnTo>
                <a:lnTo>
                  <a:pt x="0" y="222805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542704" y="2799454"/>
            <a:ext cx="165100" cy="222885"/>
          </a:xfrm>
          <a:custGeom>
            <a:avLst/>
            <a:gdLst/>
            <a:ahLst/>
            <a:cxnLst/>
            <a:rect l="l" t="t" r="r" b="b"/>
            <a:pathLst>
              <a:path w="165100" h="222885">
                <a:moveTo>
                  <a:pt x="0" y="222805"/>
                </a:moveTo>
                <a:lnTo>
                  <a:pt x="164856" y="222805"/>
                </a:lnTo>
                <a:lnTo>
                  <a:pt x="164856" y="0"/>
                </a:lnTo>
                <a:lnTo>
                  <a:pt x="0" y="0"/>
                </a:lnTo>
                <a:lnTo>
                  <a:pt x="0" y="222805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 txBox="1"/>
          <p:nvPr/>
        </p:nvSpPr>
        <p:spPr>
          <a:xfrm>
            <a:off x="2755920" y="2860474"/>
            <a:ext cx="3213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Calibri"/>
                <a:cs typeface="Calibri"/>
              </a:rPr>
              <a:t>C</a:t>
            </a:r>
            <a:r>
              <a:rPr dirty="0" sz="850" spc="-25" b="1">
                <a:latin typeface="Calibri"/>
                <a:cs typeface="Calibri"/>
              </a:rPr>
              <a:t>A</a:t>
            </a:r>
            <a:r>
              <a:rPr dirty="0" sz="850" spc="-10" b="1">
                <a:latin typeface="Calibri"/>
                <a:cs typeface="Calibri"/>
              </a:rPr>
              <a:t>CHE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2777519" y="2690524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2750607" y="287997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 txBox="1"/>
          <p:nvPr/>
        </p:nvSpPr>
        <p:spPr>
          <a:xfrm>
            <a:off x="2550306" y="2764565"/>
            <a:ext cx="144145" cy="281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175">
              <a:lnSpc>
                <a:spcPct val="105100"/>
              </a:lnSpc>
              <a:spcBef>
                <a:spcPts val="90"/>
              </a:spcBef>
            </a:pPr>
            <a:r>
              <a:rPr dirty="0" sz="800" spc="10" b="1">
                <a:solidFill>
                  <a:srgbClr val="FFFFFF"/>
                </a:solidFill>
                <a:latin typeface="Calibri"/>
                <a:cs typeface="Calibri"/>
              </a:rPr>
              <a:t>TX  RX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3933226" y="2960267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3588172" y="2640240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2"/>
                </a:lnTo>
                <a:lnTo>
                  <a:pt x="11610" y="11600"/>
                </a:lnTo>
                <a:lnTo>
                  <a:pt x="3114" y="24193"/>
                </a:lnTo>
                <a:lnTo>
                  <a:pt x="0" y="39617"/>
                </a:lnTo>
                <a:lnTo>
                  <a:pt x="0" y="372110"/>
                </a:lnTo>
                <a:lnTo>
                  <a:pt x="3114" y="387552"/>
                </a:lnTo>
                <a:lnTo>
                  <a:pt x="11610" y="400153"/>
                </a:lnTo>
                <a:lnTo>
                  <a:pt x="24213" y="408645"/>
                </a:lnTo>
                <a:lnTo>
                  <a:pt x="39649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3"/>
                </a:lnTo>
                <a:lnTo>
                  <a:pt x="409026" y="387552"/>
                </a:lnTo>
                <a:lnTo>
                  <a:pt x="412142" y="372110"/>
                </a:lnTo>
                <a:lnTo>
                  <a:pt x="412142" y="39617"/>
                </a:lnTo>
                <a:lnTo>
                  <a:pt x="409026" y="24193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3588172" y="2640241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3629386" y="2681421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89"/>
                </a:lnTo>
                <a:lnTo>
                  <a:pt x="9292" y="9282"/>
                </a:lnTo>
                <a:lnTo>
                  <a:pt x="2492" y="19363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39"/>
                </a:lnTo>
                <a:lnTo>
                  <a:pt x="9292" y="320120"/>
                </a:lnTo>
                <a:lnTo>
                  <a:pt x="19383" y="326913"/>
                </a:lnTo>
                <a:lnTo>
                  <a:pt x="31750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3"/>
                </a:lnTo>
                <a:lnTo>
                  <a:pt x="320421" y="9282"/>
                </a:lnTo>
                <a:lnTo>
                  <a:pt x="310330" y="2489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3629386" y="2681417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3304481" y="2548972"/>
            <a:ext cx="255986" cy="269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421942" y="2799454"/>
            <a:ext cx="165100" cy="222885"/>
          </a:xfrm>
          <a:custGeom>
            <a:avLst/>
            <a:gdLst/>
            <a:ahLst/>
            <a:cxnLst/>
            <a:rect l="l" t="t" r="r" b="b"/>
            <a:pathLst>
              <a:path w="165100" h="222885">
                <a:moveTo>
                  <a:pt x="0" y="222805"/>
                </a:moveTo>
                <a:lnTo>
                  <a:pt x="164856" y="222805"/>
                </a:lnTo>
                <a:lnTo>
                  <a:pt x="164856" y="0"/>
                </a:lnTo>
                <a:lnTo>
                  <a:pt x="0" y="0"/>
                </a:lnTo>
                <a:lnTo>
                  <a:pt x="0" y="222805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3421941" y="2799454"/>
            <a:ext cx="165100" cy="222885"/>
          </a:xfrm>
          <a:custGeom>
            <a:avLst/>
            <a:gdLst/>
            <a:ahLst/>
            <a:cxnLst/>
            <a:rect l="l" t="t" r="r" b="b"/>
            <a:pathLst>
              <a:path w="165100" h="222885">
                <a:moveTo>
                  <a:pt x="0" y="222805"/>
                </a:moveTo>
                <a:lnTo>
                  <a:pt x="164856" y="222805"/>
                </a:lnTo>
                <a:lnTo>
                  <a:pt x="164856" y="0"/>
                </a:lnTo>
                <a:lnTo>
                  <a:pt x="0" y="0"/>
                </a:lnTo>
                <a:lnTo>
                  <a:pt x="0" y="222805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 txBox="1"/>
          <p:nvPr/>
        </p:nvSpPr>
        <p:spPr>
          <a:xfrm>
            <a:off x="3635156" y="2860474"/>
            <a:ext cx="3213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Calibri"/>
                <a:cs typeface="Calibri"/>
              </a:rPr>
              <a:t>C</a:t>
            </a:r>
            <a:r>
              <a:rPr dirty="0" sz="850" spc="-25" b="1">
                <a:latin typeface="Calibri"/>
                <a:cs typeface="Calibri"/>
              </a:rPr>
              <a:t>A</a:t>
            </a:r>
            <a:r>
              <a:rPr dirty="0" sz="850" spc="-10" b="1">
                <a:latin typeface="Calibri"/>
                <a:cs typeface="Calibri"/>
              </a:rPr>
              <a:t>CHE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3656756" y="2690524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3629386" y="287997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 txBox="1"/>
          <p:nvPr/>
        </p:nvSpPr>
        <p:spPr>
          <a:xfrm>
            <a:off x="3429620" y="2764565"/>
            <a:ext cx="144145" cy="281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175">
              <a:lnSpc>
                <a:spcPct val="105100"/>
              </a:lnSpc>
              <a:spcBef>
                <a:spcPts val="90"/>
              </a:spcBef>
            </a:pPr>
            <a:r>
              <a:rPr dirty="0" sz="800" spc="10" b="1">
                <a:solidFill>
                  <a:srgbClr val="FFFFFF"/>
                </a:solidFill>
                <a:latin typeface="Calibri"/>
                <a:cs typeface="Calibri"/>
              </a:rPr>
              <a:t>TX  RX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2175211" y="2960267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4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830156" y="2640240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49" y="0"/>
                </a:lnTo>
                <a:lnTo>
                  <a:pt x="24213" y="3112"/>
                </a:lnTo>
                <a:lnTo>
                  <a:pt x="11610" y="11600"/>
                </a:lnTo>
                <a:lnTo>
                  <a:pt x="3114" y="24193"/>
                </a:lnTo>
                <a:lnTo>
                  <a:pt x="0" y="39617"/>
                </a:lnTo>
                <a:lnTo>
                  <a:pt x="0" y="372110"/>
                </a:lnTo>
                <a:lnTo>
                  <a:pt x="3114" y="387552"/>
                </a:lnTo>
                <a:lnTo>
                  <a:pt x="11610" y="400153"/>
                </a:lnTo>
                <a:lnTo>
                  <a:pt x="24213" y="408645"/>
                </a:lnTo>
                <a:lnTo>
                  <a:pt x="39649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3"/>
                </a:lnTo>
                <a:lnTo>
                  <a:pt x="409026" y="387552"/>
                </a:lnTo>
                <a:lnTo>
                  <a:pt x="412142" y="372110"/>
                </a:lnTo>
                <a:lnTo>
                  <a:pt x="412142" y="39617"/>
                </a:lnTo>
                <a:lnTo>
                  <a:pt x="409026" y="24193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830156" y="2640241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4" y="24190"/>
                </a:lnTo>
                <a:lnTo>
                  <a:pt x="11610" y="11599"/>
                </a:lnTo>
                <a:lnTo>
                  <a:pt x="24213" y="3112"/>
                </a:lnTo>
                <a:lnTo>
                  <a:pt x="39649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49" y="411756"/>
                </a:lnTo>
                <a:lnTo>
                  <a:pt x="24213" y="408643"/>
                </a:lnTo>
                <a:lnTo>
                  <a:pt x="11610" y="400151"/>
                </a:lnTo>
                <a:lnTo>
                  <a:pt x="3114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871370" y="2681421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50" y="0"/>
                </a:lnTo>
                <a:lnTo>
                  <a:pt x="19383" y="2489"/>
                </a:lnTo>
                <a:lnTo>
                  <a:pt x="9292" y="9282"/>
                </a:lnTo>
                <a:lnTo>
                  <a:pt x="2492" y="19363"/>
                </a:lnTo>
                <a:lnTo>
                  <a:pt x="0" y="31719"/>
                </a:lnTo>
                <a:lnTo>
                  <a:pt x="0" y="297683"/>
                </a:lnTo>
                <a:lnTo>
                  <a:pt x="2492" y="310039"/>
                </a:lnTo>
                <a:lnTo>
                  <a:pt x="9292" y="320120"/>
                </a:lnTo>
                <a:lnTo>
                  <a:pt x="19383" y="326913"/>
                </a:lnTo>
                <a:lnTo>
                  <a:pt x="31750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3"/>
                </a:lnTo>
                <a:lnTo>
                  <a:pt x="320421" y="9282"/>
                </a:lnTo>
                <a:lnTo>
                  <a:pt x="310330" y="2489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871371" y="2681417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2" y="19365"/>
                </a:lnTo>
                <a:lnTo>
                  <a:pt x="9292" y="9283"/>
                </a:lnTo>
                <a:lnTo>
                  <a:pt x="19383" y="2490"/>
                </a:lnTo>
                <a:lnTo>
                  <a:pt x="31750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50" y="329405"/>
                </a:lnTo>
                <a:lnTo>
                  <a:pt x="19383" y="326914"/>
                </a:lnTo>
                <a:lnTo>
                  <a:pt x="9292" y="320121"/>
                </a:lnTo>
                <a:lnTo>
                  <a:pt x="2492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546007" y="2548972"/>
            <a:ext cx="255986" cy="269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663468" y="2799454"/>
            <a:ext cx="165100" cy="222885"/>
          </a:xfrm>
          <a:custGeom>
            <a:avLst/>
            <a:gdLst/>
            <a:ahLst/>
            <a:cxnLst/>
            <a:rect l="l" t="t" r="r" b="b"/>
            <a:pathLst>
              <a:path w="165100" h="222885">
                <a:moveTo>
                  <a:pt x="0" y="222805"/>
                </a:moveTo>
                <a:lnTo>
                  <a:pt x="164856" y="222805"/>
                </a:lnTo>
                <a:lnTo>
                  <a:pt x="164856" y="0"/>
                </a:lnTo>
                <a:lnTo>
                  <a:pt x="0" y="0"/>
                </a:lnTo>
                <a:lnTo>
                  <a:pt x="0" y="222805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663468" y="2799454"/>
            <a:ext cx="165100" cy="222885"/>
          </a:xfrm>
          <a:custGeom>
            <a:avLst/>
            <a:gdLst/>
            <a:ahLst/>
            <a:cxnLst/>
            <a:rect l="l" t="t" r="r" b="b"/>
            <a:pathLst>
              <a:path w="165100" h="222885">
                <a:moveTo>
                  <a:pt x="0" y="222805"/>
                </a:moveTo>
                <a:lnTo>
                  <a:pt x="164856" y="222805"/>
                </a:lnTo>
                <a:lnTo>
                  <a:pt x="164856" y="0"/>
                </a:lnTo>
                <a:lnTo>
                  <a:pt x="0" y="0"/>
                </a:lnTo>
                <a:lnTo>
                  <a:pt x="0" y="222805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 txBox="1"/>
          <p:nvPr/>
        </p:nvSpPr>
        <p:spPr>
          <a:xfrm>
            <a:off x="1876568" y="2860474"/>
            <a:ext cx="3213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Calibri"/>
                <a:cs typeface="Calibri"/>
              </a:rPr>
              <a:t>C</a:t>
            </a:r>
            <a:r>
              <a:rPr dirty="0" sz="850" spc="-25" b="1">
                <a:latin typeface="Calibri"/>
                <a:cs typeface="Calibri"/>
              </a:rPr>
              <a:t>A</a:t>
            </a:r>
            <a:r>
              <a:rPr dirty="0" sz="850" spc="-10" b="1">
                <a:latin typeface="Calibri"/>
                <a:cs typeface="Calibri"/>
              </a:rPr>
              <a:t>CHE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1898206" y="2690524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1871371" y="287997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 txBox="1"/>
          <p:nvPr/>
        </p:nvSpPr>
        <p:spPr>
          <a:xfrm>
            <a:off x="1670955" y="2764565"/>
            <a:ext cx="144145" cy="281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175">
              <a:lnSpc>
                <a:spcPct val="105100"/>
              </a:lnSpc>
              <a:spcBef>
                <a:spcPts val="90"/>
              </a:spcBef>
            </a:pPr>
            <a:r>
              <a:rPr dirty="0" sz="800" spc="10" b="1">
                <a:solidFill>
                  <a:srgbClr val="FFFFFF"/>
                </a:solidFill>
                <a:latin typeface="Calibri"/>
                <a:cs typeface="Calibri"/>
              </a:rPr>
              <a:t>TX  RX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1295974" y="2960267"/>
            <a:ext cx="151765" cy="132715"/>
          </a:xfrm>
          <a:custGeom>
            <a:avLst/>
            <a:gdLst/>
            <a:ahLst/>
            <a:cxnLst/>
            <a:rect l="l" t="t" r="r" b="b"/>
            <a:pathLst>
              <a:path w="151765" h="132714">
                <a:moveTo>
                  <a:pt x="0" y="0"/>
                </a:moveTo>
                <a:lnTo>
                  <a:pt x="151653" y="132219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950919" y="2640240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372454" y="0"/>
                </a:moveTo>
                <a:lnTo>
                  <a:pt x="39668" y="0"/>
                </a:lnTo>
                <a:lnTo>
                  <a:pt x="24227" y="3112"/>
                </a:lnTo>
                <a:lnTo>
                  <a:pt x="11618" y="11600"/>
                </a:lnTo>
                <a:lnTo>
                  <a:pt x="3117" y="24193"/>
                </a:lnTo>
                <a:lnTo>
                  <a:pt x="0" y="39617"/>
                </a:lnTo>
                <a:lnTo>
                  <a:pt x="0" y="372110"/>
                </a:lnTo>
                <a:lnTo>
                  <a:pt x="3117" y="387552"/>
                </a:lnTo>
                <a:lnTo>
                  <a:pt x="11618" y="400153"/>
                </a:lnTo>
                <a:lnTo>
                  <a:pt x="24227" y="408645"/>
                </a:lnTo>
                <a:lnTo>
                  <a:pt x="39668" y="411758"/>
                </a:lnTo>
                <a:lnTo>
                  <a:pt x="372454" y="411758"/>
                </a:lnTo>
                <a:lnTo>
                  <a:pt x="387912" y="408645"/>
                </a:lnTo>
                <a:lnTo>
                  <a:pt x="400526" y="400153"/>
                </a:lnTo>
                <a:lnTo>
                  <a:pt x="409026" y="387552"/>
                </a:lnTo>
                <a:lnTo>
                  <a:pt x="412142" y="372110"/>
                </a:lnTo>
                <a:lnTo>
                  <a:pt x="412142" y="39617"/>
                </a:lnTo>
                <a:lnTo>
                  <a:pt x="409026" y="24193"/>
                </a:lnTo>
                <a:lnTo>
                  <a:pt x="400526" y="11600"/>
                </a:lnTo>
                <a:lnTo>
                  <a:pt x="387912" y="3112"/>
                </a:lnTo>
                <a:lnTo>
                  <a:pt x="372454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950919" y="2640241"/>
            <a:ext cx="412750" cy="412115"/>
          </a:xfrm>
          <a:custGeom>
            <a:avLst/>
            <a:gdLst/>
            <a:ahLst/>
            <a:cxnLst/>
            <a:rect l="l" t="t" r="r" b="b"/>
            <a:pathLst>
              <a:path w="412750" h="412114">
                <a:moveTo>
                  <a:pt x="0" y="39612"/>
                </a:moveTo>
                <a:lnTo>
                  <a:pt x="3117" y="24190"/>
                </a:lnTo>
                <a:lnTo>
                  <a:pt x="11618" y="11599"/>
                </a:lnTo>
                <a:lnTo>
                  <a:pt x="24227" y="3112"/>
                </a:lnTo>
                <a:lnTo>
                  <a:pt x="39668" y="0"/>
                </a:lnTo>
                <a:lnTo>
                  <a:pt x="372454" y="0"/>
                </a:lnTo>
                <a:lnTo>
                  <a:pt x="387912" y="3112"/>
                </a:lnTo>
                <a:lnTo>
                  <a:pt x="400526" y="11599"/>
                </a:lnTo>
                <a:lnTo>
                  <a:pt x="409026" y="24190"/>
                </a:lnTo>
                <a:lnTo>
                  <a:pt x="412142" y="39612"/>
                </a:lnTo>
                <a:lnTo>
                  <a:pt x="412142" y="372105"/>
                </a:lnTo>
                <a:lnTo>
                  <a:pt x="409026" y="387549"/>
                </a:lnTo>
                <a:lnTo>
                  <a:pt x="400526" y="400151"/>
                </a:lnTo>
                <a:lnTo>
                  <a:pt x="387912" y="408643"/>
                </a:lnTo>
                <a:lnTo>
                  <a:pt x="372454" y="411756"/>
                </a:lnTo>
                <a:lnTo>
                  <a:pt x="39668" y="411756"/>
                </a:lnTo>
                <a:lnTo>
                  <a:pt x="24227" y="408643"/>
                </a:lnTo>
                <a:lnTo>
                  <a:pt x="11618" y="400151"/>
                </a:lnTo>
                <a:lnTo>
                  <a:pt x="3117" y="387549"/>
                </a:lnTo>
                <a:lnTo>
                  <a:pt x="0" y="372105"/>
                </a:lnTo>
                <a:lnTo>
                  <a:pt x="0" y="39612"/>
                </a:lnTo>
                <a:close/>
              </a:path>
            </a:pathLst>
          </a:custGeom>
          <a:ln w="8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992134" y="2681421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297963" y="0"/>
                </a:moveTo>
                <a:lnTo>
                  <a:pt x="31734" y="0"/>
                </a:lnTo>
                <a:lnTo>
                  <a:pt x="19381" y="2489"/>
                </a:lnTo>
                <a:lnTo>
                  <a:pt x="9294" y="9282"/>
                </a:lnTo>
                <a:lnTo>
                  <a:pt x="2493" y="19363"/>
                </a:lnTo>
                <a:lnTo>
                  <a:pt x="0" y="31719"/>
                </a:lnTo>
                <a:lnTo>
                  <a:pt x="0" y="297683"/>
                </a:lnTo>
                <a:lnTo>
                  <a:pt x="2493" y="310039"/>
                </a:lnTo>
                <a:lnTo>
                  <a:pt x="9294" y="320120"/>
                </a:lnTo>
                <a:lnTo>
                  <a:pt x="19381" y="326913"/>
                </a:lnTo>
                <a:lnTo>
                  <a:pt x="31734" y="329403"/>
                </a:lnTo>
                <a:lnTo>
                  <a:pt x="297963" y="329403"/>
                </a:lnTo>
                <a:lnTo>
                  <a:pt x="310330" y="326913"/>
                </a:lnTo>
                <a:lnTo>
                  <a:pt x="320421" y="320120"/>
                </a:lnTo>
                <a:lnTo>
                  <a:pt x="327221" y="310039"/>
                </a:lnTo>
                <a:lnTo>
                  <a:pt x="329713" y="297683"/>
                </a:lnTo>
                <a:lnTo>
                  <a:pt x="329713" y="31719"/>
                </a:lnTo>
                <a:lnTo>
                  <a:pt x="327221" y="19363"/>
                </a:lnTo>
                <a:lnTo>
                  <a:pt x="320421" y="9282"/>
                </a:lnTo>
                <a:lnTo>
                  <a:pt x="310330" y="2489"/>
                </a:lnTo>
                <a:lnTo>
                  <a:pt x="29796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992134" y="2681417"/>
            <a:ext cx="330200" cy="329565"/>
          </a:xfrm>
          <a:custGeom>
            <a:avLst/>
            <a:gdLst/>
            <a:ahLst/>
            <a:cxnLst/>
            <a:rect l="l" t="t" r="r" b="b"/>
            <a:pathLst>
              <a:path w="330200" h="329564">
                <a:moveTo>
                  <a:pt x="0" y="31720"/>
                </a:moveTo>
                <a:lnTo>
                  <a:pt x="2493" y="19365"/>
                </a:lnTo>
                <a:lnTo>
                  <a:pt x="9294" y="9283"/>
                </a:lnTo>
                <a:lnTo>
                  <a:pt x="19381" y="2490"/>
                </a:lnTo>
                <a:lnTo>
                  <a:pt x="31734" y="0"/>
                </a:lnTo>
                <a:lnTo>
                  <a:pt x="297963" y="0"/>
                </a:lnTo>
                <a:lnTo>
                  <a:pt x="310330" y="2490"/>
                </a:lnTo>
                <a:lnTo>
                  <a:pt x="320421" y="9283"/>
                </a:lnTo>
                <a:lnTo>
                  <a:pt x="327221" y="19365"/>
                </a:lnTo>
                <a:lnTo>
                  <a:pt x="329713" y="31720"/>
                </a:lnTo>
                <a:lnTo>
                  <a:pt x="329713" y="297684"/>
                </a:lnTo>
                <a:lnTo>
                  <a:pt x="327221" y="310039"/>
                </a:lnTo>
                <a:lnTo>
                  <a:pt x="320421" y="320121"/>
                </a:lnTo>
                <a:lnTo>
                  <a:pt x="310330" y="326914"/>
                </a:lnTo>
                <a:lnTo>
                  <a:pt x="297963" y="329405"/>
                </a:lnTo>
                <a:lnTo>
                  <a:pt x="31734" y="329405"/>
                </a:lnTo>
                <a:lnTo>
                  <a:pt x="19381" y="326914"/>
                </a:lnTo>
                <a:lnTo>
                  <a:pt x="9294" y="320121"/>
                </a:lnTo>
                <a:lnTo>
                  <a:pt x="2493" y="310039"/>
                </a:lnTo>
                <a:lnTo>
                  <a:pt x="0" y="297684"/>
                </a:lnTo>
                <a:lnTo>
                  <a:pt x="0" y="31720"/>
                </a:lnTo>
                <a:close/>
              </a:path>
            </a:pathLst>
          </a:custGeom>
          <a:ln w="114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66770" y="2548972"/>
            <a:ext cx="255986" cy="269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784231" y="2799454"/>
            <a:ext cx="165100" cy="222885"/>
          </a:xfrm>
          <a:custGeom>
            <a:avLst/>
            <a:gdLst/>
            <a:ahLst/>
            <a:cxnLst/>
            <a:rect l="l" t="t" r="r" b="b"/>
            <a:pathLst>
              <a:path w="165100" h="222885">
                <a:moveTo>
                  <a:pt x="0" y="222805"/>
                </a:moveTo>
                <a:lnTo>
                  <a:pt x="164856" y="222805"/>
                </a:lnTo>
                <a:lnTo>
                  <a:pt x="164856" y="0"/>
                </a:lnTo>
                <a:lnTo>
                  <a:pt x="0" y="0"/>
                </a:lnTo>
                <a:lnTo>
                  <a:pt x="0" y="222805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784231" y="2799454"/>
            <a:ext cx="165100" cy="222885"/>
          </a:xfrm>
          <a:custGeom>
            <a:avLst/>
            <a:gdLst/>
            <a:ahLst/>
            <a:cxnLst/>
            <a:rect l="l" t="t" r="r" b="b"/>
            <a:pathLst>
              <a:path w="165100" h="222885">
                <a:moveTo>
                  <a:pt x="0" y="222805"/>
                </a:moveTo>
                <a:lnTo>
                  <a:pt x="164856" y="222805"/>
                </a:lnTo>
                <a:lnTo>
                  <a:pt x="164856" y="0"/>
                </a:lnTo>
                <a:lnTo>
                  <a:pt x="0" y="0"/>
                </a:lnTo>
                <a:lnTo>
                  <a:pt x="0" y="222805"/>
                </a:lnTo>
                <a:close/>
              </a:path>
            </a:pathLst>
          </a:custGeom>
          <a:ln w="5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 txBox="1"/>
          <p:nvPr/>
        </p:nvSpPr>
        <p:spPr>
          <a:xfrm>
            <a:off x="997339" y="2860474"/>
            <a:ext cx="3213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Calibri"/>
                <a:cs typeface="Calibri"/>
              </a:rPr>
              <a:t>C</a:t>
            </a:r>
            <a:r>
              <a:rPr dirty="0" sz="850" spc="-25" b="1">
                <a:latin typeface="Calibri"/>
                <a:cs typeface="Calibri"/>
              </a:rPr>
              <a:t>A</a:t>
            </a:r>
            <a:r>
              <a:rPr dirty="0" sz="850" spc="-10" b="1">
                <a:latin typeface="Calibri"/>
                <a:cs typeface="Calibri"/>
              </a:rPr>
              <a:t>CHE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1018954" y="2690524"/>
            <a:ext cx="26543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C</a:t>
            </a:r>
            <a:r>
              <a:rPr dirty="0" sz="800" spc="15" b="1">
                <a:latin typeface="Calibri"/>
                <a:cs typeface="Calibri"/>
              </a:rPr>
              <a:t>ORE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992134" y="2879975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29713" y="0"/>
                </a:lnTo>
              </a:path>
            </a:pathLst>
          </a:custGeom>
          <a:ln w="86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 txBox="1"/>
          <p:nvPr/>
        </p:nvSpPr>
        <p:spPr>
          <a:xfrm>
            <a:off x="791726" y="2764565"/>
            <a:ext cx="144145" cy="281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175">
              <a:lnSpc>
                <a:spcPct val="105100"/>
              </a:lnSpc>
              <a:spcBef>
                <a:spcPts val="90"/>
              </a:spcBef>
            </a:pPr>
            <a:r>
              <a:rPr dirty="0" sz="800" spc="10" b="1">
                <a:solidFill>
                  <a:srgbClr val="FFFFFF"/>
                </a:solidFill>
                <a:latin typeface="Calibri"/>
                <a:cs typeface="Calibri"/>
              </a:rPr>
              <a:t>TX  RX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4" name="object 344"/>
          <p:cNvSpPr/>
          <p:nvPr/>
        </p:nvSpPr>
        <p:spPr>
          <a:xfrm>
            <a:off x="1491055" y="3185818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367086" y="3185818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3243117" y="3185818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119148" y="3185818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491055" y="3836393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367086" y="3836393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3243117" y="3836393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119148" y="3836393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491055" y="4513046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367086" y="4513046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3243117" y="4513046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119148" y="4513046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39"/>
                </a:lnTo>
              </a:path>
            </a:pathLst>
          </a:custGeom>
          <a:ln w="17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488897" y="3154708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488897" y="3810773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488897" y="4466838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488897" y="5117870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3353938" y="3154708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3353938" y="3810773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3353938" y="4466838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3353938" y="5117870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605539" y="3154708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605539" y="3810773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605539" y="4466838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605539" y="5117870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669311" y="0"/>
                </a:lnTo>
              </a:path>
            </a:pathLst>
          </a:custGeom>
          <a:ln w="17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315666" y="3066871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315666" y="3722933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315666" y="4379458"/>
            <a:ext cx="365432" cy="169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1315666" y="5035522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189407" y="3066871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189407" y="3722933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2189407" y="4379458"/>
            <a:ext cx="365432" cy="169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189407" y="5035522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3062691" y="3066871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3062691" y="3722933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3062691" y="4379458"/>
            <a:ext cx="365432" cy="169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3062691" y="5035522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3936432" y="3066871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3936432" y="3722933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3936432" y="4379458"/>
            <a:ext cx="365432" cy="169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3936432" y="5035522"/>
            <a:ext cx="365432" cy="170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 txBox="1"/>
          <p:nvPr/>
        </p:nvSpPr>
        <p:spPr>
          <a:xfrm>
            <a:off x="1302431" y="5158516"/>
            <a:ext cx="391160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10" b="1">
                <a:latin typeface="Calibri"/>
                <a:cs typeface="Calibri"/>
              </a:rPr>
              <a:t>R</a:t>
            </a:r>
            <a:r>
              <a:rPr dirty="0" sz="800" spc="15" b="1">
                <a:latin typeface="Calibri"/>
                <a:cs typeface="Calibri"/>
              </a:rPr>
              <a:t>OUTER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885492" y="6814221"/>
            <a:ext cx="170815" cy="1892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985">
              <a:lnSpc>
                <a:spcPts val="994"/>
              </a:lnSpc>
              <a:spcBef>
                <a:spcPts val="95"/>
              </a:spcBef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16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94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704125" y="7539586"/>
            <a:ext cx="189865" cy="4749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80"/>
              </a:lnSpc>
            </a:pPr>
            <a:r>
              <a:rPr dirty="0" sz="1150" spc="-70">
                <a:solidFill>
                  <a:srgbClr val="252525"/>
                </a:solidFill>
                <a:latin typeface="Arial"/>
                <a:cs typeface="Arial"/>
              </a:rPr>
              <a:t>Core</a:t>
            </a:r>
            <a:r>
              <a:rPr dirty="0" sz="1150" spc="-10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150" spc="-65">
                <a:solidFill>
                  <a:srgbClr val="252525"/>
                </a:solidFill>
                <a:latin typeface="Arial"/>
                <a:cs typeface="Arial"/>
              </a:rPr>
              <a:t>ID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7" name="object 387"/>
          <p:cNvSpPr/>
          <p:nvPr/>
        </p:nvSpPr>
        <p:spPr>
          <a:xfrm>
            <a:off x="1056858" y="6852753"/>
            <a:ext cx="2592339" cy="1845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7554511" y="86400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7554511" y="852474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7554511" y="8409431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7554511" y="8294122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7554511" y="8178813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7554511" y="8063503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7554511" y="7948193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7554511" y="7832884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7554511" y="7717574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7554511" y="760226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7554511" y="7486956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7554511" y="7371646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7554511" y="7256336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7554511" y="7141027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7554511" y="7025718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7554511" y="6910408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 txBox="1"/>
          <p:nvPr/>
        </p:nvSpPr>
        <p:spPr>
          <a:xfrm>
            <a:off x="7433361" y="8428556"/>
            <a:ext cx="971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7433361" y="8543859"/>
            <a:ext cx="26752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1920" algn="l"/>
              </a:tabLst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</a:t>
            </a:r>
            <a:r>
              <a:rPr dirty="0" sz="900" spc="4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u="sng" sz="900" spc="3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0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	</a:t>
            </a:r>
            <a:endParaRPr sz="900">
              <a:latin typeface="Arial"/>
              <a:cs typeface="Arial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7359837" y="6814221"/>
            <a:ext cx="170815" cy="1661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985">
              <a:lnSpc>
                <a:spcPts val="994"/>
              </a:lnSpc>
              <a:spcBef>
                <a:spcPts val="95"/>
              </a:spcBef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16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94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7178474" y="7539586"/>
            <a:ext cx="189865" cy="4749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80"/>
              </a:lnSpc>
            </a:pPr>
            <a:r>
              <a:rPr dirty="0" sz="1150" spc="-70">
                <a:solidFill>
                  <a:srgbClr val="252525"/>
                </a:solidFill>
                <a:latin typeface="Arial"/>
                <a:cs typeface="Arial"/>
              </a:rPr>
              <a:t>Core</a:t>
            </a:r>
            <a:r>
              <a:rPr dirty="0" sz="1150" spc="-10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150" spc="-65">
                <a:solidFill>
                  <a:srgbClr val="252525"/>
                </a:solidFill>
                <a:latin typeface="Arial"/>
                <a:cs typeface="Arial"/>
              </a:rPr>
              <a:t>ID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8" name="object 408"/>
          <p:cNvSpPr/>
          <p:nvPr/>
        </p:nvSpPr>
        <p:spPr>
          <a:xfrm>
            <a:off x="7522017" y="6852753"/>
            <a:ext cx="2606123" cy="1844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0814436" y="86400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0814436" y="8524741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10814436" y="8409431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10814436" y="8294121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10814436" y="8178813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10814436" y="8063503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10814436" y="7948193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10814436" y="7832884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10814436" y="771757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10814436" y="760226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10814436" y="7486956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0814436" y="7371646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0814436" y="7256336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10814436" y="7141027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0814436" y="7025718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10814436" y="6910408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254113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10814436" y="869770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69" h="0">
                <a:moveTo>
                  <a:pt x="0" y="0"/>
                </a:moveTo>
                <a:lnTo>
                  <a:pt x="2541139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11322409" y="8675182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59">
                <a:moveTo>
                  <a:pt x="0" y="22522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11830637" y="8675182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59">
                <a:moveTo>
                  <a:pt x="0" y="22522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2338865" y="8675182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59">
                <a:moveTo>
                  <a:pt x="0" y="22522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2847093" y="8675182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59">
                <a:moveTo>
                  <a:pt x="0" y="22522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3355321" y="8675182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59">
                <a:moveTo>
                  <a:pt x="0" y="22522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0814436" y="6852753"/>
            <a:ext cx="0" cy="1845310"/>
          </a:xfrm>
          <a:custGeom>
            <a:avLst/>
            <a:gdLst/>
            <a:ahLst/>
            <a:cxnLst/>
            <a:rect l="l" t="t" r="r" b="b"/>
            <a:pathLst>
              <a:path w="0" h="1845309">
                <a:moveTo>
                  <a:pt x="0" y="1844951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0814436" y="8640050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0814436" y="852474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0814436" y="840943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0814436" y="829412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0814436" y="8178813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0814436" y="8063503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0814436" y="7948193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0814436" y="7832884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0814436" y="771757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0814436" y="7602265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0814436" y="748695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0814436" y="73716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0814436" y="725633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0814436" y="7141027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0814436" y="7025718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0814436" y="6910408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411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 txBox="1"/>
          <p:nvPr/>
        </p:nvSpPr>
        <p:spPr>
          <a:xfrm>
            <a:off x="10619768" y="6814221"/>
            <a:ext cx="170815" cy="1892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985">
              <a:lnSpc>
                <a:spcPts val="994"/>
              </a:lnSpc>
              <a:spcBef>
                <a:spcPts val="95"/>
              </a:spcBef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16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994"/>
              </a:lnSpc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10438399" y="7539586"/>
            <a:ext cx="189865" cy="4749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80"/>
              </a:lnSpc>
            </a:pPr>
            <a:r>
              <a:rPr dirty="0" sz="1150" spc="-70">
                <a:solidFill>
                  <a:srgbClr val="252525"/>
                </a:solidFill>
                <a:latin typeface="Arial"/>
                <a:cs typeface="Arial"/>
              </a:rPr>
              <a:t>Core</a:t>
            </a:r>
            <a:r>
              <a:rPr dirty="0" sz="1150" spc="-10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150" spc="-65">
                <a:solidFill>
                  <a:srgbClr val="252525"/>
                </a:solidFill>
                <a:latin typeface="Arial"/>
                <a:cs typeface="Arial"/>
              </a:rPr>
              <a:t>ID</a:t>
            </a:r>
            <a:endParaRPr sz="1150">
              <a:latin typeface="Arial"/>
              <a:cs typeface="Arial"/>
            </a:endParaRPr>
          </a:p>
        </p:txBody>
      </p:sp>
      <p:sp>
        <p:nvSpPr>
          <p:cNvPr id="450" name="object 450"/>
          <p:cNvSpPr/>
          <p:nvPr/>
        </p:nvSpPr>
        <p:spPr>
          <a:xfrm>
            <a:off x="11158748" y="8611892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3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3" y="28795"/>
                </a:lnTo>
                <a:lnTo>
                  <a:pt x="60634" y="14395"/>
                </a:lnTo>
                <a:lnTo>
                  <a:pt x="48739" y="3853"/>
                </a:lnTo>
                <a:lnTo>
                  <a:pt x="3249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1985886" y="8611892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88" y="0"/>
                </a:moveTo>
                <a:lnTo>
                  <a:pt x="16244" y="3853"/>
                </a:lnTo>
                <a:lnTo>
                  <a:pt x="4348" y="14395"/>
                </a:lnTo>
                <a:lnTo>
                  <a:pt x="0" y="28795"/>
                </a:lnTo>
                <a:lnTo>
                  <a:pt x="4348" y="43196"/>
                </a:lnTo>
                <a:lnTo>
                  <a:pt x="16244" y="53738"/>
                </a:lnTo>
                <a:lnTo>
                  <a:pt x="32488" y="57597"/>
                </a:lnTo>
                <a:lnTo>
                  <a:pt x="48733" y="53738"/>
                </a:lnTo>
                <a:lnTo>
                  <a:pt x="60628" y="43196"/>
                </a:lnTo>
                <a:lnTo>
                  <a:pt x="64983" y="28795"/>
                </a:lnTo>
                <a:lnTo>
                  <a:pt x="60628" y="14395"/>
                </a:lnTo>
                <a:lnTo>
                  <a:pt x="48733" y="3853"/>
                </a:lnTo>
                <a:lnTo>
                  <a:pt x="3248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2808424" y="8611892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88" y="0"/>
                </a:moveTo>
                <a:lnTo>
                  <a:pt x="16244" y="3853"/>
                </a:lnTo>
                <a:lnTo>
                  <a:pt x="4348" y="14395"/>
                </a:lnTo>
                <a:lnTo>
                  <a:pt x="0" y="28795"/>
                </a:lnTo>
                <a:lnTo>
                  <a:pt x="4348" y="43196"/>
                </a:lnTo>
                <a:lnTo>
                  <a:pt x="16244" y="53738"/>
                </a:lnTo>
                <a:lnTo>
                  <a:pt x="32488" y="57597"/>
                </a:lnTo>
                <a:lnTo>
                  <a:pt x="48739" y="53738"/>
                </a:lnTo>
                <a:lnTo>
                  <a:pt x="60628" y="43196"/>
                </a:lnTo>
                <a:lnTo>
                  <a:pt x="64983" y="28795"/>
                </a:lnTo>
                <a:lnTo>
                  <a:pt x="60628" y="14395"/>
                </a:lnTo>
                <a:lnTo>
                  <a:pt x="48739" y="3853"/>
                </a:lnTo>
                <a:lnTo>
                  <a:pt x="3248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1131175" y="8497853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795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1926146" y="8497853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28" y="43196"/>
                </a:lnTo>
                <a:lnTo>
                  <a:pt x="64983" y="28795"/>
                </a:lnTo>
                <a:lnTo>
                  <a:pt x="60628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2734897" y="8497853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3" y="28795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1099008" y="8379746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3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1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395"/>
                </a:lnTo>
                <a:lnTo>
                  <a:pt x="48739" y="3853"/>
                </a:lnTo>
                <a:lnTo>
                  <a:pt x="324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1884786" y="8379746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3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1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395"/>
                </a:lnTo>
                <a:lnTo>
                  <a:pt x="48739" y="3853"/>
                </a:lnTo>
                <a:lnTo>
                  <a:pt x="324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2670564" y="8379746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3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1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395"/>
                </a:lnTo>
                <a:lnTo>
                  <a:pt x="48739" y="3853"/>
                </a:lnTo>
                <a:lnTo>
                  <a:pt x="324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1062248" y="8265707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1843432" y="8265707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28" y="43196"/>
                </a:lnTo>
                <a:lnTo>
                  <a:pt x="64983" y="28795"/>
                </a:lnTo>
                <a:lnTo>
                  <a:pt x="60628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2629211" y="8265707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88" y="0"/>
                </a:moveTo>
                <a:lnTo>
                  <a:pt x="16244" y="3859"/>
                </a:lnTo>
                <a:lnTo>
                  <a:pt x="4348" y="14400"/>
                </a:lnTo>
                <a:lnTo>
                  <a:pt x="0" y="28795"/>
                </a:lnTo>
                <a:lnTo>
                  <a:pt x="4348" y="43196"/>
                </a:lnTo>
                <a:lnTo>
                  <a:pt x="16244" y="53738"/>
                </a:lnTo>
                <a:lnTo>
                  <a:pt x="32488" y="57597"/>
                </a:lnTo>
                <a:lnTo>
                  <a:pt x="48739" y="53738"/>
                </a:lnTo>
                <a:lnTo>
                  <a:pt x="60628" y="43196"/>
                </a:lnTo>
                <a:lnTo>
                  <a:pt x="64983" y="28795"/>
                </a:lnTo>
                <a:lnTo>
                  <a:pt x="60628" y="14400"/>
                </a:lnTo>
                <a:lnTo>
                  <a:pt x="48739" y="3859"/>
                </a:lnTo>
                <a:lnTo>
                  <a:pt x="3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1089821" y="8151669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3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1898572" y="8151669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2698138" y="8151669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88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196"/>
                </a:lnTo>
                <a:lnTo>
                  <a:pt x="16244" y="53738"/>
                </a:lnTo>
                <a:lnTo>
                  <a:pt x="32488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3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8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11195508" y="8033562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395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2008859" y="8033562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3" y="28795"/>
                </a:lnTo>
                <a:lnTo>
                  <a:pt x="60634" y="14395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12831397" y="8033562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3" y="28795"/>
                </a:lnTo>
                <a:lnTo>
                  <a:pt x="60634" y="14395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11186321" y="7919523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28" y="43196"/>
                </a:lnTo>
                <a:lnTo>
                  <a:pt x="64983" y="28801"/>
                </a:lnTo>
                <a:lnTo>
                  <a:pt x="60628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12031833" y="7919523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12872751" y="7919523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7"/>
                </a:lnTo>
                <a:lnTo>
                  <a:pt x="48744" y="53738"/>
                </a:lnTo>
                <a:lnTo>
                  <a:pt x="60634" y="43196"/>
                </a:lnTo>
                <a:lnTo>
                  <a:pt x="64989" y="28801"/>
                </a:lnTo>
                <a:lnTo>
                  <a:pt x="60634" y="14400"/>
                </a:lnTo>
                <a:lnTo>
                  <a:pt x="48744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11172535" y="7805484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202"/>
                </a:lnTo>
                <a:lnTo>
                  <a:pt x="16244" y="53744"/>
                </a:lnTo>
                <a:lnTo>
                  <a:pt x="32494" y="57597"/>
                </a:lnTo>
                <a:lnTo>
                  <a:pt x="48739" y="53744"/>
                </a:lnTo>
                <a:lnTo>
                  <a:pt x="60634" y="43202"/>
                </a:lnTo>
                <a:lnTo>
                  <a:pt x="64983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11995073" y="7805484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202"/>
                </a:lnTo>
                <a:lnTo>
                  <a:pt x="16244" y="53744"/>
                </a:lnTo>
                <a:lnTo>
                  <a:pt x="32494" y="57597"/>
                </a:lnTo>
                <a:lnTo>
                  <a:pt x="48739" y="53744"/>
                </a:lnTo>
                <a:lnTo>
                  <a:pt x="60634" y="43202"/>
                </a:lnTo>
                <a:lnTo>
                  <a:pt x="64983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12803824" y="7805484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202"/>
                </a:lnTo>
                <a:lnTo>
                  <a:pt x="16250" y="53744"/>
                </a:lnTo>
                <a:lnTo>
                  <a:pt x="32494" y="57597"/>
                </a:lnTo>
                <a:lnTo>
                  <a:pt x="48739" y="53744"/>
                </a:lnTo>
                <a:lnTo>
                  <a:pt x="60634" y="43202"/>
                </a:lnTo>
                <a:lnTo>
                  <a:pt x="64989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11112795" y="7687378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795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11898572" y="7687378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12688944" y="7687378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795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11099008" y="7573339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202"/>
                </a:lnTo>
                <a:lnTo>
                  <a:pt x="16250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202"/>
                </a:lnTo>
                <a:lnTo>
                  <a:pt x="64989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11852619" y="7573339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202"/>
                </a:lnTo>
                <a:lnTo>
                  <a:pt x="16250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202"/>
                </a:lnTo>
                <a:lnTo>
                  <a:pt x="64989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12610824" y="7573339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202"/>
                </a:lnTo>
                <a:lnTo>
                  <a:pt x="16250" y="53738"/>
                </a:lnTo>
                <a:lnTo>
                  <a:pt x="32494" y="57597"/>
                </a:lnTo>
                <a:lnTo>
                  <a:pt x="48744" y="53738"/>
                </a:lnTo>
                <a:lnTo>
                  <a:pt x="60634" y="43202"/>
                </a:lnTo>
                <a:lnTo>
                  <a:pt x="64989" y="28801"/>
                </a:lnTo>
                <a:lnTo>
                  <a:pt x="60634" y="14400"/>
                </a:lnTo>
                <a:lnTo>
                  <a:pt x="48744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11043868" y="7459306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3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1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3" y="28795"/>
                </a:lnTo>
                <a:lnTo>
                  <a:pt x="60634" y="14395"/>
                </a:lnTo>
                <a:lnTo>
                  <a:pt x="48739" y="3853"/>
                </a:lnTo>
                <a:lnTo>
                  <a:pt x="3249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11806673" y="7459306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88" y="0"/>
                </a:moveTo>
                <a:lnTo>
                  <a:pt x="16244" y="3853"/>
                </a:lnTo>
                <a:lnTo>
                  <a:pt x="4348" y="14395"/>
                </a:lnTo>
                <a:lnTo>
                  <a:pt x="0" y="28795"/>
                </a:lnTo>
                <a:lnTo>
                  <a:pt x="4348" y="43196"/>
                </a:lnTo>
                <a:lnTo>
                  <a:pt x="16244" y="53738"/>
                </a:lnTo>
                <a:lnTo>
                  <a:pt x="32488" y="57591"/>
                </a:lnTo>
                <a:lnTo>
                  <a:pt x="48733" y="53738"/>
                </a:lnTo>
                <a:lnTo>
                  <a:pt x="60628" y="43196"/>
                </a:lnTo>
                <a:lnTo>
                  <a:pt x="64983" y="28795"/>
                </a:lnTo>
                <a:lnTo>
                  <a:pt x="60628" y="14395"/>
                </a:lnTo>
                <a:lnTo>
                  <a:pt x="48733" y="3853"/>
                </a:lnTo>
                <a:lnTo>
                  <a:pt x="3248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12583258" y="7459306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3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1"/>
                </a:lnTo>
                <a:lnTo>
                  <a:pt x="48739" y="53738"/>
                </a:lnTo>
                <a:lnTo>
                  <a:pt x="60628" y="43196"/>
                </a:lnTo>
                <a:lnTo>
                  <a:pt x="64983" y="28795"/>
                </a:lnTo>
                <a:lnTo>
                  <a:pt x="60628" y="14395"/>
                </a:lnTo>
                <a:lnTo>
                  <a:pt x="48739" y="3853"/>
                </a:lnTo>
                <a:lnTo>
                  <a:pt x="3249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11025488" y="7341193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3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11788287" y="7341193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12528112" y="7341193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7"/>
                </a:lnTo>
                <a:lnTo>
                  <a:pt x="48744" y="53738"/>
                </a:lnTo>
                <a:lnTo>
                  <a:pt x="60634" y="43196"/>
                </a:lnTo>
                <a:lnTo>
                  <a:pt x="64989" y="28801"/>
                </a:lnTo>
                <a:lnTo>
                  <a:pt x="60634" y="14400"/>
                </a:lnTo>
                <a:lnTo>
                  <a:pt x="48744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13300109" y="7341193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5" h="57784">
                <a:moveTo>
                  <a:pt x="32488" y="0"/>
                </a:moveTo>
                <a:lnTo>
                  <a:pt x="16244" y="3859"/>
                </a:lnTo>
                <a:lnTo>
                  <a:pt x="4348" y="14400"/>
                </a:lnTo>
                <a:lnTo>
                  <a:pt x="0" y="28801"/>
                </a:lnTo>
                <a:lnTo>
                  <a:pt x="4348" y="43196"/>
                </a:lnTo>
                <a:lnTo>
                  <a:pt x="16244" y="53738"/>
                </a:lnTo>
                <a:lnTo>
                  <a:pt x="32488" y="57597"/>
                </a:lnTo>
                <a:lnTo>
                  <a:pt x="48739" y="53738"/>
                </a:lnTo>
                <a:lnTo>
                  <a:pt x="60628" y="43196"/>
                </a:lnTo>
                <a:lnTo>
                  <a:pt x="64983" y="28801"/>
                </a:lnTo>
                <a:lnTo>
                  <a:pt x="60628" y="14400"/>
                </a:lnTo>
                <a:lnTo>
                  <a:pt x="48739" y="3859"/>
                </a:lnTo>
                <a:lnTo>
                  <a:pt x="324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11076034" y="7227161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3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1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3" y="28795"/>
                </a:lnTo>
                <a:lnTo>
                  <a:pt x="60634" y="14395"/>
                </a:lnTo>
                <a:lnTo>
                  <a:pt x="48739" y="3853"/>
                </a:lnTo>
                <a:lnTo>
                  <a:pt x="324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11825053" y="7227161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88" y="0"/>
                </a:moveTo>
                <a:lnTo>
                  <a:pt x="16244" y="3853"/>
                </a:lnTo>
                <a:lnTo>
                  <a:pt x="4348" y="14395"/>
                </a:lnTo>
                <a:lnTo>
                  <a:pt x="0" y="28795"/>
                </a:lnTo>
                <a:lnTo>
                  <a:pt x="4348" y="43196"/>
                </a:lnTo>
                <a:lnTo>
                  <a:pt x="16244" y="53738"/>
                </a:lnTo>
                <a:lnTo>
                  <a:pt x="32488" y="57591"/>
                </a:lnTo>
                <a:lnTo>
                  <a:pt x="48739" y="53738"/>
                </a:lnTo>
                <a:lnTo>
                  <a:pt x="60628" y="43196"/>
                </a:lnTo>
                <a:lnTo>
                  <a:pt x="64983" y="28795"/>
                </a:lnTo>
                <a:lnTo>
                  <a:pt x="60628" y="14395"/>
                </a:lnTo>
                <a:lnTo>
                  <a:pt x="48739" y="3853"/>
                </a:lnTo>
                <a:lnTo>
                  <a:pt x="3248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12583258" y="7227161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3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1"/>
                </a:lnTo>
                <a:lnTo>
                  <a:pt x="48739" y="53738"/>
                </a:lnTo>
                <a:lnTo>
                  <a:pt x="60628" y="43196"/>
                </a:lnTo>
                <a:lnTo>
                  <a:pt x="64983" y="28795"/>
                </a:lnTo>
                <a:lnTo>
                  <a:pt x="60628" y="14395"/>
                </a:lnTo>
                <a:lnTo>
                  <a:pt x="48739" y="3853"/>
                </a:lnTo>
                <a:lnTo>
                  <a:pt x="324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11066847" y="7113122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88" y="0"/>
                </a:moveTo>
                <a:lnTo>
                  <a:pt x="16244" y="3859"/>
                </a:lnTo>
                <a:lnTo>
                  <a:pt x="4348" y="14395"/>
                </a:lnTo>
                <a:lnTo>
                  <a:pt x="0" y="28795"/>
                </a:lnTo>
                <a:lnTo>
                  <a:pt x="4348" y="43196"/>
                </a:lnTo>
                <a:lnTo>
                  <a:pt x="16244" y="53738"/>
                </a:lnTo>
                <a:lnTo>
                  <a:pt x="32488" y="57597"/>
                </a:lnTo>
                <a:lnTo>
                  <a:pt x="48733" y="53738"/>
                </a:lnTo>
                <a:lnTo>
                  <a:pt x="60628" y="43196"/>
                </a:lnTo>
                <a:lnTo>
                  <a:pt x="64983" y="28795"/>
                </a:lnTo>
                <a:lnTo>
                  <a:pt x="60628" y="14395"/>
                </a:lnTo>
                <a:lnTo>
                  <a:pt x="48733" y="3859"/>
                </a:lnTo>
                <a:lnTo>
                  <a:pt x="3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11857219" y="7113122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88" y="0"/>
                </a:moveTo>
                <a:lnTo>
                  <a:pt x="16244" y="3859"/>
                </a:lnTo>
                <a:lnTo>
                  <a:pt x="4348" y="14395"/>
                </a:lnTo>
                <a:lnTo>
                  <a:pt x="0" y="28795"/>
                </a:lnTo>
                <a:lnTo>
                  <a:pt x="4348" y="43196"/>
                </a:lnTo>
                <a:lnTo>
                  <a:pt x="16244" y="53738"/>
                </a:lnTo>
                <a:lnTo>
                  <a:pt x="32488" y="57597"/>
                </a:lnTo>
                <a:lnTo>
                  <a:pt x="48739" y="53738"/>
                </a:lnTo>
                <a:lnTo>
                  <a:pt x="60628" y="43196"/>
                </a:lnTo>
                <a:lnTo>
                  <a:pt x="64983" y="28795"/>
                </a:lnTo>
                <a:lnTo>
                  <a:pt x="60628" y="14395"/>
                </a:lnTo>
                <a:lnTo>
                  <a:pt x="48739" y="3859"/>
                </a:lnTo>
                <a:lnTo>
                  <a:pt x="3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12656778" y="7113122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395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11131175" y="6995009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202"/>
                </a:lnTo>
                <a:lnTo>
                  <a:pt x="16250" y="53744"/>
                </a:lnTo>
                <a:lnTo>
                  <a:pt x="32494" y="57597"/>
                </a:lnTo>
                <a:lnTo>
                  <a:pt x="48739" y="53744"/>
                </a:lnTo>
                <a:lnTo>
                  <a:pt x="60634" y="43202"/>
                </a:lnTo>
                <a:lnTo>
                  <a:pt x="64989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11962906" y="6995009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202"/>
                </a:lnTo>
                <a:lnTo>
                  <a:pt x="16244" y="53744"/>
                </a:lnTo>
                <a:lnTo>
                  <a:pt x="32494" y="57597"/>
                </a:lnTo>
                <a:lnTo>
                  <a:pt x="48739" y="53744"/>
                </a:lnTo>
                <a:lnTo>
                  <a:pt x="60634" y="43202"/>
                </a:lnTo>
                <a:lnTo>
                  <a:pt x="64983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12771657" y="6995009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400"/>
                </a:lnTo>
                <a:lnTo>
                  <a:pt x="0" y="28801"/>
                </a:lnTo>
                <a:lnTo>
                  <a:pt x="4354" y="43202"/>
                </a:lnTo>
                <a:lnTo>
                  <a:pt x="16250" y="53744"/>
                </a:lnTo>
                <a:lnTo>
                  <a:pt x="32494" y="57597"/>
                </a:lnTo>
                <a:lnTo>
                  <a:pt x="48739" y="53744"/>
                </a:lnTo>
                <a:lnTo>
                  <a:pt x="60634" y="43202"/>
                </a:lnTo>
                <a:lnTo>
                  <a:pt x="64989" y="28801"/>
                </a:lnTo>
                <a:lnTo>
                  <a:pt x="60634" y="14400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11099008" y="6880976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395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11898572" y="6880976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44" y="3859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44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395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12688944" y="6880976"/>
            <a:ext cx="65405" cy="57785"/>
          </a:xfrm>
          <a:custGeom>
            <a:avLst/>
            <a:gdLst/>
            <a:ahLst/>
            <a:cxnLst/>
            <a:rect l="l" t="t" r="r" b="b"/>
            <a:pathLst>
              <a:path w="65404" h="57784">
                <a:moveTo>
                  <a:pt x="32494" y="0"/>
                </a:moveTo>
                <a:lnTo>
                  <a:pt x="16250" y="3859"/>
                </a:lnTo>
                <a:lnTo>
                  <a:pt x="4354" y="14395"/>
                </a:lnTo>
                <a:lnTo>
                  <a:pt x="0" y="28795"/>
                </a:lnTo>
                <a:lnTo>
                  <a:pt x="4354" y="43196"/>
                </a:lnTo>
                <a:lnTo>
                  <a:pt x="16250" y="53738"/>
                </a:lnTo>
                <a:lnTo>
                  <a:pt x="32494" y="57597"/>
                </a:lnTo>
                <a:lnTo>
                  <a:pt x="48739" y="53738"/>
                </a:lnTo>
                <a:lnTo>
                  <a:pt x="60634" y="43196"/>
                </a:lnTo>
                <a:lnTo>
                  <a:pt x="64989" y="28795"/>
                </a:lnTo>
                <a:lnTo>
                  <a:pt x="60634" y="14395"/>
                </a:lnTo>
                <a:lnTo>
                  <a:pt x="48739" y="3859"/>
                </a:lnTo>
                <a:lnTo>
                  <a:pt x="3249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4334184" y="8643779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4334184" y="8528062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4334184" y="8412346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4334184" y="8296630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4334184" y="8180914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4334184" y="8065199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4334184" y="7949482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4334184" y="7833766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4334184" y="7718050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4334184" y="7602334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4334184" y="7486618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4334184" y="7370902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4334184" y="7255186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4334184" y="7139470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4334184" y="7023754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4334184" y="6908038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 h="0">
                <a:moveTo>
                  <a:pt x="25058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 txBox="1"/>
          <p:nvPr/>
        </p:nvSpPr>
        <p:spPr>
          <a:xfrm>
            <a:off x="1430686" y="8693778"/>
            <a:ext cx="12116435" cy="296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005"/>
              </a:lnSpc>
              <a:spcBef>
                <a:spcPts val="95"/>
              </a:spcBef>
              <a:tabLst>
                <a:tab pos="520700" algn="l"/>
                <a:tab pos="1028700" algn="l"/>
                <a:tab pos="1536700" algn="l"/>
                <a:tab pos="2011045" algn="l"/>
                <a:tab pos="3261360" algn="l"/>
                <a:tab pos="3762375" algn="l"/>
                <a:tab pos="4263390" algn="l"/>
                <a:tab pos="4765040" algn="l"/>
                <a:tab pos="5231765" algn="l"/>
                <a:tab pos="6486525" algn="l"/>
                <a:tab pos="6995159" algn="l"/>
                <a:tab pos="7503159" algn="l"/>
                <a:tab pos="8011159" algn="l"/>
                <a:tab pos="8484870" algn="l"/>
                <a:tab pos="9746615" algn="l"/>
                <a:tab pos="10254615" algn="l"/>
                <a:tab pos="10763250" algn="l"/>
                <a:tab pos="11271250" algn="l"/>
                <a:tab pos="11744960" algn="l"/>
              </a:tabLst>
            </a:pP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2000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4000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6000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8000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10000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2000</a:t>
            </a: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4000</a:t>
            </a: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6000</a:t>
            </a: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8000</a:t>
            </a: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10000</a:t>
            </a: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2000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4000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6000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8000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10000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2000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4000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6000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8000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900" spc="60">
                <a:solidFill>
                  <a:srgbClr val="252525"/>
                </a:solidFill>
                <a:latin typeface="Arial"/>
                <a:cs typeface="Arial"/>
              </a:rPr>
              <a:t>10000</a:t>
            </a:r>
            <a:endParaRPr sz="900">
              <a:latin typeface="Arial"/>
              <a:cs typeface="Arial"/>
            </a:endParaRPr>
          </a:p>
          <a:p>
            <a:pPr marL="260350">
              <a:lnSpc>
                <a:spcPts val="1125"/>
              </a:lnSpc>
              <a:tabLst>
                <a:tab pos="3505835" algn="l"/>
                <a:tab pos="6734809" algn="l"/>
                <a:tab pos="9994265" algn="l"/>
              </a:tabLst>
            </a:pPr>
            <a:r>
              <a:rPr dirty="0" sz="1000" spc="85">
                <a:solidFill>
                  <a:srgbClr val="252525"/>
                </a:solidFill>
                <a:latin typeface="Arial"/>
                <a:cs typeface="Arial"/>
              </a:rPr>
              <a:t>Time</a:t>
            </a:r>
            <a:r>
              <a:rPr dirty="0" sz="1000" spc="4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252525"/>
                </a:solidFill>
                <a:latin typeface="Arial"/>
                <a:cs typeface="Arial"/>
              </a:rPr>
              <a:t>(Clock</a:t>
            </a:r>
            <a:r>
              <a:rPr dirty="0" sz="1000" spc="5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000" spc="75">
                <a:solidFill>
                  <a:srgbClr val="252525"/>
                </a:solidFill>
                <a:latin typeface="Arial"/>
                <a:cs typeface="Arial"/>
              </a:rPr>
              <a:t>Cycles)	Time</a:t>
            </a:r>
            <a:r>
              <a:rPr dirty="0" sz="1000" spc="5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000" spc="65">
                <a:solidFill>
                  <a:srgbClr val="252525"/>
                </a:solidFill>
                <a:latin typeface="Arial"/>
                <a:cs typeface="Arial"/>
              </a:rPr>
              <a:t>(Clock</a:t>
            </a:r>
            <a:r>
              <a:rPr dirty="0" sz="1000" spc="4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000" spc="65">
                <a:solidFill>
                  <a:srgbClr val="252525"/>
                </a:solidFill>
                <a:latin typeface="Arial"/>
                <a:cs typeface="Arial"/>
              </a:rPr>
              <a:t>Cycles)	</a:t>
            </a:r>
            <a:r>
              <a:rPr dirty="0" sz="1000" spc="85">
                <a:solidFill>
                  <a:srgbClr val="252525"/>
                </a:solidFill>
                <a:latin typeface="Arial"/>
                <a:cs typeface="Arial"/>
              </a:rPr>
              <a:t>Time</a:t>
            </a:r>
            <a:r>
              <a:rPr dirty="0" sz="1000" spc="5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252525"/>
                </a:solidFill>
                <a:latin typeface="Arial"/>
                <a:cs typeface="Arial"/>
              </a:rPr>
              <a:t>(Clock</a:t>
            </a:r>
            <a:r>
              <a:rPr dirty="0" sz="1000" spc="5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000" spc="75">
                <a:solidFill>
                  <a:srgbClr val="252525"/>
                </a:solidFill>
                <a:latin typeface="Arial"/>
                <a:cs typeface="Arial"/>
              </a:rPr>
              <a:t>Cycles)	</a:t>
            </a:r>
            <a:r>
              <a:rPr dirty="0" sz="1000" spc="85">
                <a:solidFill>
                  <a:srgbClr val="252525"/>
                </a:solidFill>
                <a:latin typeface="Arial"/>
                <a:cs typeface="Arial"/>
              </a:rPr>
              <a:t>Time </a:t>
            </a:r>
            <a:r>
              <a:rPr dirty="0" sz="1000" spc="70">
                <a:solidFill>
                  <a:srgbClr val="252525"/>
                </a:solidFill>
                <a:latin typeface="Arial"/>
                <a:cs typeface="Arial"/>
              </a:rPr>
              <a:t>(Clock</a:t>
            </a:r>
            <a:r>
              <a:rPr dirty="0" sz="1000" spc="-1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000" spc="75">
                <a:solidFill>
                  <a:srgbClr val="252525"/>
                </a:solidFill>
                <a:latin typeface="Arial"/>
                <a:cs typeface="Arial"/>
              </a:rPr>
              <a:t>Cycles)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6" name="object 516"/>
          <p:cNvSpPr txBox="1"/>
          <p:nvPr/>
        </p:nvSpPr>
        <p:spPr>
          <a:xfrm>
            <a:off x="4214543" y="8433032"/>
            <a:ext cx="9652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517" name="object 517"/>
          <p:cNvSpPr txBox="1"/>
          <p:nvPr/>
        </p:nvSpPr>
        <p:spPr>
          <a:xfrm>
            <a:off x="4214543" y="8548747"/>
            <a:ext cx="263842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25090" algn="l"/>
              </a:tabLst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1</a:t>
            </a:r>
            <a:r>
              <a:rPr dirty="0" sz="850" spc="5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u="sng" sz="850" spc="4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5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	</a:t>
            </a:r>
            <a:endParaRPr sz="850">
              <a:latin typeface="Arial"/>
              <a:cs typeface="Arial"/>
            </a:endParaRPr>
          </a:p>
        </p:txBody>
      </p:sp>
      <p:sp>
        <p:nvSpPr>
          <p:cNvPr id="518" name="object 518"/>
          <p:cNvSpPr txBox="1"/>
          <p:nvPr/>
        </p:nvSpPr>
        <p:spPr>
          <a:xfrm>
            <a:off x="4142041" y="6813005"/>
            <a:ext cx="168910" cy="1664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6985">
              <a:lnSpc>
                <a:spcPts val="965"/>
              </a:lnSpc>
              <a:spcBef>
                <a:spcPts val="135"/>
              </a:spcBef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16</a:t>
            </a:r>
            <a:endParaRPr sz="85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15</a:t>
            </a:r>
            <a:endParaRPr sz="85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14</a:t>
            </a:r>
            <a:endParaRPr sz="85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13</a:t>
            </a:r>
            <a:endParaRPr sz="85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12</a:t>
            </a:r>
            <a:endParaRPr sz="85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11</a:t>
            </a:r>
            <a:endParaRPr sz="850">
              <a:latin typeface="Arial"/>
              <a:cs typeface="Arial"/>
            </a:endParaRPr>
          </a:p>
          <a:p>
            <a:pPr algn="r" marR="6985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10</a:t>
            </a:r>
            <a:endParaRPr sz="85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9</a:t>
            </a:r>
            <a:endParaRPr sz="85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8</a:t>
            </a:r>
            <a:endParaRPr sz="85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7</a:t>
            </a:r>
            <a:endParaRPr sz="85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6</a:t>
            </a:r>
            <a:endParaRPr sz="85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  <a:p>
            <a:pPr algn="r" marR="5080">
              <a:lnSpc>
                <a:spcPts val="910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  <a:p>
            <a:pPr algn="r" marR="5080">
              <a:lnSpc>
                <a:spcPts val="965"/>
              </a:lnSpc>
            </a:pPr>
            <a:r>
              <a:rPr dirty="0" sz="850" spc="80">
                <a:solidFill>
                  <a:srgbClr val="252525"/>
                </a:solidFill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519" name="object 519"/>
          <p:cNvSpPr txBox="1"/>
          <p:nvPr/>
        </p:nvSpPr>
        <p:spPr>
          <a:xfrm>
            <a:off x="3963193" y="7543362"/>
            <a:ext cx="187960" cy="4686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65"/>
              </a:lnSpc>
            </a:pPr>
            <a:r>
              <a:rPr dirty="0" sz="1150" spc="-75">
                <a:solidFill>
                  <a:srgbClr val="252525"/>
                </a:solidFill>
                <a:latin typeface="Arial"/>
                <a:cs typeface="Arial"/>
              </a:rPr>
              <a:t>Core</a:t>
            </a:r>
            <a:r>
              <a:rPr dirty="0" sz="1150" spc="-114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150" spc="-70">
                <a:solidFill>
                  <a:srgbClr val="252525"/>
                </a:solidFill>
                <a:latin typeface="Arial"/>
                <a:cs typeface="Arial"/>
              </a:rPr>
              <a:t>ID</a:t>
            </a:r>
            <a:endParaRPr sz="1150">
              <a:latin typeface="Arial"/>
              <a:cs typeface="Arial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1811883" y="6638453"/>
            <a:ext cx="1093216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15310" algn="l"/>
                <a:tab pos="6390005" algn="l"/>
                <a:tab pos="9668510" algn="l"/>
              </a:tabLst>
            </a:pPr>
            <a:r>
              <a:rPr dirty="0" sz="1150" spc="60" b="1">
                <a:latin typeface="Arial"/>
                <a:cs typeface="Arial"/>
              </a:rPr>
              <a:t>(a)</a:t>
            </a:r>
            <a:r>
              <a:rPr dirty="0" sz="1150" spc="45" b="1">
                <a:latin typeface="Arial"/>
                <a:cs typeface="Arial"/>
              </a:rPr>
              <a:t> </a:t>
            </a:r>
            <a:r>
              <a:rPr dirty="0" sz="1150" spc="90" b="1">
                <a:latin typeface="Arial"/>
                <a:cs typeface="Arial"/>
              </a:rPr>
              <a:t>PageRank	</a:t>
            </a:r>
            <a:r>
              <a:rPr dirty="0" sz="1100" spc="75" b="1">
                <a:latin typeface="Arial"/>
                <a:cs typeface="Arial"/>
              </a:rPr>
              <a:t>(b)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90" b="1">
                <a:latin typeface="Arial"/>
                <a:cs typeface="Arial"/>
              </a:rPr>
              <a:t>Shortest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95" b="1">
                <a:latin typeface="Arial"/>
                <a:cs typeface="Arial"/>
              </a:rPr>
              <a:t>Path	</a:t>
            </a:r>
            <a:r>
              <a:rPr dirty="0" sz="1150" spc="60" b="1">
                <a:latin typeface="Arial"/>
                <a:cs typeface="Arial"/>
              </a:rPr>
              <a:t>(c)</a:t>
            </a:r>
            <a:r>
              <a:rPr dirty="0" sz="1150" spc="50" b="1">
                <a:latin typeface="Arial"/>
                <a:cs typeface="Arial"/>
              </a:rPr>
              <a:t> </a:t>
            </a:r>
            <a:r>
              <a:rPr dirty="0" sz="1150" spc="85" b="1">
                <a:latin typeface="Arial"/>
                <a:cs typeface="Arial"/>
              </a:rPr>
              <a:t>BodyTrack</a:t>
            </a:r>
            <a:r>
              <a:rPr dirty="0" sz="1150" spc="50" b="1">
                <a:latin typeface="Arial"/>
                <a:cs typeface="Arial"/>
              </a:rPr>
              <a:t> </a:t>
            </a:r>
            <a:r>
              <a:rPr dirty="0" sz="1150" spc="80" b="1">
                <a:latin typeface="Arial"/>
                <a:cs typeface="Arial"/>
              </a:rPr>
              <a:t>1	</a:t>
            </a:r>
            <a:r>
              <a:rPr dirty="0" sz="1150" spc="65" b="1">
                <a:latin typeface="Arial"/>
                <a:cs typeface="Arial"/>
              </a:rPr>
              <a:t>(d) </a:t>
            </a:r>
            <a:r>
              <a:rPr dirty="0" sz="1150" spc="85" b="1">
                <a:latin typeface="Arial"/>
                <a:cs typeface="Arial"/>
              </a:rPr>
              <a:t>BodyTrack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80" b="1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521" name="object 521"/>
          <p:cNvSpPr/>
          <p:nvPr/>
        </p:nvSpPr>
        <p:spPr>
          <a:xfrm>
            <a:off x="74733" y="2097615"/>
            <a:ext cx="14065250" cy="3333750"/>
          </a:xfrm>
          <a:custGeom>
            <a:avLst/>
            <a:gdLst/>
            <a:ahLst/>
            <a:cxnLst/>
            <a:rect l="l" t="t" r="r" b="b"/>
            <a:pathLst>
              <a:path w="14065250" h="3333750">
                <a:moveTo>
                  <a:pt x="0" y="262569"/>
                </a:moveTo>
                <a:lnTo>
                  <a:pt x="4230" y="215372"/>
                </a:lnTo>
                <a:lnTo>
                  <a:pt x="16426" y="170950"/>
                </a:lnTo>
                <a:lnTo>
                  <a:pt x="35848" y="130045"/>
                </a:lnTo>
                <a:lnTo>
                  <a:pt x="61752" y="93399"/>
                </a:lnTo>
                <a:lnTo>
                  <a:pt x="93398" y="61752"/>
                </a:lnTo>
                <a:lnTo>
                  <a:pt x="130044" y="35848"/>
                </a:lnTo>
                <a:lnTo>
                  <a:pt x="170949" y="16426"/>
                </a:lnTo>
                <a:lnTo>
                  <a:pt x="215371" y="4230"/>
                </a:lnTo>
                <a:lnTo>
                  <a:pt x="262567" y="0"/>
                </a:lnTo>
                <a:lnTo>
                  <a:pt x="13802585" y="0"/>
                </a:lnTo>
                <a:lnTo>
                  <a:pt x="13849782" y="4230"/>
                </a:lnTo>
                <a:lnTo>
                  <a:pt x="13894203" y="16426"/>
                </a:lnTo>
                <a:lnTo>
                  <a:pt x="13935108" y="35848"/>
                </a:lnTo>
                <a:lnTo>
                  <a:pt x="13971754" y="61752"/>
                </a:lnTo>
                <a:lnTo>
                  <a:pt x="14003400" y="93399"/>
                </a:lnTo>
                <a:lnTo>
                  <a:pt x="14029304" y="130045"/>
                </a:lnTo>
                <a:lnTo>
                  <a:pt x="14048726" y="170950"/>
                </a:lnTo>
                <a:lnTo>
                  <a:pt x="14060922" y="215372"/>
                </a:lnTo>
                <a:lnTo>
                  <a:pt x="14065153" y="262569"/>
                </a:lnTo>
                <a:lnTo>
                  <a:pt x="14065153" y="3070797"/>
                </a:lnTo>
                <a:lnTo>
                  <a:pt x="14060922" y="3117995"/>
                </a:lnTo>
                <a:lnTo>
                  <a:pt x="14048726" y="3162416"/>
                </a:lnTo>
                <a:lnTo>
                  <a:pt x="14029304" y="3203321"/>
                </a:lnTo>
                <a:lnTo>
                  <a:pt x="14003400" y="3239968"/>
                </a:lnTo>
                <a:lnTo>
                  <a:pt x="13971754" y="3271614"/>
                </a:lnTo>
                <a:lnTo>
                  <a:pt x="13935108" y="3297518"/>
                </a:lnTo>
                <a:lnTo>
                  <a:pt x="13894203" y="3316940"/>
                </a:lnTo>
                <a:lnTo>
                  <a:pt x="13849782" y="3329137"/>
                </a:lnTo>
                <a:lnTo>
                  <a:pt x="13802585" y="3333367"/>
                </a:lnTo>
                <a:lnTo>
                  <a:pt x="262567" y="3333367"/>
                </a:lnTo>
                <a:lnTo>
                  <a:pt x="215371" y="3329137"/>
                </a:lnTo>
                <a:lnTo>
                  <a:pt x="170949" y="3316940"/>
                </a:lnTo>
                <a:lnTo>
                  <a:pt x="130044" y="3297518"/>
                </a:lnTo>
                <a:lnTo>
                  <a:pt x="93398" y="3271614"/>
                </a:lnTo>
                <a:lnTo>
                  <a:pt x="61752" y="3239968"/>
                </a:lnTo>
                <a:lnTo>
                  <a:pt x="35848" y="3203321"/>
                </a:lnTo>
                <a:lnTo>
                  <a:pt x="16426" y="3162416"/>
                </a:lnTo>
                <a:lnTo>
                  <a:pt x="4230" y="3117995"/>
                </a:lnTo>
                <a:lnTo>
                  <a:pt x="0" y="3070797"/>
                </a:lnTo>
                <a:lnTo>
                  <a:pt x="0" y="262569"/>
                </a:lnTo>
                <a:close/>
              </a:path>
            </a:pathLst>
          </a:custGeom>
          <a:ln w="596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52703" y="5487572"/>
            <a:ext cx="14124809" cy="42162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 txBox="1"/>
          <p:nvPr/>
        </p:nvSpPr>
        <p:spPr>
          <a:xfrm>
            <a:off x="4646987" y="2711434"/>
            <a:ext cx="8823325" cy="24657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80670" marR="234315" indent="-268605">
              <a:lnSpc>
                <a:spcPct val="101299"/>
              </a:lnSpc>
              <a:spcBef>
                <a:spcPts val="85"/>
              </a:spcBef>
              <a:buFont typeface="Arial"/>
              <a:buChar char="•"/>
              <a:tabLst>
                <a:tab pos="280670" algn="l"/>
                <a:tab pos="281305" algn="l"/>
              </a:tabLst>
            </a:pPr>
            <a:r>
              <a:rPr dirty="0" sz="2050" spc="5">
                <a:latin typeface="Calibri"/>
                <a:cs typeface="Calibri"/>
              </a:rPr>
              <a:t>Speedup </a:t>
            </a:r>
            <a:r>
              <a:rPr dirty="0" sz="2050">
                <a:latin typeface="Calibri"/>
                <a:cs typeface="Calibri"/>
              </a:rPr>
              <a:t>gained by parallelism </a:t>
            </a:r>
            <a:r>
              <a:rPr dirty="0" sz="2050" spc="5">
                <a:latin typeface="Calibri"/>
                <a:cs typeface="Calibri"/>
              </a:rPr>
              <a:t>and </a:t>
            </a:r>
            <a:r>
              <a:rPr dirty="0" sz="2050">
                <a:latin typeface="Calibri"/>
                <a:cs typeface="Calibri"/>
              </a:rPr>
              <a:t>multithreading </a:t>
            </a:r>
            <a:r>
              <a:rPr dirty="0" sz="2050" spc="5">
                <a:latin typeface="Calibri"/>
                <a:cs typeface="Calibri"/>
              </a:rPr>
              <a:t>is outweighed </a:t>
            </a:r>
            <a:r>
              <a:rPr dirty="0" sz="2050">
                <a:latin typeface="Calibri"/>
                <a:cs typeface="Calibri"/>
              </a:rPr>
              <a:t>by </a:t>
            </a:r>
            <a:r>
              <a:rPr dirty="0" sz="2050" spc="5">
                <a:latin typeface="Calibri"/>
                <a:cs typeface="Calibri"/>
              </a:rPr>
              <a:t>the </a:t>
            </a:r>
            <a:r>
              <a:rPr dirty="0" sz="2050">
                <a:latin typeface="Calibri"/>
                <a:cs typeface="Calibri"/>
              </a:rPr>
              <a:t>wired  </a:t>
            </a:r>
            <a:r>
              <a:rPr dirty="0" sz="2050" spc="-15">
                <a:latin typeface="Calibri"/>
                <a:cs typeface="Calibri"/>
              </a:rPr>
              <a:t>network’s </a:t>
            </a:r>
            <a:r>
              <a:rPr dirty="0" sz="2050">
                <a:latin typeface="Calibri"/>
                <a:cs typeface="Calibri"/>
              </a:rPr>
              <a:t>communication </a:t>
            </a:r>
            <a:r>
              <a:rPr dirty="0" sz="2050" spc="-5">
                <a:latin typeface="Calibri"/>
                <a:cs typeface="Calibri"/>
              </a:rPr>
              <a:t>cost </a:t>
            </a:r>
            <a:r>
              <a:rPr dirty="0" sz="2050" spc="-10">
                <a:latin typeface="Calibri"/>
                <a:cs typeface="Calibri"/>
              </a:rPr>
              <a:t>for </a:t>
            </a:r>
            <a:r>
              <a:rPr dirty="0" sz="2050" spc="-5">
                <a:latin typeface="Calibri"/>
                <a:cs typeface="Calibri"/>
              </a:rPr>
              <a:t>keeping </a:t>
            </a:r>
            <a:r>
              <a:rPr dirty="0" sz="2050" spc="5">
                <a:latin typeface="Calibri"/>
                <a:cs typeface="Calibri"/>
              </a:rPr>
              <a:t>the </a:t>
            </a:r>
            <a:r>
              <a:rPr dirty="0" sz="2050">
                <a:latin typeface="Calibri"/>
                <a:cs typeface="Calibri"/>
              </a:rPr>
              <a:t>caches</a:t>
            </a:r>
            <a:r>
              <a:rPr dirty="0" sz="2050" spc="60">
                <a:latin typeface="Calibri"/>
                <a:cs typeface="Calibri"/>
              </a:rPr>
              <a:t> </a:t>
            </a:r>
            <a:r>
              <a:rPr dirty="0" sz="2050" spc="-5">
                <a:latin typeface="Calibri"/>
                <a:cs typeface="Calibri"/>
              </a:rPr>
              <a:t>coherent</a:t>
            </a:r>
            <a:endParaRPr sz="2050">
              <a:latin typeface="Calibri"/>
              <a:cs typeface="Calibri"/>
            </a:endParaRPr>
          </a:p>
          <a:p>
            <a:pPr marL="280670">
              <a:lnSpc>
                <a:spcPts val="560"/>
              </a:lnSpc>
              <a:spcBef>
                <a:spcPts val="114"/>
              </a:spcBef>
            </a:pPr>
            <a:r>
              <a:rPr dirty="0" sz="500" spc="5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endParaRPr sz="500">
              <a:latin typeface="Calibri"/>
              <a:cs typeface="Calibri"/>
            </a:endParaRPr>
          </a:p>
          <a:p>
            <a:pPr marL="280670" marR="975994" indent="-268605">
              <a:lnSpc>
                <a:spcPts val="2480"/>
              </a:lnSpc>
              <a:spcBef>
                <a:spcPts val="25"/>
              </a:spcBef>
              <a:buFont typeface="Arial"/>
              <a:buChar char="•"/>
              <a:tabLst>
                <a:tab pos="280670" algn="l"/>
                <a:tab pos="281305" algn="l"/>
              </a:tabLst>
            </a:pPr>
            <a:r>
              <a:rPr dirty="0" sz="2050">
                <a:latin typeface="Calibri"/>
                <a:cs typeface="Calibri"/>
              </a:rPr>
              <a:t>Augment wired </a:t>
            </a:r>
            <a:r>
              <a:rPr dirty="0" sz="2050" spc="-5">
                <a:latin typeface="Calibri"/>
                <a:cs typeface="Calibri"/>
              </a:rPr>
              <a:t>interconnect </a:t>
            </a:r>
            <a:r>
              <a:rPr dirty="0" sz="2050" spc="5">
                <a:latin typeface="Calibri"/>
                <a:cs typeface="Calibri"/>
              </a:rPr>
              <a:t>with </a:t>
            </a:r>
            <a:r>
              <a:rPr dirty="0" sz="2050">
                <a:latin typeface="Calibri"/>
                <a:cs typeface="Calibri"/>
              </a:rPr>
              <a:t>millimeter </a:t>
            </a:r>
            <a:r>
              <a:rPr dirty="0" sz="2050" spc="-15">
                <a:latin typeface="Calibri"/>
                <a:cs typeface="Calibri"/>
              </a:rPr>
              <a:t>wave </a:t>
            </a:r>
            <a:r>
              <a:rPr dirty="0" sz="2050" spc="-5">
                <a:latin typeface="Calibri"/>
                <a:cs typeface="Calibri"/>
              </a:rPr>
              <a:t>transceivers to form  </a:t>
            </a:r>
            <a:r>
              <a:rPr dirty="0" sz="2050">
                <a:latin typeface="Calibri"/>
                <a:cs typeface="Calibri"/>
              </a:rPr>
              <a:t>Wireless </a:t>
            </a:r>
            <a:r>
              <a:rPr dirty="0" sz="2050" spc="-5">
                <a:latin typeface="Calibri"/>
                <a:cs typeface="Calibri"/>
              </a:rPr>
              <a:t>Network-on-Chip</a:t>
            </a:r>
            <a:endParaRPr sz="2050">
              <a:latin typeface="Calibri"/>
              <a:cs typeface="Calibri"/>
            </a:endParaRPr>
          </a:p>
          <a:p>
            <a:pPr marL="328295">
              <a:lnSpc>
                <a:spcPct val="100000"/>
              </a:lnSpc>
              <a:spcBef>
                <a:spcPts val="1140"/>
              </a:spcBef>
              <a:tabLst>
                <a:tab pos="1472565" algn="l"/>
                <a:tab pos="1717675" algn="l"/>
              </a:tabLst>
            </a:pP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Latency	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:	Enables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every </a:t>
            </a:r>
            <a:r>
              <a:rPr dirty="0" sz="1950" spc="-5">
                <a:solidFill>
                  <a:srgbClr val="548235"/>
                </a:solidFill>
                <a:latin typeface="Calibri"/>
                <a:cs typeface="Calibri"/>
              </a:rPr>
              <a:t>core to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reach every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other </a:t>
            </a:r>
            <a:r>
              <a:rPr dirty="0" sz="1950" spc="-5">
                <a:solidFill>
                  <a:srgbClr val="548235"/>
                </a:solidFill>
                <a:latin typeface="Calibri"/>
                <a:cs typeface="Calibri"/>
              </a:rPr>
              <a:t>core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in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just</a:t>
            </a:r>
            <a:r>
              <a:rPr dirty="0" sz="1950" spc="25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1-hop</a:t>
            </a:r>
            <a:endParaRPr sz="1950">
              <a:latin typeface="Calibri"/>
              <a:cs typeface="Calibri"/>
            </a:endParaRPr>
          </a:p>
          <a:p>
            <a:pPr marL="1717675" marR="5080" indent="-1390015">
              <a:lnSpc>
                <a:spcPct val="102099"/>
              </a:lnSpc>
              <a:spcBef>
                <a:spcPts val="320"/>
              </a:spcBef>
              <a:tabLst>
                <a:tab pos="1472565" algn="l"/>
                <a:tab pos="1717675" algn="l"/>
              </a:tabLst>
            </a:pP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Broadcast	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:	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Local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changes in </a:t>
            </a:r>
            <a:r>
              <a:rPr dirty="0" sz="1950" spc="10">
                <a:solidFill>
                  <a:srgbClr val="548235"/>
                </a:solidFill>
                <a:latin typeface="Calibri"/>
                <a:cs typeface="Calibri"/>
              </a:rPr>
              <a:t>the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cache of </a:t>
            </a:r>
            <a:r>
              <a:rPr dirty="0" sz="1950" spc="10">
                <a:solidFill>
                  <a:srgbClr val="548235"/>
                </a:solidFill>
                <a:latin typeface="Calibri"/>
                <a:cs typeface="Calibri"/>
              </a:rPr>
              <a:t>a </a:t>
            </a:r>
            <a:r>
              <a:rPr dirty="0" sz="1950" spc="-5">
                <a:solidFill>
                  <a:srgbClr val="548235"/>
                </a:solidFill>
                <a:latin typeface="Calibri"/>
                <a:cs typeface="Calibri"/>
              </a:rPr>
              <a:t>core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can </a:t>
            </a:r>
            <a:r>
              <a:rPr dirty="0" sz="1950" spc="10">
                <a:solidFill>
                  <a:srgbClr val="548235"/>
                </a:solidFill>
                <a:latin typeface="Calibri"/>
                <a:cs typeface="Calibri"/>
              </a:rPr>
              <a:t>be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instantaneously </a:t>
            </a:r>
            <a:r>
              <a:rPr dirty="0" sz="1950" spc="-5">
                <a:solidFill>
                  <a:srgbClr val="548235"/>
                </a:solidFill>
                <a:latin typeface="Calibri"/>
                <a:cs typeface="Calibri"/>
              </a:rPr>
              <a:t>replicated  at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all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other </a:t>
            </a:r>
            <a:r>
              <a:rPr dirty="0" sz="1950" spc="-5">
                <a:solidFill>
                  <a:srgbClr val="548235"/>
                </a:solidFill>
                <a:latin typeface="Calibri"/>
                <a:cs typeface="Calibri"/>
              </a:rPr>
              <a:t>cores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with single </a:t>
            </a:r>
            <a:r>
              <a:rPr dirty="0" sz="1950" spc="-5">
                <a:solidFill>
                  <a:srgbClr val="548235"/>
                </a:solidFill>
                <a:latin typeface="Calibri"/>
                <a:cs typeface="Calibri"/>
              </a:rPr>
              <a:t>packet</a:t>
            </a:r>
            <a:r>
              <a:rPr dirty="0" sz="1950" spc="1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transmission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24" name="object 524"/>
          <p:cNvSpPr txBox="1"/>
          <p:nvPr/>
        </p:nvSpPr>
        <p:spPr>
          <a:xfrm>
            <a:off x="2154172" y="5158516"/>
            <a:ext cx="9919970" cy="145288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40"/>
              </a:spcBef>
              <a:tabLst>
                <a:tab pos="906144" algn="l"/>
                <a:tab pos="1782445" algn="l"/>
              </a:tabLst>
            </a:pPr>
            <a:r>
              <a:rPr dirty="0" sz="800" spc="15" b="1">
                <a:latin typeface="Calibri"/>
                <a:cs typeface="Calibri"/>
              </a:rPr>
              <a:t>ROUTER	ROUTER	ROUTER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u="heavy" sz="245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Traditional </a:t>
            </a:r>
            <a:r>
              <a:rPr dirty="0" u="heavy" sz="245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Medium Access </a:t>
            </a:r>
            <a:r>
              <a:rPr dirty="0" u="heavy" sz="245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Protocols </a:t>
            </a:r>
            <a:r>
              <a:rPr dirty="0" u="heavy" sz="245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Fall</a:t>
            </a:r>
            <a:r>
              <a:rPr dirty="0" u="heavy" sz="2450" spc="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5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Short</a:t>
            </a:r>
            <a:endParaRPr sz="2450">
              <a:latin typeface="Calibri"/>
              <a:cs typeface="Calibri"/>
            </a:endParaRPr>
          </a:p>
          <a:p>
            <a:pPr algn="ctr" marL="12065" marR="5080">
              <a:lnSpc>
                <a:spcPct val="101299"/>
              </a:lnSpc>
              <a:spcBef>
                <a:spcPts val="405"/>
              </a:spcBef>
            </a:pPr>
            <a:r>
              <a:rPr dirty="0" sz="2050" spc="-25" b="1">
                <a:solidFill>
                  <a:srgbClr val="C00000"/>
                </a:solidFill>
                <a:latin typeface="Calibri"/>
                <a:cs typeface="Calibri"/>
              </a:rPr>
              <a:t>Traffic </a:t>
            </a:r>
            <a:r>
              <a:rPr dirty="0" sz="2050" spc="-5" b="1">
                <a:solidFill>
                  <a:srgbClr val="C00000"/>
                </a:solidFill>
                <a:latin typeface="Calibri"/>
                <a:cs typeface="Calibri"/>
              </a:rPr>
              <a:t>patterns </a:t>
            </a:r>
            <a:r>
              <a:rPr dirty="0" sz="2050" spc="5" b="1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dirty="0" sz="2050" spc="-5" b="1">
                <a:solidFill>
                  <a:srgbClr val="C00000"/>
                </a:solidFill>
                <a:latin typeface="Calibri"/>
                <a:cs typeface="Calibri"/>
              </a:rPr>
              <a:t>wireless </a:t>
            </a:r>
            <a:r>
              <a:rPr dirty="0" sz="2050" spc="5" b="1">
                <a:solidFill>
                  <a:srgbClr val="C00000"/>
                </a:solidFill>
                <a:latin typeface="Calibri"/>
                <a:cs typeface="Calibri"/>
              </a:rPr>
              <a:t>NoCs </a:t>
            </a:r>
            <a:r>
              <a:rPr dirty="0" sz="2050" spc="-5" b="1">
                <a:solidFill>
                  <a:srgbClr val="C00000"/>
                </a:solidFill>
                <a:latin typeface="Calibri"/>
                <a:cs typeface="Calibri"/>
              </a:rPr>
              <a:t>tend </a:t>
            </a:r>
            <a:r>
              <a:rPr dirty="0" sz="2050" spc="-10" b="1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dirty="0" sz="2050" spc="5" b="1">
                <a:solidFill>
                  <a:srgbClr val="C00000"/>
                </a:solidFill>
                <a:latin typeface="Calibri"/>
                <a:cs typeface="Calibri"/>
              </a:rPr>
              <a:t>be </a:t>
            </a:r>
            <a:r>
              <a:rPr dirty="0" sz="2050" b="1">
                <a:solidFill>
                  <a:srgbClr val="C00000"/>
                </a:solidFill>
                <a:latin typeface="Calibri"/>
                <a:cs typeface="Calibri"/>
              </a:rPr>
              <a:t>very </a:t>
            </a:r>
            <a:r>
              <a:rPr dirty="0" sz="2050" spc="5" b="1">
                <a:solidFill>
                  <a:srgbClr val="C00000"/>
                </a:solidFill>
                <a:latin typeface="Calibri"/>
                <a:cs typeface="Calibri"/>
              </a:rPr>
              <a:t>dynamic and </a:t>
            </a:r>
            <a:r>
              <a:rPr dirty="0" sz="2050" b="1">
                <a:solidFill>
                  <a:srgbClr val="C00000"/>
                </a:solidFill>
                <a:latin typeface="Calibri"/>
                <a:cs typeface="Calibri"/>
              </a:rPr>
              <a:t>can change </a:t>
            </a:r>
            <a:r>
              <a:rPr dirty="0" sz="2050" spc="-5" b="1">
                <a:solidFill>
                  <a:srgbClr val="C00000"/>
                </a:solidFill>
                <a:latin typeface="Calibri"/>
                <a:cs typeface="Calibri"/>
              </a:rPr>
              <a:t>drastically </a:t>
            </a:r>
            <a:r>
              <a:rPr dirty="0" sz="2050" b="1">
                <a:solidFill>
                  <a:srgbClr val="C00000"/>
                </a:solidFill>
                <a:latin typeface="Calibri"/>
                <a:cs typeface="Calibri"/>
              </a:rPr>
              <a:t>across  </a:t>
            </a:r>
            <a:r>
              <a:rPr dirty="0" sz="2050" spc="-5" b="1">
                <a:solidFill>
                  <a:srgbClr val="C00000"/>
                </a:solidFill>
                <a:latin typeface="Calibri"/>
                <a:cs typeface="Calibri"/>
              </a:rPr>
              <a:t>different cores, different </a:t>
            </a:r>
            <a:r>
              <a:rPr dirty="0" sz="2050" spc="5" b="1">
                <a:solidFill>
                  <a:srgbClr val="C00000"/>
                </a:solidFill>
                <a:latin typeface="Calibri"/>
                <a:cs typeface="Calibri"/>
              </a:rPr>
              <a:t>time </a:t>
            </a:r>
            <a:r>
              <a:rPr dirty="0" sz="2050" spc="-5" b="1">
                <a:solidFill>
                  <a:srgbClr val="C00000"/>
                </a:solidFill>
                <a:latin typeface="Calibri"/>
                <a:cs typeface="Calibri"/>
              </a:rPr>
              <a:t>intervals </a:t>
            </a:r>
            <a:r>
              <a:rPr dirty="0" sz="2050" spc="5" b="1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dirty="0" sz="2050" spc="-5" b="1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dirty="0" sz="2050" spc="3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50" b="1">
                <a:solidFill>
                  <a:srgbClr val="C00000"/>
                </a:solidFill>
                <a:latin typeface="Calibri"/>
                <a:cs typeface="Calibri"/>
              </a:rPr>
              <a:t>applications.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25" name="object 525"/>
          <p:cNvSpPr/>
          <p:nvPr/>
        </p:nvSpPr>
        <p:spPr>
          <a:xfrm>
            <a:off x="691063" y="212268"/>
            <a:ext cx="831183" cy="15335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1070906" y="12664885"/>
            <a:ext cx="12113260" cy="81280"/>
          </a:xfrm>
          <a:custGeom>
            <a:avLst/>
            <a:gdLst/>
            <a:ahLst/>
            <a:cxnLst/>
            <a:rect l="l" t="t" r="r" b="b"/>
            <a:pathLst>
              <a:path w="12113260" h="81279">
                <a:moveTo>
                  <a:pt x="12032045" y="0"/>
                </a:moveTo>
                <a:lnTo>
                  <a:pt x="12032045" y="80947"/>
                </a:lnTo>
                <a:lnTo>
                  <a:pt x="12086034" y="53964"/>
                </a:lnTo>
                <a:lnTo>
                  <a:pt x="12045569" y="53964"/>
                </a:lnTo>
                <a:lnTo>
                  <a:pt x="12045569" y="26982"/>
                </a:lnTo>
                <a:lnTo>
                  <a:pt x="12086026" y="26982"/>
                </a:lnTo>
                <a:lnTo>
                  <a:pt x="12032045" y="0"/>
                </a:lnTo>
                <a:close/>
              </a:path>
              <a:path w="12113260" h="81279">
                <a:moveTo>
                  <a:pt x="12032045" y="26982"/>
                </a:moveTo>
                <a:lnTo>
                  <a:pt x="0" y="26982"/>
                </a:lnTo>
                <a:lnTo>
                  <a:pt x="0" y="53964"/>
                </a:lnTo>
                <a:lnTo>
                  <a:pt x="12032045" y="53964"/>
                </a:lnTo>
                <a:lnTo>
                  <a:pt x="12032045" y="26982"/>
                </a:lnTo>
                <a:close/>
              </a:path>
              <a:path w="12113260" h="81279">
                <a:moveTo>
                  <a:pt x="12086026" y="26982"/>
                </a:moveTo>
                <a:lnTo>
                  <a:pt x="12045569" y="26982"/>
                </a:lnTo>
                <a:lnTo>
                  <a:pt x="12045569" y="53964"/>
                </a:lnTo>
                <a:lnTo>
                  <a:pt x="12086034" y="53964"/>
                </a:lnTo>
                <a:lnTo>
                  <a:pt x="12113022" y="40476"/>
                </a:lnTo>
                <a:lnTo>
                  <a:pt x="12086026" y="26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 txBox="1"/>
          <p:nvPr/>
        </p:nvSpPr>
        <p:spPr>
          <a:xfrm>
            <a:off x="12071140" y="12691894"/>
            <a:ext cx="108394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latin typeface="Calibri"/>
                <a:cs typeface="Calibri"/>
              </a:rPr>
              <a:t>Clock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Cycles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28" name="object 528"/>
          <p:cNvSpPr/>
          <p:nvPr/>
        </p:nvSpPr>
        <p:spPr>
          <a:xfrm>
            <a:off x="1048306" y="11364572"/>
            <a:ext cx="0" cy="1563370"/>
          </a:xfrm>
          <a:custGeom>
            <a:avLst/>
            <a:gdLst/>
            <a:ahLst/>
            <a:cxnLst/>
            <a:rect l="l" t="t" r="r" b="b"/>
            <a:pathLst>
              <a:path w="0" h="1563370">
                <a:moveTo>
                  <a:pt x="0" y="0"/>
                </a:moveTo>
                <a:lnTo>
                  <a:pt x="0" y="1562918"/>
                </a:lnTo>
              </a:path>
            </a:pathLst>
          </a:custGeom>
          <a:ln w="404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10915750" y="11390153"/>
            <a:ext cx="0" cy="1511935"/>
          </a:xfrm>
          <a:custGeom>
            <a:avLst/>
            <a:gdLst/>
            <a:ahLst/>
            <a:cxnLst/>
            <a:rect l="l" t="t" r="r" b="b"/>
            <a:pathLst>
              <a:path w="0" h="1511934">
                <a:moveTo>
                  <a:pt x="0" y="0"/>
                </a:moveTo>
                <a:lnTo>
                  <a:pt x="0" y="1511765"/>
                </a:lnTo>
              </a:path>
            </a:pathLst>
          </a:custGeom>
          <a:ln w="404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 txBox="1"/>
          <p:nvPr/>
        </p:nvSpPr>
        <p:spPr>
          <a:xfrm>
            <a:off x="6202414" y="12691894"/>
            <a:ext cx="37274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Calibri"/>
                <a:cs typeface="Calibri"/>
              </a:rPr>
              <a:t>j =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31" name="object 531"/>
          <p:cNvSpPr/>
          <p:nvPr/>
        </p:nvSpPr>
        <p:spPr>
          <a:xfrm>
            <a:off x="3608905" y="12013818"/>
            <a:ext cx="205793" cy="267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2782969" y="1192324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22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2782969" y="12197013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3172929" y="11800880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2896337" y="1180088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855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3172929" y="12077451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896337" y="12077451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855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3172929" y="12343255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2896337" y="12343255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855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3058733" y="1192324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22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3058733" y="12197013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3337576" y="1192324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22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3337576" y="12197013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2612212" y="11634410"/>
            <a:ext cx="901065" cy="900430"/>
          </a:xfrm>
          <a:custGeom>
            <a:avLst/>
            <a:gdLst/>
            <a:ahLst/>
            <a:cxnLst/>
            <a:rect l="l" t="t" r="r" b="b"/>
            <a:pathLst>
              <a:path w="901064" h="900429">
                <a:moveTo>
                  <a:pt x="0" y="0"/>
                </a:moveTo>
                <a:lnTo>
                  <a:pt x="900750" y="0"/>
                </a:lnTo>
                <a:lnTo>
                  <a:pt x="900750" y="900415"/>
                </a:lnTo>
                <a:lnTo>
                  <a:pt x="0" y="900415"/>
                </a:lnTo>
                <a:lnTo>
                  <a:pt x="0" y="0"/>
                </a:lnTo>
                <a:close/>
              </a:path>
            </a:pathLst>
          </a:custGeom>
          <a:ln w="2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669600" y="1169658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3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3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2669600" y="1169658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3227985" y="1169658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3" y="0"/>
                </a:moveTo>
                <a:lnTo>
                  <a:pt x="6731" y="0"/>
                </a:lnTo>
                <a:lnTo>
                  <a:pt x="0" y="6729"/>
                </a:lnTo>
                <a:lnTo>
                  <a:pt x="0" y="219922"/>
                </a:lnTo>
                <a:lnTo>
                  <a:pt x="6731" y="226651"/>
                </a:lnTo>
                <a:lnTo>
                  <a:pt x="220003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3227985" y="1169658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946192" y="1169658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4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4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4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2946192" y="1169658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2669600" y="1197036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3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16"/>
                </a:lnTo>
                <a:lnTo>
                  <a:pt x="6732" y="226651"/>
                </a:lnTo>
                <a:lnTo>
                  <a:pt x="220003" y="226651"/>
                </a:lnTo>
                <a:lnTo>
                  <a:pt x="226736" y="219916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669600" y="11970363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3227985" y="1197036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3" y="0"/>
                </a:moveTo>
                <a:lnTo>
                  <a:pt x="6731" y="0"/>
                </a:lnTo>
                <a:lnTo>
                  <a:pt x="0" y="6729"/>
                </a:lnTo>
                <a:lnTo>
                  <a:pt x="0" y="219916"/>
                </a:lnTo>
                <a:lnTo>
                  <a:pt x="6731" y="226651"/>
                </a:lnTo>
                <a:lnTo>
                  <a:pt x="220003" y="226651"/>
                </a:lnTo>
                <a:lnTo>
                  <a:pt x="226736" y="219916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3227985" y="11970363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2946192" y="1197036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4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16"/>
                </a:lnTo>
                <a:lnTo>
                  <a:pt x="6732" y="226651"/>
                </a:lnTo>
                <a:lnTo>
                  <a:pt x="220004" y="226651"/>
                </a:lnTo>
                <a:lnTo>
                  <a:pt x="226736" y="219916"/>
                </a:lnTo>
                <a:lnTo>
                  <a:pt x="226736" y="6729"/>
                </a:lnTo>
                <a:lnTo>
                  <a:pt x="220004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2946192" y="11970363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2669600" y="1224068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3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3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2669600" y="1224068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3227985" y="1224068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3" y="0"/>
                </a:moveTo>
                <a:lnTo>
                  <a:pt x="6731" y="0"/>
                </a:lnTo>
                <a:lnTo>
                  <a:pt x="0" y="6729"/>
                </a:lnTo>
                <a:lnTo>
                  <a:pt x="0" y="219922"/>
                </a:lnTo>
                <a:lnTo>
                  <a:pt x="6731" y="226651"/>
                </a:lnTo>
                <a:lnTo>
                  <a:pt x="220003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3227985" y="1224068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2946192" y="1224068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4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4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4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2946192" y="1224068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3568019" y="12266002"/>
            <a:ext cx="309245" cy="270510"/>
          </a:xfrm>
          <a:custGeom>
            <a:avLst/>
            <a:gdLst/>
            <a:ahLst/>
            <a:cxnLst/>
            <a:rect l="l" t="t" r="r" b="b"/>
            <a:pathLst>
              <a:path w="309245" h="270509">
                <a:moveTo>
                  <a:pt x="0" y="270329"/>
                </a:moveTo>
                <a:lnTo>
                  <a:pt x="308843" y="270329"/>
                </a:lnTo>
                <a:lnTo>
                  <a:pt x="308843" y="0"/>
                </a:lnTo>
                <a:lnTo>
                  <a:pt x="0" y="0"/>
                </a:lnTo>
                <a:lnTo>
                  <a:pt x="0" y="270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3568019" y="12266000"/>
            <a:ext cx="309245" cy="270510"/>
          </a:xfrm>
          <a:custGeom>
            <a:avLst/>
            <a:gdLst/>
            <a:ahLst/>
            <a:cxnLst/>
            <a:rect l="l" t="t" r="r" b="b"/>
            <a:pathLst>
              <a:path w="309245" h="270509">
                <a:moveTo>
                  <a:pt x="0" y="0"/>
                </a:moveTo>
                <a:lnTo>
                  <a:pt x="308843" y="0"/>
                </a:lnTo>
                <a:lnTo>
                  <a:pt x="308843" y="270329"/>
                </a:lnTo>
                <a:lnTo>
                  <a:pt x="0" y="270329"/>
                </a:lnTo>
                <a:lnTo>
                  <a:pt x="0" y="0"/>
                </a:lnTo>
                <a:close/>
              </a:path>
            </a:pathLst>
          </a:custGeom>
          <a:ln w="8995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 txBox="1"/>
          <p:nvPr/>
        </p:nvSpPr>
        <p:spPr>
          <a:xfrm>
            <a:off x="3642821" y="12281761"/>
            <a:ext cx="1593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66" name="object 566"/>
          <p:cNvSpPr/>
          <p:nvPr/>
        </p:nvSpPr>
        <p:spPr>
          <a:xfrm>
            <a:off x="2634836" y="11474199"/>
            <a:ext cx="304474" cy="3281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2167837" y="12010090"/>
            <a:ext cx="205793" cy="267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1341901" y="1192854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22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1341901" y="12202323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1731860" y="11806195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1455269" y="11806195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855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1731860" y="12082761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1455269" y="12082761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855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1731860" y="12348564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1455269" y="1234856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855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1617665" y="1192854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22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1617665" y="12202323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1896508" y="1192854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22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1896508" y="12202323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1171144" y="11639718"/>
            <a:ext cx="901065" cy="900430"/>
          </a:xfrm>
          <a:custGeom>
            <a:avLst/>
            <a:gdLst/>
            <a:ahLst/>
            <a:cxnLst/>
            <a:rect l="l" t="t" r="r" b="b"/>
            <a:pathLst>
              <a:path w="901064" h="900429">
                <a:moveTo>
                  <a:pt x="0" y="0"/>
                </a:moveTo>
                <a:lnTo>
                  <a:pt x="900750" y="0"/>
                </a:lnTo>
                <a:lnTo>
                  <a:pt x="900750" y="900415"/>
                </a:lnTo>
                <a:lnTo>
                  <a:pt x="0" y="900415"/>
                </a:lnTo>
                <a:lnTo>
                  <a:pt x="0" y="0"/>
                </a:lnTo>
                <a:close/>
              </a:path>
            </a:pathLst>
          </a:custGeom>
          <a:ln w="2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1228532" y="1170189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4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4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4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1228532" y="1170189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1786916" y="1170189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3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3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1786916" y="1170189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1505124" y="1170189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4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4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4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1505124" y="1170189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1228532" y="1197567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4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4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4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1228532" y="1197567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1786916" y="1197567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3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3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1786916" y="1197567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1505124" y="1197567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4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4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4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1505124" y="11975672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1228532" y="1224599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4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4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1228532" y="1224599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1786916" y="1224599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3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3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1786916" y="1224599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1505124" y="1224599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0004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4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4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1505124" y="1224599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 txBox="1"/>
          <p:nvPr/>
        </p:nvSpPr>
        <p:spPr>
          <a:xfrm>
            <a:off x="2126951" y="12271309"/>
            <a:ext cx="309245" cy="270510"/>
          </a:xfrm>
          <a:prstGeom prst="rect">
            <a:avLst/>
          </a:prstGeom>
          <a:solidFill>
            <a:srgbClr val="000000"/>
          </a:solidFill>
          <a:ln w="8995">
            <a:solidFill>
              <a:srgbClr val="2F528F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254"/>
              </a:spcBef>
            </a:pPr>
            <a:r>
              <a:rPr dirty="0" sz="1250" spc="5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00" name="object 600"/>
          <p:cNvSpPr/>
          <p:nvPr/>
        </p:nvSpPr>
        <p:spPr>
          <a:xfrm>
            <a:off x="1203003" y="11986544"/>
            <a:ext cx="302119" cy="3262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1769775" y="11503348"/>
            <a:ext cx="302119" cy="3262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 txBox="1"/>
          <p:nvPr/>
        </p:nvSpPr>
        <p:spPr>
          <a:xfrm>
            <a:off x="1254595" y="11245636"/>
            <a:ext cx="78613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solidFill>
                  <a:srgbClr val="C00000"/>
                </a:solidFill>
                <a:latin typeface="Calibri"/>
                <a:cs typeface="Calibri"/>
              </a:rPr>
              <a:t>Collision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7817745" y="11256429"/>
            <a:ext cx="85788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 b="1" i="1">
                <a:latin typeface="Calibri"/>
                <a:cs typeface="Calibri"/>
              </a:rPr>
              <a:t>Inference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04" name="object 604"/>
          <p:cNvSpPr/>
          <p:nvPr/>
        </p:nvSpPr>
        <p:spPr>
          <a:xfrm>
            <a:off x="7823919" y="11706808"/>
            <a:ext cx="774065" cy="783590"/>
          </a:xfrm>
          <a:custGeom>
            <a:avLst/>
            <a:gdLst/>
            <a:ahLst/>
            <a:cxnLst/>
            <a:rect l="l" t="t" r="r" b="b"/>
            <a:pathLst>
              <a:path w="774065" h="783590">
                <a:moveTo>
                  <a:pt x="0" y="0"/>
                </a:moveTo>
                <a:lnTo>
                  <a:pt x="773991" y="0"/>
                </a:lnTo>
                <a:lnTo>
                  <a:pt x="773991" y="783569"/>
                </a:lnTo>
                <a:lnTo>
                  <a:pt x="0" y="783569"/>
                </a:lnTo>
                <a:lnTo>
                  <a:pt x="0" y="0"/>
                </a:lnTo>
                <a:close/>
              </a:path>
            </a:pathLst>
          </a:custGeom>
          <a:ln w="2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8091810" y="12131225"/>
            <a:ext cx="108585" cy="153035"/>
          </a:xfrm>
          <a:custGeom>
            <a:avLst/>
            <a:gdLst/>
            <a:ahLst/>
            <a:cxnLst/>
            <a:rect l="l" t="t" r="r" b="b"/>
            <a:pathLst>
              <a:path w="108584" h="153034">
                <a:moveTo>
                  <a:pt x="0" y="152981"/>
                </a:moveTo>
                <a:lnTo>
                  <a:pt x="108355" y="0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8091810" y="12131225"/>
            <a:ext cx="108585" cy="153035"/>
          </a:xfrm>
          <a:custGeom>
            <a:avLst/>
            <a:gdLst/>
            <a:ahLst/>
            <a:cxnLst/>
            <a:rect l="l" t="t" r="r" b="b"/>
            <a:pathLst>
              <a:path w="108584" h="153034">
                <a:moveTo>
                  <a:pt x="0" y="0"/>
                </a:moveTo>
                <a:lnTo>
                  <a:pt x="108355" y="152981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8091810" y="11989518"/>
            <a:ext cx="108585" cy="295275"/>
          </a:xfrm>
          <a:custGeom>
            <a:avLst/>
            <a:gdLst/>
            <a:ahLst/>
            <a:cxnLst/>
            <a:rect l="l" t="t" r="r" b="b"/>
            <a:pathLst>
              <a:path w="108584" h="295275">
                <a:moveTo>
                  <a:pt x="0" y="0"/>
                </a:moveTo>
                <a:lnTo>
                  <a:pt x="108355" y="294691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8091810" y="11989516"/>
            <a:ext cx="108585" cy="142240"/>
          </a:xfrm>
          <a:custGeom>
            <a:avLst/>
            <a:gdLst/>
            <a:ahLst/>
            <a:cxnLst/>
            <a:rect l="l" t="t" r="r" b="b"/>
            <a:pathLst>
              <a:path w="108584" h="142240">
                <a:moveTo>
                  <a:pt x="0" y="141709"/>
                </a:moveTo>
                <a:lnTo>
                  <a:pt x="108355" y="0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8091810" y="11989516"/>
            <a:ext cx="108585" cy="295275"/>
          </a:xfrm>
          <a:custGeom>
            <a:avLst/>
            <a:gdLst/>
            <a:ahLst/>
            <a:cxnLst/>
            <a:rect l="l" t="t" r="r" b="b"/>
            <a:pathLst>
              <a:path w="108584" h="295275">
                <a:moveTo>
                  <a:pt x="0" y="294691"/>
                </a:moveTo>
                <a:lnTo>
                  <a:pt x="108355" y="0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8091810" y="11989518"/>
            <a:ext cx="108585" cy="142240"/>
          </a:xfrm>
          <a:custGeom>
            <a:avLst/>
            <a:gdLst/>
            <a:ahLst/>
            <a:cxnLst/>
            <a:rect l="l" t="t" r="r" b="b"/>
            <a:pathLst>
              <a:path w="108584" h="142240">
                <a:moveTo>
                  <a:pt x="0" y="0"/>
                </a:moveTo>
                <a:lnTo>
                  <a:pt x="108355" y="141709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8080333" y="11837030"/>
            <a:ext cx="120014" cy="474980"/>
          </a:xfrm>
          <a:custGeom>
            <a:avLst/>
            <a:gdLst/>
            <a:ahLst/>
            <a:cxnLst/>
            <a:rect l="l" t="t" r="r" b="b"/>
            <a:pathLst>
              <a:path w="120015" h="474979">
                <a:moveTo>
                  <a:pt x="0" y="474785"/>
                </a:moveTo>
                <a:lnTo>
                  <a:pt x="119835" y="0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8080333" y="11864634"/>
            <a:ext cx="131445" cy="239395"/>
          </a:xfrm>
          <a:custGeom>
            <a:avLst/>
            <a:gdLst/>
            <a:ahLst/>
            <a:cxnLst/>
            <a:rect l="l" t="t" r="r" b="b"/>
            <a:pathLst>
              <a:path w="131445" h="239395">
                <a:moveTo>
                  <a:pt x="0" y="0"/>
                </a:moveTo>
                <a:lnTo>
                  <a:pt x="131315" y="238987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8091810" y="11837029"/>
            <a:ext cx="108585" cy="153035"/>
          </a:xfrm>
          <a:custGeom>
            <a:avLst/>
            <a:gdLst/>
            <a:ahLst/>
            <a:cxnLst/>
            <a:rect l="l" t="t" r="r" b="b"/>
            <a:pathLst>
              <a:path w="108584" h="153034">
                <a:moveTo>
                  <a:pt x="0" y="152488"/>
                </a:moveTo>
                <a:lnTo>
                  <a:pt x="108355" y="0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8091810" y="11837027"/>
            <a:ext cx="108585" cy="294640"/>
          </a:xfrm>
          <a:custGeom>
            <a:avLst/>
            <a:gdLst/>
            <a:ahLst/>
            <a:cxnLst/>
            <a:rect l="l" t="t" r="r" b="b"/>
            <a:pathLst>
              <a:path w="108584" h="294640">
                <a:moveTo>
                  <a:pt x="0" y="294198"/>
                </a:moveTo>
                <a:lnTo>
                  <a:pt x="108355" y="0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8013428" y="11797986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39188" y="0"/>
                </a:moveTo>
                <a:lnTo>
                  <a:pt x="23934" y="3068"/>
                </a:lnTo>
                <a:lnTo>
                  <a:pt x="11477" y="11434"/>
                </a:lnTo>
                <a:lnTo>
                  <a:pt x="3079" y="23843"/>
                </a:lnTo>
                <a:lnTo>
                  <a:pt x="0" y="39038"/>
                </a:lnTo>
                <a:lnTo>
                  <a:pt x="3079" y="54234"/>
                </a:lnTo>
                <a:lnTo>
                  <a:pt x="11477" y="66643"/>
                </a:lnTo>
                <a:lnTo>
                  <a:pt x="23934" y="75009"/>
                </a:lnTo>
                <a:lnTo>
                  <a:pt x="39188" y="78077"/>
                </a:lnTo>
                <a:lnTo>
                  <a:pt x="54445" y="75009"/>
                </a:lnTo>
                <a:lnTo>
                  <a:pt x="66903" y="66643"/>
                </a:lnTo>
                <a:lnTo>
                  <a:pt x="75302" y="54234"/>
                </a:lnTo>
                <a:lnTo>
                  <a:pt x="78382" y="39038"/>
                </a:lnTo>
                <a:lnTo>
                  <a:pt x="75302" y="23843"/>
                </a:lnTo>
                <a:lnTo>
                  <a:pt x="66903" y="11434"/>
                </a:lnTo>
                <a:lnTo>
                  <a:pt x="54445" y="3068"/>
                </a:lnTo>
                <a:lnTo>
                  <a:pt x="39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8013428" y="11797986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0" y="39040"/>
                </a:moveTo>
                <a:lnTo>
                  <a:pt x="3079" y="23844"/>
                </a:lnTo>
                <a:lnTo>
                  <a:pt x="11479" y="11434"/>
                </a:lnTo>
                <a:lnTo>
                  <a:pt x="23937" y="3067"/>
                </a:lnTo>
                <a:lnTo>
                  <a:pt x="39192" y="0"/>
                </a:lnTo>
                <a:lnTo>
                  <a:pt x="54448" y="3067"/>
                </a:lnTo>
                <a:lnTo>
                  <a:pt x="66906" y="11434"/>
                </a:lnTo>
                <a:lnTo>
                  <a:pt x="75305" y="23844"/>
                </a:lnTo>
                <a:lnTo>
                  <a:pt x="78385" y="39040"/>
                </a:lnTo>
                <a:lnTo>
                  <a:pt x="75305" y="54236"/>
                </a:lnTo>
                <a:lnTo>
                  <a:pt x="66906" y="66645"/>
                </a:lnTo>
                <a:lnTo>
                  <a:pt x="54448" y="75012"/>
                </a:lnTo>
                <a:lnTo>
                  <a:pt x="39192" y="78080"/>
                </a:lnTo>
                <a:lnTo>
                  <a:pt x="23937" y="75012"/>
                </a:lnTo>
                <a:lnTo>
                  <a:pt x="11479" y="66645"/>
                </a:lnTo>
                <a:lnTo>
                  <a:pt x="3079" y="54236"/>
                </a:lnTo>
                <a:lnTo>
                  <a:pt x="0" y="39040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8013428" y="11950479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39188" y="0"/>
                </a:moveTo>
                <a:lnTo>
                  <a:pt x="23934" y="3067"/>
                </a:lnTo>
                <a:lnTo>
                  <a:pt x="11477" y="11432"/>
                </a:lnTo>
                <a:lnTo>
                  <a:pt x="3079" y="23841"/>
                </a:lnTo>
                <a:lnTo>
                  <a:pt x="0" y="39038"/>
                </a:lnTo>
                <a:lnTo>
                  <a:pt x="3079" y="54234"/>
                </a:lnTo>
                <a:lnTo>
                  <a:pt x="11477" y="66643"/>
                </a:lnTo>
                <a:lnTo>
                  <a:pt x="23934" y="75009"/>
                </a:lnTo>
                <a:lnTo>
                  <a:pt x="39188" y="78077"/>
                </a:lnTo>
                <a:lnTo>
                  <a:pt x="54445" y="75009"/>
                </a:lnTo>
                <a:lnTo>
                  <a:pt x="66903" y="66643"/>
                </a:lnTo>
                <a:lnTo>
                  <a:pt x="75302" y="54234"/>
                </a:lnTo>
                <a:lnTo>
                  <a:pt x="78382" y="39038"/>
                </a:lnTo>
                <a:lnTo>
                  <a:pt x="75302" y="23841"/>
                </a:lnTo>
                <a:lnTo>
                  <a:pt x="66903" y="11432"/>
                </a:lnTo>
                <a:lnTo>
                  <a:pt x="54445" y="3067"/>
                </a:lnTo>
                <a:lnTo>
                  <a:pt x="39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8013428" y="11950479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0" y="39040"/>
                </a:moveTo>
                <a:lnTo>
                  <a:pt x="3079" y="23844"/>
                </a:lnTo>
                <a:lnTo>
                  <a:pt x="11479" y="11434"/>
                </a:lnTo>
                <a:lnTo>
                  <a:pt x="23937" y="3067"/>
                </a:lnTo>
                <a:lnTo>
                  <a:pt x="39192" y="0"/>
                </a:lnTo>
                <a:lnTo>
                  <a:pt x="54448" y="3067"/>
                </a:lnTo>
                <a:lnTo>
                  <a:pt x="66906" y="11434"/>
                </a:lnTo>
                <a:lnTo>
                  <a:pt x="75305" y="23844"/>
                </a:lnTo>
                <a:lnTo>
                  <a:pt x="78385" y="39040"/>
                </a:lnTo>
                <a:lnTo>
                  <a:pt x="75305" y="54236"/>
                </a:lnTo>
                <a:lnTo>
                  <a:pt x="66906" y="66645"/>
                </a:lnTo>
                <a:lnTo>
                  <a:pt x="54448" y="75012"/>
                </a:lnTo>
                <a:lnTo>
                  <a:pt x="39192" y="78080"/>
                </a:lnTo>
                <a:lnTo>
                  <a:pt x="23937" y="75012"/>
                </a:lnTo>
                <a:lnTo>
                  <a:pt x="11479" y="66645"/>
                </a:lnTo>
                <a:lnTo>
                  <a:pt x="3079" y="54236"/>
                </a:lnTo>
                <a:lnTo>
                  <a:pt x="0" y="39040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8013428" y="12092185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39188" y="0"/>
                </a:moveTo>
                <a:lnTo>
                  <a:pt x="23934" y="3068"/>
                </a:lnTo>
                <a:lnTo>
                  <a:pt x="11477" y="11434"/>
                </a:lnTo>
                <a:lnTo>
                  <a:pt x="3079" y="23843"/>
                </a:lnTo>
                <a:lnTo>
                  <a:pt x="0" y="39038"/>
                </a:lnTo>
                <a:lnTo>
                  <a:pt x="3079" y="54234"/>
                </a:lnTo>
                <a:lnTo>
                  <a:pt x="11477" y="66643"/>
                </a:lnTo>
                <a:lnTo>
                  <a:pt x="23934" y="75009"/>
                </a:lnTo>
                <a:lnTo>
                  <a:pt x="39188" y="78077"/>
                </a:lnTo>
                <a:lnTo>
                  <a:pt x="54445" y="75009"/>
                </a:lnTo>
                <a:lnTo>
                  <a:pt x="66903" y="66643"/>
                </a:lnTo>
                <a:lnTo>
                  <a:pt x="75302" y="54234"/>
                </a:lnTo>
                <a:lnTo>
                  <a:pt x="78382" y="39038"/>
                </a:lnTo>
                <a:lnTo>
                  <a:pt x="75302" y="23843"/>
                </a:lnTo>
                <a:lnTo>
                  <a:pt x="66903" y="11434"/>
                </a:lnTo>
                <a:lnTo>
                  <a:pt x="54445" y="3068"/>
                </a:lnTo>
                <a:lnTo>
                  <a:pt x="39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8013428" y="12092186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0" y="39040"/>
                </a:moveTo>
                <a:lnTo>
                  <a:pt x="3079" y="23844"/>
                </a:lnTo>
                <a:lnTo>
                  <a:pt x="11479" y="11434"/>
                </a:lnTo>
                <a:lnTo>
                  <a:pt x="23937" y="3067"/>
                </a:lnTo>
                <a:lnTo>
                  <a:pt x="39192" y="0"/>
                </a:lnTo>
                <a:lnTo>
                  <a:pt x="54448" y="3067"/>
                </a:lnTo>
                <a:lnTo>
                  <a:pt x="66906" y="11434"/>
                </a:lnTo>
                <a:lnTo>
                  <a:pt x="75305" y="23844"/>
                </a:lnTo>
                <a:lnTo>
                  <a:pt x="78385" y="39040"/>
                </a:lnTo>
                <a:lnTo>
                  <a:pt x="75305" y="54236"/>
                </a:lnTo>
                <a:lnTo>
                  <a:pt x="66906" y="66645"/>
                </a:lnTo>
                <a:lnTo>
                  <a:pt x="54448" y="75012"/>
                </a:lnTo>
                <a:lnTo>
                  <a:pt x="39192" y="78080"/>
                </a:lnTo>
                <a:lnTo>
                  <a:pt x="23937" y="75012"/>
                </a:lnTo>
                <a:lnTo>
                  <a:pt x="11479" y="66645"/>
                </a:lnTo>
                <a:lnTo>
                  <a:pt x="3079" y="54236"/>
                </a:lnTo>
                <a:lnTo>
                  <a:pt x="0" y="39040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8013428" y="12245168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39188" y="0"/>
                </a:moveTo>
                <a:lnTo>
                  <a:pt x="23934" y="3068"/>
                </a:lnTo>
                <a:lnTo>
                  <a:pt x="11477" y="11434"/>
                </a:lnTo>
                <a:lnTo>
                  <a:pt x="3079" y="23843"/>
                </a:lnTo>
                <a:lnTo>
                  <a:pt x="0" y="39038"/>
                </a:lnTo>
                <a:lnTo>
                  <a:pt x="3079" y="54236"/>
                </a:lnTo>
                <a:lnTo>
                  <a:pt x="11477" y="66645"/>
                </a:lnTo>
                <a:lnTo>
                  <a:pt x="23934" y="75010"/>
                </a:lnTo>
                <a:lnTo>
                  <a:pt x="39188" y="78077"/>
                </a:lnTo>
                <a:lnTo>
                  <a:pt x="54445" y="75010"/>
                </a:lnTo>
                <a:lnTo>
                  <a:pt x="66903" y="66645"/>
                </a:lnTo>
                <a:lnTo>
                  <a:pt x="75302" y="54236"/>
                </a:lnTo>
                <a:lnTo>
                  <a:pt x="78382" y="39038"/>
                </a:lnTo>
                <a:lnTo>
                  <a:pt x="75302" y="23843"/>
                </a:lnTo>
                <a:lnTo>
                  <a:pt x="66903" y="11434"/>
                </a:lnTo>
                <a:lnTo>
                  <a:pt x="54445" y="3068"/>
                </a:lnTo>
                <a:lnTo>
                  <a:pt x="39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8013428" y="12245168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0" y="39040"/>
                </a:moveTo>
                <a:lnTo>
                  <a:pt x="3079" y="23844"/>
                </a:lnTo>
                <a:lnTo>
                  <a:pt x="11479" y="11434"/>
                </a:lnTo>
                <a:lnTo>
                  <a:pt x="23937" y="3067"/>
                </a:lnTo>
                <a:lnTo>
                  <a:pt x="39192" y="0"/>
                </a:lnTo>
                <a:lnTo>
                  <a:pt x="54448" y="3067"/>
                </a:lnTo>
                <a:lnTo>
                  <a:pt x="66906" y="11434"/>
                </a:lnTo>
                <a:lnTo>
                  <a:pt x="75305" y="23844"/>
                </a:lnTo>
                <a:lnTo>
                  <a:pt x="78385" y="39040"/>
                </a:lnTo>
                <a:lnTo>
                  <a:pt x="75305" y="54236"/>
                </a:lnTo>
                <a:lnTo>
                  <a:pt x="66906" y="66645"/>
                </a:lnTo>
                <a:lnTo>
                  <a:pt x="54448" y="75012"/>
                </a:lnTo>
                <a:lnTo>
                  <a:pt x="39192" y="78080"/>
                </a:lnTo>
                <a:lnTo>
                  <a:pt x="23937" y="75012"/>
                </a:lnTo>
                <a:lnTo>
                  <a:pt x="11479" y="66645"/>
                </a:lnTo>
                <a:lnTo>
                  <a:pt x="3079" y="54236"/>
                </a:lnTo>
                <a:lnTo>
                  <a:pt x="0" y="39040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8200170" y="11797986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39188" y="0"/>
                </a:moveTo>
                <a:lnTo>
                  <a:pt x="23934" y="3068"/>
                </a:lnTo>
                <a:lnTo>
                  <a:pt x="11477" y="11434"/>
                </a:lnTo>
                <a:lnTo>
                  <a:pt x="3079" y="23843"/>
                </a:lnTo>
                <a:lnTo>
                  <a:pt x="0" y="39038"/>
                </a:lnTo>
                <a:lnTo>
                  <a:pt x="3079" y="54234"/>
                </a:lnTo>
                <a:lnTo>
                  <a:pt x="11477" y="66643"/>
                </a:lnTo>
                <a:lnTo>
                  <a:pt x="23934" y="75009"/>
                </a:lnTo>
                <a:lnTo>
                  <a:pt x="39188" y="78077"/>
                </a:lnTo>
                <a:lnTo>
                  <a:pt x="54445" y="75009"/>
                </a:lnTo>
                <a:lnTo>
                  <a:pt x="66903" y="66643"/>
                </a:lnTo>
                <a:lnTo>
                  <a:pt x="75302" y="54234"/>
                </a:lnTo>
                <a:lnTo>
                  <a:pt x="78382" y="39038"/>
                </a:lnTo>
                <a:lnTo>
                  <a:pt x="75302" y="23843"/>
                </a:lnTo>
                <a:lnTo>
                  <a:pt x="66903" y="11434"/>
                </a:lnTo>
                <a:lnTo>
                  <a:pt x="54445" y="3068"/>
                </a:lnTo>
                <a:lnTo>
                  <a:pt x="39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8200170" y="11797986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0" y="39040"/>
                </a:moveTo>
                <a:lnTo>
                  <a:pt x="3079" y="23844"/>
                </a:lnTo>
                <a:lnTo>
                  <a:pt x="11479" y="11434"/>
                </a:lnTo>
                <a:lnTo>
                  <a:pt x="23937" y="3067"/>
                </a:lnTo>
                <a:lnTo>
                  <a:pt x="39192" y="0"/>
                </a:lnTo>
                <a:lnTo>
                  <a:pt x="54448" y="3067"/>
                </a:lnTo>
                <a:lnTo>
                  <a:pt x="66906" y="11434"/>
                </a:lnTo>
                <a:lnTo>
                  <a:pt x="75305" y="23844"/>
                </a:lnTo>
                <a:lnTo>
                  <a:pt x="78385" y="39040"/>
                </a:lnTo>
                <a:lnTo>
                  <a:pt x="75305" y="54236"/>
                </a:lnTo>
                <a:lnTo>
                  <a:pt x="66906" y="66645"/>
                </a:lnTo>
                <a:lnTo>
                  <a:pt x="54448" y="75012"/>
                </a:lnTo>
                <a:lnTo>
                  <a:pt x="39192" y="78080"/>
                </a:lnTo>
                <a:lnTo>
                  <a:pt x="23937" y="75012"/>
                </a:lnTo>
                <a:lnTo>
                  <a:pt x="11479" y="66645"/>
                </a:lnTo>
                <a:lnTo>
                  <a:pt x="3079" y="54236"/>
                </a:lnTo>
                <a:lnTo>
                  <a:pt x="0" y="39040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8200170" y="11950479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39188" y="0"/>
                </a:moveTo>
                <a:lnTo>
                  <a:pt x="23934" y="3067"/>
                </a:lnTo>
                <a:lnTo>
                  <a:pt x="11477" y="11432"/>
                </a:lnTo>
                <a:lnTo>
                  <a:pt x="3079" y="23841"/>
                </a:lnTo>
                <a:lnTo>
                  <a:pt x="0" y="39038"/>
                </a:lnTo>
                <a:lnTo>
                  <a:pt x="3079" y="54234"/>
                </a:lnTo>
                <a:lnTo>
                  <a:pt x="11477" y="66643"/>
                </a:lnTo>
                <a:lnTo>
                  <a:pt x="23934" y="75009"/>
                </a:lnTo>
                <a:lnTo>
                  <a:pt x="39188" y="78077"/>
                </a:lnTo>
                <a:lnTo>
                  <a:pt x="54445" y="75009"/>
                </a:lnTo>
                <a:lnTo>
                  <a:pt x="66903" y="66643"/>
                </a:lnTo>
                <a:lnTo>
                  <a:pt x="75302" y="54234"/>
                </a:lnTo>
                <a:lnTo>
                  <a:pt x="78382" y="39038"/>
                </a:lnTo>
                <a:lnTo>
                  <a:pt x="75302" y="23841"/>
                </a:lnTo>
                <a:lnTo>
                  <a:pt x="66903" y="11432"/>
                </a:lnTo>
                <a:lnTo>
                  <a:pt x="54445" y="3067"/>
                </a:lnTo>
                <a:lnTo>
                  <a:pt x="39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8200170" y="11950479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0" y="39040"/>
                </a:moveTo>
                <a:lnTo>
                  <a:pt x="3079" y="23844"/>
                </a:lnTo>
                <a:lnTo>
                  <a:pt x="11479" y="11434"/>
                </a:lnTo>
                <a:lnTo>
                  <a:pt x="23937" y="3067"/>
                </a:lnTo>
                <a:lnTo>
                  <a:pt x="39192" y="0"/>
                </a:lnTo>
                <a:lnTo>
                  <a:pt x="54448" y="3067"/>
                </a:lnTo>
                <a:lnTo>
                  <a:pt x="66906" y="11434"/>
                </a:lnTo>
                <a:lnTo>
                  <a:pt x="75305" y="23844"/>
                </a:lnTo>
                <a:lnTo>
                  <a:pt x="78385" y="39040"/>
                </a:lnTo>
                <a:lnTo>
                  <a:pt x="75305" y="54236"/>
                </a:lnTo>
                <a:lnTo>
                  <a:pt x="66906" y="66645"/>
                </a:lnTo>
                <a:lnTo>
                  <a:pt x="54448" y="75012"/>
                </a:lnTo>
                <a:lnTo>
                  <a:pt x="39192" y="78080"/>
                </a:lnTo>
                <a:lnTo>
                  <a:pt x="23937" y="75012"/>
                </a:lnTo>
                <a:lnTo>
                  <a:pt x="11479" y="66645"/>
                </a:lnTo>
                <a:lnTo>
                  <a:pt x="3079" y="54236"/>
                </a:lnTo>
                <a:lnTo>
                  <a:pt x="0" y="39040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8200170" y="12092185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39188" y="0"/>
                </a:moveTo>
                <a:lnTo>
                  <a:pt x="23934" y="3068"/>
                </a:lnTo>
                <a:lnTo>
                  <a:pt x="11477" y="11434"/>
                </a:lnTo>
                <a:lnTo>
                  <a:pt x="3079" y="23843"/>
                </a:lnTo>
                <a:lnTo>
                  <a:pt x="0" y="39038"/>
                </a:lnTo>
                <a:lnTo>
                  <a:pt x="3079" y="54234"/>
                </a:lnTo>
                <a:lnTo>
                  <a:pt x="11477" y="66643"/>
                </a:lnTo>
                <a:lnTo>
                  <a:pt x="23934" y="75009"/>
                </a:lnTo>
                <a:lnTo>
                  <a:pt x="39188" y="78077"/>
                </a:lnTo>
                <a:lnTo>
                  <a:pt x="54445" y="75009"/>
                </a:lnTo>
                <a:lnTo>
                  <a:pt x="66903" y="66643"/>
                </a:lnTo>
                <a:lnTo>
                  <a:pt x="75302" y="54234"/>
                </a:lnTo>
                <a:lnTo>
                  <a:pt x="78382" y="39038"/>
                </a:lnTo>
                <a:lnTo>
                  <a:pt x="75302" y="23843"/>
                </a:lnTo>
                <a:lnTo>
                  <a:pt x="66903" y="11434"/>
                </a:lnTo>
                <a:lnTo>
                  <a:pt x="54445" y="3068"/>
                </a:lnTo>
                <a:lnTo>
                  <a:pt x="39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8200170" y="12092186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0" y="39040"/>
                </a:moveTo>
                <a:lnTo>
                  <a:pt x="3079" y="23844"/>
                </a:lnTo>
                <a:lnTo>
                  <a:pt x="11479" y="11434"/>
                </a:lnTo>
                <a:lnTo>
                  <a:pt x="23937" y="3067"/>
                </a:lnTo>
                <a:lnTo>
                  <a:pt x="39192" y="0"/>
                </a:lnTo>
                <a:lnTo>
                  <a:pt x="54448" y="3067"/>
                </a:lnTo>
                <a:lnTo>
                  <a:pt x="66906" y="11434"/>
                </a:lnTo>
                <a:lnTo>
                  <a:pt x="75305" y="23844"/>
                </a:lnTo>
                <a:lnTo>
                  <a:pt x="78385" y="39040"/>
                </a:lnTo>
                <a:lnTo>
                  <a:pt x="75305" y="54236"/>
                </a:lnTo>
                <a:lnTo>
                  <a:pt x="66906" y="66645"/>
                </a:lnTo>
                <a:lnTo>
                  <a:pt x="54448" y="75012"/>
                </a:lnTo>
                <a:lnTo>
                  <a:pt x="39192" y="78080"/>
                </a:lnTo>
                <a:lnTo>
                  <a:pt x="23937" y="75012"/>
                </a:lnTo>
                <a:lnTo>
                  <a:pt x="11479" y="66645"/>
                </a:lnTo>
                <a:lnTo>
                  <a:pt x="3079" y="54236"/>
                </a:lnTo>
                <a:lnTo>
                  <a:pt x="0" y="39040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8200170" y="12245168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0" y="39040"/>
                </a:moveTo>
                <a:lnTo>
                  <a:pt x="3079" y="23844"/>
                </a:lnTo>
                <a:lnTo>
                  <a:pt x="11479" y="11434"/>
                </a:lnTo>
                <a:lnTo>
                  <a:pt x="23937" y="3067"/>
                </a:lnTo>
                <a:lnTo>
                  <a:pt x="39192" y="0"/>
                </a:lnTo>
                <a:lnTo>
                  <a:pt x="54448" y="3067"/>
                </a:lnTo>
                <a:lnTo>
                  <a:pt x="66906" y="11434"/>
                </a:lnTo>
                <a:lnTo>
                  <a:pt x="75305" y="23844"/>
                </a:lnTo>
                <a:lnTo>
                  <a:pt x="78385" y="39040"/>
                </a:lnTo>
                <a:lnTo>
                  <a:pt x="75305" y="54236"/>
                </a:lnTo>
                <a:lnTo>
                  <a:pt x="66906" y="66645"/>
                </a:lnTo>
                <a:lnTo>
                  <a:pt x="54448" y="75012"/>
                </a:lnTo>
                <a:lnTo>
                  <a:pt x="39192" y="78080"/>
                </a:lnTo>
                <a:lnTo>
                  <a:pt x="23937" y="75012"/>
                </a:lnTo>
                <a:lnTo>
                  <a:pt x="11479" y="66645"/>
                </a:lnTo>
                <a:lnTo>
                  <a:pt x="3079" y="54236"/>
                </a:lnTo>
                <a:lnTo>
                  <a:pt x="0" y="39040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8091810" y="1183702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 h="0">
                <a:moveTo>
                  <a:pt x="0" y="0"/>
                </a:moveTo>
                <a:lnTo>
                  <a:pt x="108355" y="0"/>
                </a:lnTo>
              </a:path>
            </a:pathLst>
          </a:custGeom>
          <a:ln w="4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8080333" y="11864634"/>
            <a:ext cx="131445" cy="153035"/>
          </a:xfrm>
          <a:custGeom>
            <a:avLst/>
            <a:gdLst/>
            <a:ahLst/>
            <a:cxnLst/>
            <a:rect l="l" t="t" r="r" b="b"/>
            <a:pathLst>
              <a:path w="131445" h="153034">
                <a:moveTo>
                  <a:pt x="0" y="0"/>
                </a:moveTo>
                <a:lnTo>
                  <a:pt x="131315" y="152488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8091810" y="11989518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 h="0">
                <a:moveTo>
                  <a:pt x="0" y="0"/>
                </a:moveTo>
                <a:lnTo>
                  <a:pt x="108355" y="0"/>
                </a:lnTo>
              </a:path>
            </a:pathLst>
          </a:custGeom>
          <a:ln w="4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8089549" y="12131225"/>
            <a:ext cx="111125" cy="3175"/>
          </a:xfrm>
          <a:custGeom>
            <a:avLst/>
            <a:gdLst/>
            <a:ahLst/>
            <a:cxnLst/>
            <a:rect l="l" t="t" r="r" b="b"/>
            <a:pathLst>
              <a:path w="111125" h="3175">
                <a:moveTo>
                  <a:pt x="0" y="2958"/>
                </a:moveTo>
                <a:lnTo>
                  <a:pt x="110615" y="0"/>
                </a:lnTo>
              </a:path>
            </a:pathLst>
          </a:custGeom>
          <a:ln w="4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8091810" y="12284207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 h="0">
                <a:moveTo>
                  <a:pt x="0" y="0"/>
                </a:moveTo>
                <a:lnTo>
                  <a:pt x="108355" y="0"/>
                </a:lnTo>
              </a:path>
            </a:pathLst>
          </a:custGeom>
          <a:ln w="4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8356988" y="11876064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0" y="39040"/>
                </a:moveTo>
                <a:lnTo>
                  <a:pt x="3079" y="23844"/>
                </a:lnTo>
                <a:lnTo>
                  <a:pt x="11479" y="11434"/>
                </a:lnTo>
                <a:lnTo>
                  <a:pt x="23937" y="3067"/>
                </a:lnTo>
                <a:lnTo>
                  <a:pt x="39192" y="0"/>
                </a:lnTo>
                <a:lnTo>
                  <a:pt x="54448" y="3067"/>
                </a:lnTo>
                <a:lnTo>
                  <a:pt x="66906" y="11434"/>
                </a:lnTo>
                <a:lnTo>
                  <a:pt x="75305" y="23844"/>
                </a:lnTo>
                <a:lnTo>
                  <a:pt x="78385" y="39040"/>
                </a:lnTo>
                <a:lnTo>
                  <a:pt x="75305" y="54236"/>
                </a:lnTo>
                <a:lnTo>
                  <a:pt x="66906" y="66645"/>
                </a:lnTo>
                <a:lnTo>
                  <a:pt x="54448" y="75012"/>
                </a:lnTo>
                <a:lnTo>
                  <a:pt x="39192" y="78080"/>
                </a:lnTo>
                <a:lnTo>
                  <a:pt x="23937" y="75012"/>
                </a:lnTo>
                <a:lnTo>
                  <a:pt x="11479" y="66645"/>
                </a:lnTo>
                <a:lnTo>
                  <a:pt x="3079" y="54236"/>
                </a:lnTo>
                <a:lnTo>
                  <a:pt x="0" y="39040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8356988" y="12028557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0" y="39040"/>
                </a:moveTo>
                <a:lnTo>
                  <a:pt x="3079" y="23844"/>
                </a:lnTo>
                <a:lnTo>
                  <a:pt x="11479" y="11434"/>
                </a:lnTo>
                <a:lnTo>
                  <a:pt x="23937" y="3067"/>
                </a:lnTo>
                <a:lnTo>
                  <a:pt x="39192" y="0"/>
                </a:lnTo>
                <a:lnTo>
                  <a:pt x="54448" y="3067"/>
                </a:lnTo>
                <a:lnTo>
                  <a:pt x="66906" y="11434"/>
                </a:lnTo>
                <a:lnTo>
                  <a:pt x="75305" y="23844"/>
                </a:lnTo>
                <a:lnTo>
                  <a:pt x="78385" y="39040"/>
                </a:lnTo>
                <a:lnTo>
                  <a:pt x="75305" y="54236"/>
                </a:lnTo>
                <a:lnTo>
                  <a:pt x="66906" y="66645"/>
                </a:lnTo>
                <a:lnTo>
                  <a:pt x="54448" y="75012"/>
                </a:lnTo>
                <a:lnTo>
                  <a:pt x="39192" y="78080"/>
                </a:lnTo>
                <a:lnTo>
                  <a:pt x="23937" y="75012"/>
                </a:lnTo>
                <a:lnTo>
                  <a:pt x="11479" y="66645"/>
                </a:lnTo>
                <a:lnTo>
                  <a:pt x="3079" y="54236"/>
                </a:lnTo>
                <a:lnTo>
                  <a:pt x="0" y="39040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8352490" y="12165766"/>
            <a:ext cx="87381" cy="870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8278552" y="11837025"/>
            <a:ext cx="78740" cy="78105"/>
          </a:xfrm>
          <a:custGeom>
            <a:avLst/>
            <a:gdLst/>
            <a:ahLst/>
            <a:cxnLst/>
            <a:rect l="l" t="t" r="r" b="b"/>
            <a:pathLst>
              <a:path w="78740" h="78104">
                <a:moveTo>
                  <a:pt x="0" y="0"/>
                </a:moveTo>
                <a:lnTo>
                  <a:pt x="78433" y="78080"/>
                </a:lnTo>
              </a:path>
            </a:pathLst>
          </a:custGeom>
          <a:ln w="4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8278552" y="11837025"/>
            <a:ext cx="90170" cy="203200"/>
          </a:xfrm>
          <a:custGeom>
            <a:avLst/>
            <a:gdLst/>
            <a:ahLst/>
            <a:cxnLst/>
            <a:rect l="l" t="t" r="r" b="b"/>
            <a:pathLst>
              <a:path w="90170" h="203200">
                <a:moveTo>
                  <a:pt x="0" y="0"/>
                </a:moveTo>
                <a:lnTo>
                  <a:pt x="89913" y="202964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8278552" y="11837025"/>
            <a:ext cx="78740" cy="372745"/>
          </a:xfrm>
          <a:custGeom>
            <a:avLst/>
            <a:gdLst/>
            <a:ahLst/>
            <a:cxnLst/>
            <a:rect l="l" t="t" r="r" b="b"/>
            <a:pathLst>
              <a:path w="78740" h="372745">
                <a:moveTo>
                  <a:pt x="0" y="0"/>
                </a:moveTo>
                <a:lnTo>
                  <a:pt x="78433" y="372278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8276302" y="11940464"/>
            <a:ext cx="94412" cy="2710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8267074" y="11942715"/>
            <a:ext cx="101600" cy="314325"/>
          </a:xfrm>
          <a:custGeom>
            <a:avLst/>
            <a:gdLst/>
            <a:ahLst/>
            <a:cxnLst/>
            <a:rect l="l" t="t" r="r" b="b"/>
            <a:pathLst>
              <a:path w="101600" h="314325">
                <a:moveTo>
                  <a:pt x="0" y="313889"/>
                </a:moveTo>
                <a:lnTo>
                  <a:pt x="101393" y="0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8267074" y="12095205"/>
            <a:ext cx="101600" cy="161925"/>
          </a:xfrm>
          <a:custGeom>
            <a:avLst/>
            <a:gdLst/>
            <a:ahLst/>
            <a:cxnLst/>
            <a:rect l="l" t="t" r="r" b="b"/>
            <a:pathLst>
              <a:path w="101600" h="161925">
                <a:moveTo>
                  <a:pt x="0" y="161399"/>
                </a:moveTo>
                <a:lnTo>
                  <a:pt x="101393" y="0"/>
                </a:lnTo>
              </a:path>
            </a:pathLst>
          </a:custGeom>
          <a:ln w="4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8267074" y="12209309"/>
            <a:ext cx="90170" cy="47625"/>
          </a:xfrm>
          <a:custGeom>
            <a:avLst/>
            <a:gdLst/>
            <a:ahLst/>
            <a:cxnLst/>
            <a:rect l="l" t="t" r="r" b="b"/>
            <a:pathLst>
              <a:path w="90170" h="47625">
                <a:moveTo>
                  <a:pt x="0" y="47295"/>
                </a:moveTo>
                <a:lnTo>
                  <a:pt x="89913" y="0"/>
                </a:lnTo>
              </a:path>
            </a:pathLst>
          </a:custGeom>
          <a:ln w="4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8944433" y="11390153"/>
            <a:ext cx="0" cy="1511935"/>
          </a:xfrm>
          <a:custGeom>
            <a:avLst/>
            <a:gdLst/>
            <a:ahLst/>
            <a:cxnLst/>
            <a:rect l="l" t="t" r="r" b="b"/>
            <a:pathLst>
              <a:path w="0" h="1511934">
                <a:moveTo>
                  <a:pt x="0" y="0"/>
                </a:moveTo>
                <a:lnTo>
                  <a:pt x="0" y="1511765"/>
                </a:lnTo>
              </a:path>
            </a:pathLst>
          </a:custGeom>
          <a:ln w="20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 txBox="1"/>
          <p:nvPr/>
        </p:nvSpPr>
        <p:spPr>
          <a:xfrm>
            <a:off x="3383861" y="10962004"/>
            <a:ext cx="1518920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sz="1550" spc="-5" b="1">
                <a:latin typeface="Calibri"/>
                <a:cs typeface="Calibri"/>
              </a:rPr>
              <a:t>Listening Interval</a:t>
            </a:r>
            <a:r>
              <a:rPr dirty="0" sz="1550" spc="-7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47" name="object 647"/>
          <p:cNvSpPr/>
          <p:nvPr/>
        </p:nvSpPr>
        <p:spPr>
          <a:xfrm>
            <a:off x="1043193" y="11198633"/>
            <a:ext cx="6341110" cy="81280"/>
          </a:xfrm>
          <a:custGeom>
            <a:avLst/>
            <a:gdLst/>
            <a:ahLst/>
            <a:cxnLst/>
            <a:rect l="l" t="t" r="r" b="b"/>
            <a:pathLst>
              <a:path w="6341109" h="81279">
                <a:moveTo>
                  <a:pt x="80977" y="0"/>
                </a:moveTo>
                <a:lnTo>
                  <a:pt x="0" y="40476"/>
                </a:lnTo>
                <a:lnTo>
                  <a:pt x="80977" y="80947"/>
                </a:lnTo>
                <a:lnTo>
                  <a:pt x="80977" y="53964"/>
                </a:lnTo>
                <a:lnTo>
                  <a:pt x="67472" y="53964"/>
                </a:lnTo>
                <a:lnTo>
                  <a:pt x="67472" y="26982"/>
                </a:lnTo>
                <a:lnTo>
                  <a:pt x="80977" y="26982"/>
                </a:lnTo>
                <a:lnTo>
                  <a:pt x="80977" y="0"/>
                </a:lnTo>
                <a:close/>
              </a:path>
              <a:path w="6341109" h="81279">
                <a:moveTo>
                  <a:pt x="6259779" y="0"/>
                </a:moveTo>
                <a:lnTo>
                  <a:pt x="6259779" y="80947"/>
                </a:lnTo>
                <a:lnTo>
                  <a:pt x="6313760" y="53964"/>
                </a:lnTo>
                <a:lnTo>
                  <a:pt x="6273285" y="53964"/>
                </a:lnTo>
                <a:lnTo>
                  <a:pt x="6273285" y="26982"/>
                </a:lnTo>
                <a:lnTo>
                  <a:pt x="6313768" y="26982"/>
                </a:lnTo>
                <a:lnTo>
                  <a:pt x="6259779" y="0"/>
                </a:lnTo>
                <a:close/>
              </a:path>
              <a:path w="6341109" h="81279">
                <a:moveTo>
                  <a:pt x="80977" y="26982"/>
                </a:moveTo>
                <a:lnTo>
                  <a:pt x="67472" y="26982"/>
                </a:lnTo>
                <a:lnTo>
                  <a:pt x="67472" y="53964"/>
                </a:lnTo>
                <a:lnTo>
                  <a:pt x="80977" y="53964"/>
                </a:lnTo>
                <a:lnTo>
                  <a:pt x="80977" y="26982"/>
                </a:lnTo>
                <a:close/>
              </a:path>
              <a:path w="6341109" h="81279">
                <a:moveTo>
                  <a:pt x="6259779" y="26982"/>
                </a:moveTo>
                <a:lnTo>
                  <a:pt x="80977" y="26982"/>
                </a:lnTo>
                <a:lnTo>
                  <a:pt x="80977" y="53964"/>
                </a:lnTo>
                <a:lnTo>
                  <a:pt x="6259779" y="53964"/>
                </a:lnTo>
                <a:lnTo>
                  <a:pt x="6259779" y="26982"/>
                </a:lnTo>
                <a:close/>
              </a:path>
              <a:path w="6341109" h="81279">
                <a:moveTo>
                  <a:pt x="6313768" y="26982"/>
                </a:moveTo>
                <a:lnTo>
                  <a:pt x="6273285" y="26982"/>
                </a:lnTo>
                <a:lnTo>
                  <a:pt x="6273285" y="53964"/>
                </a:lnTo>
                <a:lnTo>
                  <a:pt x="6313760" y="53964"/>
                </a:lnTo>
                <a:lnTo>
                  <a:pt x="6340756" y="40470"/>
                </a:lnTo>
                <a:lnTo>
                  <a:pt x="6313768" y="26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5035362" y="11998248"/>
            <a:ext cx="205793" cy="267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4209426" y="1191490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6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4209426" y="12188673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4599385" y="11792546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4322793" y="11792546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855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4599385" y="12069112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4322793" y="12069112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855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4599385" y="12334915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4322793" y="12334915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855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4485189" y="1191490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6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4485189" y="12188673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4764033" y="1191490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6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4764033" y="12188673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4038668" y="11626069"/>
            <a:ext cx="901065" cy="900430"/>
          </a:xfrm>
          <a:custGeom>
            <a:avLst/>
            <a:gdLst/>
            <a:ahLst/>
            <a:cxnLst/>
            <a:rect l="l" t="t" r="r" b="b"/>
            <a:pathLst>
              <a:path w="901064" h="900429">
                <a:moveTo>
                  <a:pt x="0" y="0"/>
                </a:moveTo>
                <a:lnTo>
                  <a:pt x="900750" y="0"/>
                </a:lnTo>
                <a:lnTo>
                  <a:pt x="900750" y="900415"/>
                </a:lnTo>
                <a:lnTo>
                  <a:pt x="0" y="900415"/>
                </a:lnTo>
                <a:lnTo>
                  <a:pt x="0" y="0"/>
                </a:lnTo>
                <a:close/>
              </a:path>
            </a:pathLst>
          </a:custGeom>
          <a:ln w="2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4096057" y="1168824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3" y="0"/>
                </a:moveTo>
                <a:lnTo>
                  <a:pt x="6731" y="0"/>
                </a:lnTo>
                <a:lnTo>
                  <a:pt x="0" y="6729"/>
                </a:lnTo>
                <a:lnTo>
                  <a:pt x="0" y="219922"/>
                </a:lnTo>
                <a:lnTo>
                  <a:pt x="6731" y="226651"/>
                </a:lnTo>
                <a:lnTo>
                  <a:pt x="220003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4096057" y="1168824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4654442" y="1168824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3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3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4654442" y="1168824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4372648" y="1168824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5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4372648" y="1168824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4096057" y="11962016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3" y="0"/>
                </a:moveTo>
                <a:lnTo>
                  <a:pt x="6731" y="0"/>
                </a:lnTo>
                <a:lnTo>
                  <a:pt x="0" y="6735"/>
                </a:lnTo>
                <a:lnTo>
                  <a:pt x="0" y="219928"/>
                </a:lnTo>
                <a:lnTo>
                  <a:pt x="6731" y="226657"/>
                </a:lnTo>
                <a:lnTo>
                  <a:pt x="220003" y="226657"/>
                </a:lnTo>
                <a:lnTo>
                  <a:pt x="226736" y="219928"/>
                </a:lnTo>
                <a:lnTo>
                  <a:pt x="226736" y="6735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4096057" y="1196201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4654442" y="11962016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3" y="0"/>
                </a:moveTo>
                <a:lnTo>
                  <a:pt x="6732" y="0"/>
                </a:lnTo>
                <a:lnTo>
                  <a:pt x="0" y="6735"/>
                </a:lnTo>
                <a:lnTo>
                  <a:pt x="0" y="219928"/>
                </a:lnTo>
                <a:lnTo>
                  <a:pt x="6732" y="226657"/>
                </a:lnTo>
                <a:lnTo>
                  <a:pt x="220003" y="226657"/>
                </a:lnTo>
                <a:lnTo>
                  <a:pt x="226736" y="219928"/>
                </a:lnTo>
                <a:lnTo>
                  <a:pt x="226736" y="6735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4654442" y="1196201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4372648" y="11962016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2" y="0"/>
                </a:lnTo>
                <a:lnTo>
                  <a:pt x="0" y="6735"/>
                </a:lnTo>
                <a:lnTo>
                  <a:pt x="0" y="219928"/>
                </a:lnTo>
                <a:lnTo>
                  <a:pt x="6732" y="226657"/>
                </a:lnTo>
                <a:lnTo>
                  <a:pt x="220005" y="226657"/>
                </a:lnTo>
                <a:lnTo>
                  <a:pt x="226736" y="219928"/>
                </a:lnTo>
                <a:lnTo>
                  <a:pt x="226736" y="6735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4372648" y="1196201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4096057" y="1223234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3" y="0"/>
                </a:moveTo>
                <a:lnTo>
                  <a:pt x="6731" y="0"/>
                </a:lnTo>
                <a:lnTo>
                  <a:pt x="0" y="6729"/>
                </a:lnTo>
                <a:lnTo>
                  <a:pt x="0" y="219922"/>
                </a:lnTo>
                <a:lnTo>
                  <a:pt x="6731" y="226651"/>
                </a:lnTo>
                <a:lnTo>
                  <a:pt x="220003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4096057" y="1223234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4654442" y="1223234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3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3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4654442" y="1223234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4372648" y="1223234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2" y="0"/>
                </a:lnTo>
                <a:lnTo>
                  <a:pt x="0" y="6729"/>
                </a:lnTo>
                <a:lnTo>
                  <a:pt x="0" y="219922"/>
                </a:lnTo>
                <a:lnTo>
                  <a:pt x="6732" y="226651"/>
                </a:lnTo>
                <a:lnTo>
                  <a:pt x="220005" y="226651"/>
                </a:lnTo>
                <a:lnTo>
                  <a:pt x="226736" y="219922"/>
                </a:lnTo>
                <a:lnTo>
                  <a:pt x="226736" y="6729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4372648" y="1223234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4994476" y="12257662"/>
            <a:ext cx="309245" cy="270510"/>
          </a:xfrm>
          <a:custGeom>
            <a:avLst/>
            <a:gdLst/>
            <a:ahLst/>
            <a:cxnLst/>
            <a:rect l="l" t="t" r="r" b="b"/>
            <a:pathLst>
              <a:path w="309245" h="270509">
                <a:moveTo>
                  <a:pt x="0" y="270329"/>
                </a:moveTo>
                <a:lnTo>
                  <a:pt x="308843" y="270329"/>
                </a:lnTo>
                <a:lnTo>
                  <a:pt x="308843" y="0"/>
                </a:lnTo>
                <a:lnTo>
                  <a:pt x="0" y="0"/>
                </a:lnTo>
                <a:lnTo>
                  <a:pt x="0" y="270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4994475" y="12257660"/>
            <a:ext cx="309245" cy="270510"/>
          </a:xfrm>
          <a:custGeom>
            <a:avLst/>
            <a:gdLst/>
            <a:ahLst/>
            <a:cxnLst/>
            <a:rect l="l" t="t" r="r" b="b"/>
            <a:pathLst>
              <a:path w="309245" h="270509">
                <a:moveTo>
                  <a:pt x="0" y="0"/>
                </a:moveTo>
                <a:lnTo>
                  <a:pt x="308843" y="0"/>
                </a:lnTo>
                <a:lnTo>
                  <a:pt x="308843" y="270329"/>
                </a:lnTo>
                <a:lnTo>
                  <a:pt x="0" y="270329"/>
                </a:lnTo>
                <a:lnTo>
                  <a:pt x="0" y="0"/>
                </a:lnTo>
                <a:close/>
              </a:path>
            </a:pathLst>
          </a:custGeom>
          <a:ln w="8995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 txBox="1"/>
          <p:nvPr/>
        </p:nvSpPr>
        <p:spPr>
          <a:xfrm>
            <a:off x="5069279" y="12273126"/>
            <a:ext cx="1593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83" name="object 683"/>
          <p:cNvSpPr/>
          <p:nvPr/>
        </p:nvSpPr>
        <p:spPr>
          <a:xfrm>
            <a:off x="12328955" y="12013407"/>
            <a:ext cx="205793" cy="267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11503023" y="11930058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6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11503023" y="12203826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80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11892989" y="11807699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0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11616394" y="11807699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854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11892989" y="12084264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0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11616394" y="12084264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854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11892989" y="12350068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0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11616394" y="1235006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854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11778789" y="11930058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6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11778789" y="12203826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80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12057634" y="11930058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6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12057634" y="12203826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80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11332263" y="11641228"/>
            <a:ext cx="901065" cy="900430"/>
          </a:xfrm>
          <a:custGeom>
            <a:avLst/>
            <a:gdLst/>
            <a:ahLst/>
            <a:cxnLst/>
            <a:rect l="l" t="t" r="r" b="b"/>
            <a:pathLst>
              <a:path w="901065" h="900429">
                <a:moveTo>
                  <a:pt x="0" y="0"/>
                </a:moveTo>
                <a:lnTo>
                  <a:pt x="900750" y="0"/>
                </a:lnTo>
                <a:lnTo>
                  <a:pt x="900750" y="900415"/>
                </a:lnTo>
                <a:lnTo>
                  <a:pt x="0" y="900415"/>
                </a:lnTo>
                <a:lnTo>
                  <a:pt x="0" y="0"/>
                </a:lnTo>
                <a:close/>
              </a:path>
            </a:pathLst>
          </a:custGeom>
          <a:ln w="2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11389659" y="1170340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3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3" y="226651"/>
                </a:lnTo>
                <a:lnTo>
                  <a:pt x="226734" y="219922"/>
                </a:lnTo>
                <a:lnTo>
                  <a:pt x="226734" y="6729"/>
                </a:lnTo>
                <a:lnTo>
                  <a:pt x="21999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11389659" y="1170340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11948040" y="1170340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40" y="219922"/>
                </a:lnTo>
                <a:lnTo>
                  <a:pt x="226740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11948039" y="1170340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11666248" y="1170340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40" y="219922"/>
                </a:lnTo>
                <a:lnTo>
                  <a:pt x="226740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11666248" y="1170340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11389659" y="11977175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3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3" y="226651"/>
                </a:lnTo>
                <a:lnTo>
                  <a:pt x="226734" y="219922"/>
                </a:lnTo>
                <a:lnTo>
                  <a:pt x="226734" y="6729"/>
                </a:lnTo>
                <a:lnTo>
                  <a:pt x="21999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11389659" y="11977175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11948040" y="11977175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40" y="219922"/>
                </a:lnTo>
                <a:lnTo>
                  <a:pt x="226740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11948039" y="11977175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11666248" y="11977175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40" y="219922"/>
                </a:lnTo>
                <a:lnTo>
                  <a:pt x="226740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11666248" y="11977175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11389659" y="12247506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3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3" y="226651"/>
                </a:lnTo>
                <a:lnTo>
                  <a:pt x="226734" y="219922"/>
                </a:lnTo>
                <a:lnTo>
                  <a:pt x="226734" y="6729"/>
                </a:lnTo>
                <a:lnTo>
                  <a:pt x="219993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11389659" y="1224750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11948040" y="12247506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40" y="219922"/>
                </a:lnTo>
                <a:lnTo>
                  <a:pt x="226740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11948039" y="1224750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11666248" y="12247506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40" y="219922"/>
                </a:lnTo>
                <a:lnTo>
                  <a:pt x="226740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11666248" y="1224750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12288073" y="12272815"/>
            <a:ext cx="309245" cy="270510"/>
          </a:xfrm>
          <a:custGeom>
            <a:avLst/>
            <a:gdLst/>
            <a:ahLst/>
            <a:cxnLst/>
            <a:rect l="l" t="t" r="r" b="b"/>
            <a:pathLst>
              <a:path w="309245" h="270509">
                <a:moveTo>
                  <a:pt x="0" y="270329"/>
                </a:moveTo>
                <a:lnTo>
                  <a:pt x="308843" y="270329"/>
                </a:lnTo>
                <a:lnTo>
                  <a:pt x="308843" y="0"/>
                </a:lnTo>
                <a:lnTo>
                  <a:pt x="0" y="0"/>
                </a:lnTo>
                <a:lnTo>
                  <a:pt x="0" y="270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12288073" y="12272819"/>
            <a:ext cx="309245" cy="270510"/>
          </a:xfrm>
          <a:custGeom>
            <a:avLst/>
            <a:gdLst/>
            <a:ahLst/>
            <a:cxnLst/>
            <a:rect l="l" t="t" r="r" b="b"/>
            <a:pathLst>
              <a:path w="309245" h="270509">
                <a:moveTo>
                  <a:pt x="0" y="0"/>
                </a:moveTo>
                <a:lnTo>
                  <a:pt x="308843" y="0"/>
                </a:lnTo>
                <a:lnTo>
                  <a:pt x="308843" y="270329"/>
                </a:lnTo>
                <a:lnTo>
                  <a:pt x="0" y="270329"/>
                </a:lnTo>
                <a:lnTo>
                  <a:pt x="0" y="0"/>
                </a:lnTo>
                <a:close/>
              </a:path>
            </a:pathLst>
          </a:custGeom>
          <a:ln w="8995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 txBox="1"/>
          <p:nvPr/>
        </p:nvSpPr>
        <p:spPr>
          <a:xfrm>
            <a:off x="12362877" y="12288236"/>
            <a:ext cx="1593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18" name="object 718"/>
          <p:cNvSpPr/>
          <p:nvPr/>
        </p:nvSpPr>
        <p:spPr>
          <a:xfrm>
            <a:off x="6927414" y="11994949"/>
            <a:ext cx="205793" cy="267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6101481" y="1190437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6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6101481" y="12178145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6491435" y="11782017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6214845" y="11782017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854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6491435" y="12058582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6214845" y="12058582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854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6491435" y="12324386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6214845" y="12324386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854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6377241" y="1190437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6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6377241" y="12178145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6656085" y="1190437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6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6656085" y="12178145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5930721" y="11615540"/>
            <a:ext cx="901065" cy="900430"/>
          </a:xfrm>
          <a:custGeom>
            <a:avLst/>
            <a:gdLst/>
            <a:ahLst/>
            <a:cxnLst/>
            <a:rect l="l" t="t" r="r" b="b"/>
            <a:pathLst>
              <a:path w="901065" h="900429">
                <a:moveTo>
                  <a:pt x="0" y="0"/>
                </a:moveTo>
                <a:lnTo>
                  <a:pt x="900750" y="0"/>
                </a:lnTo>
                <a:lnTo>
                  <a:pt x="900750" y="900415"/>
                </a:lnTo>
                <a:lnTo>
                  <a:pt x="0" y="900415"/>
                </a:lnTo>
                <a:lnTo>
                  <a:pt x="0" y="0"/>
                </a:lnTo>
                <a:close/>
              </a:path>
            </a:pathLst>
          </a:custGeom>
          <a:ln w="2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5988110" y="116777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20005" y="226651"/>
                </a:lnTo>
                <a:lnTo>
                  <a:pt x="226734" y="219922"/>
                </a:lnTo>
                <a:lnTo>
                  <a:pt x="226734" y="6729"/>
                </a:lnTo>
                <a:lnTo>
                  <a:pt x="22000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5988110" y="116777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6546491" y="116777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5" y="0"/>
                </a:lnTo>
                <a:lnTo>
                  <a:pt x="0" y="6729"/>
                </a:lnTo>
                <a:lnTo>
                  <a:pt x="0" y="219922"/>
                </a:lnTo>
                <a:lnTo>
                  <a:pt x="6735" y="226651"/>
                </a:lnTo>
                <a:lnTo>
                  <a:pt x="220005" y="226651"/>
                </a:lnTo>
                <a:lnTo>
                  <a:pt x="226740" y="219922"/>
                </a:lnTo>
                <a:lnTo>
                  <a:pt x="226740" y="6729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6546491" y="116777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6264700" y="116777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5" y="0"/>
                </a:lnTo>
                <a:lnTo>
                  <a:pt x="0" y="6729"/>
                </a:lnTo>
                <a:lnTo>
                  <a:pt x="0" y="219922"/>
                </a:lnTo>
                <a:lnTo>
                  <a:pt x="6735" y="226651"/>
                </a:lnTo>
                <a:lnTo>
                  <a:pt x="220005" y="226651"/>
                </a:lnTo>
                <a:lnTo>
                  <a:pt x="226734" y="219922"/>
                </a:lnTo>
                <a:lnTo>
                  <a:pt x="226734" y="6729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6264700" y="116777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5988110" y="1195148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29" y="0"/>
                </a:lnTo>
                <a:lnTo>
                  <a:pt x="0" y="6735"/>
                </a:lnTo>
                <a:lnTo>
                  <a:pt x="0" y="219928"/>
                </a:lnTo>
                <a:lnTo>
                  <a:pt x="6729" y="226657"/>
                </a:lnTo>
                <a:lnTo>
                  <a:pt x="220005" y="226657"/>
                </a:lnTo>
                <a:lnTo>
                  <a:pt x="226734" y="219928"/>
                </a:lnTo>
                <a:lnTo>
                  <a:pt x="226734" y="6735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5988110" y="1195148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6546491" y="1195148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5" y="0"/>
                </a:lnTo>
                <a:lnTo>
                  <a:pt x="0" y="6735"/>
                </a:lnTo>
                <a:lnTo>
                  <a:pt x="0" y="219928"/>
                </a:lnTo>
                <a:lnTo>
                  <a:pt x="6735" y="226657"/>
                </a:lnTo>
                <a:lnTo>
                  <a:pt x="220005" y="226657"/>
                </a:lnTo>
                <a:lnTo>
                  <a:pt x="226740" y="219928"/>
                </a:lnTo>
                <a:lnTo>
                  <a:pt x="226740" y="6735"/>
                </a:lnTo>
                <a:lnTo>
                  <a:pt x="22000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6546491" y="1195148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6264700" y="1195148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5" y="0"/>
                </a:lnTo>
                <a:lnTo>
                  <a:pt x="0" y="6735"/>
                </a:lnTo>
                <a:lnTo>
                  <a:pt x="0" y="219928"/>
                </a:lnTo>
                <a:lnTo>
                  <a:pt x="6735" y="226657"/>
                </a:lnTo>
                <a:lnTo>
                  <a:pt x="220005" y="226657"/>
                </a:lnTo>
                <a:lnTo>
                  <a:pt x="226734" y="219928"/>
                </a:lnTo>
                <a:lnTo>
                  <a:pt x="226734" y="6735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6264700" y="1195148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5988110" y="122218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20005" y="226651"/>
                </a:lnTo>
                <a:lnTo>
                  <a:pt x="226734" y="219922"/>
                </a:lnTo>
                <a:lnTo>
                  <a:pt x="226734" y="6729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5988110" y="122218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6546491" y="122218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5" y="0"/>
                </a:lnTo>
                <a:lnTo>
                  <a:pt x="0" y="6729"/>
                </a:lnTo>
                <a:lnTo>
                  <a:pt x="0" y="219922"/>
                </a:lnTo>
                <a:lnTo>
                  <a:pt x="6735" y="226651"/>
                </a:lnTo>
                <a:lnTo>
                  <a:pt x="220005" y="226651"/>
                </a:lnTo>
                <a:lnTo>
                  <a:pt x="226740" y="219922"/>
                </a:lnTo>
                <a:lnTo>
                  <a:pt x="226740" y="6729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6546491" y="122218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6264700" y="122218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5" y="0"/>
                </a:lnTo>
                <a:lnTo>
                  <a:pt x="0" y="6729"/>
                </a:lnTo>
                <a:lnTo>
                  <a:pt x="0" y="219922"/>
                </a:lnTo>
                <a:lnTo>
                  <a:pt x="6735" y="226651"/>
                </a:lnTo>
                <a:lnTo>
                  <a:pt x="220005" y="226651"/>
                </a:lnTo>
                <a:lnTo>
                  <a:pt x="226734" y="219922"/>
                </a:lnTo>
                <a:lnTo>
                  <a:pt x="226734" y="6729"/>
                </a:lnTo>
                <a:lnTo>
                  <a:pt x="22000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6264700" y="1222181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6886525" y="12247133"/>
            <a:ext cx="309245" cy="270510"/>
          </a:xfrm>
          <a:custGeom>
            <a:avLst/>
            <a:gdLst/>
            <a:ahLst/>
            <a:cxnLst/>
            <a:rect l="l" t="t" r="r" b="b"/>
            <a:pathLst>
              <a:path w="309245" h="270509">
                <a:moveTo>
                  <a:pt x="0" y="270329"/>
                </a:moveTo>
                <a:lnTo>
                  <a:pt x="308843" y="270329"/>
                </a:lnTo>
                <a:lnTo>
                  <a:pt x="308843" y="0"/>
                </a:lnTo>
                <a:lnTo>
                  <a:pt x="0" y="0"/>
                </a:lnTo>
                <a:lnTo>
                  <a:pt x="0" y="270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6886525" y="12247131"/>
            <a:ext cx="309245" cy="270510"/>
          </a:xfrm>
          <a:custGeom>
            <a:avLst/>
            <a:gdLst/>
            <a:ahLst/>
            <a:cxnLst/>
            <a:rect l="l" t="t" r="r" b="b"/>
            <a:pathLst>
              <a:path w="309245" h="270509">
                <a:moveTo>
                  <a:pt x="0" y="0"/>
                </a:moveTo>
                <a:lnTo>
                  <a:pt x="308843" y="0"/>
                </a:lnTo>
                <a:lnTo>
                  <a:pt x="308843" y="270329"/>
                </a:lnTo>
                <a:lnTo>
                  <a:pt x="0" y="270329"/>
                </a:lnTo>
                <a:lnTo>
                  <a:pt x="0" y="0"/>
                </a:lnTo>
                <a:close/>
              </a:path>
            </a:pathLst>
          </a:custGeom>
          <a:ln w="8995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 txBox="1"/>
          <p:nvPr/>
        </p:nvSpPr>
        <p:spPr>
          <a:xfrm>
            <a:off x="6961328" y="12264492"/>
            <a:ext cx="1593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53" name="object 753"/>
          <p:cNvSpPr txBox="1"/>
          <p:nvPr/>
        </p:nvSpPr>
        <p:spPr>
          <a:xfrm>
            <a:off x="6014866" y="11221891"/>
            <a:ext cx="78613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solidFill>
                  <a:srgbClr val="C00000"/>
                </a:solidFill>
                <a:latin typeface="Calibri"/>
                <a:cs typeface="Calibri"/>
              </a:rPr>
              <a:t>Collision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54" name="object 754"/>
          <p:cNvSpPr txBox="1"/>
          <p:nvPr/>
        </p:nvSpPr>
        <p:spPr>
          <a:xfrm>
            <a:off x="4281393" y="12691894"/>
            <a:ext cx="39116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Calibri"/>
                <a:cs typeface="Calibri"/>
              </a:rPr>
              <a:t>j =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55" name="object 755"/>
          <p:cNvSpPr txBox="1"/>
          <p:nvPr/>
        </p:nvSpPr>
        <p:spPr>
          <a:xfrm>
            <a:off x="5423956" y="11687429"/>
            <a:ext cx="299085" cy="1288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10">
                <a:latin typeface="Calibri"/>
                <a:cs typeface="Calibri"/>
              </a:rPr>
              <a:t>…</a:t>
            </a:r>
            <a:endParaRPr sz="3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5"/>
              </a:spcBef>
            </a:pPr>
            <a:r>
              <a:rPr dirty="0" sz="3100" spc="10">
                <a:latin typeface="Calibri"/>
                <a:cs typeface="Calibri"/>
              </a:rPr>
              <a:t>…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756" name="object 756"/>
          <p:cNvSpPr/>
          <p:nvPr/>
        </p:nvSpPr>
        <p:spPr>
          <a:xfrm>
            <a:off x="7205040" y="11958061"/>
            <a:ext cx="511175" cy="226060"/>
          </a:xfrm>
          <a:custGeom>
            <a:avLst/>
            <a:gdLst/>
            <a:ahLst/>
            <a:cxnLst/>
            <a:rect l="l" t="t" r="r" b="b"/>
            <a:pathLst>
              <a:path w="511175" h="226059">
                <a:moveTo>
                  <a:pt x="0" y="56387"/>
                </a:moveTo>
                <a:lnTo>
                  <a:pt x="398251" y="56387"/>
                </a:lnTo>
                <a:lnTo>
                  <a:pt x="398251" y="0"/>
                </a:lnTo>
                <a:lnTo>
                  <a:pt x="511068" y="112775"/>
                </a:lnTo>
                <a:lnTo>
                  <a:pt x="398251" y="225550"/>
                </a:lnTo>
                <a:lnTo>
                  <a:pt x="398251" y="169162"/>
                </a:lnTo>
                <a:lnTo>
                  <a:pt x="0" y="169162"/>
                </a:lnTo>
                <a:lnTo>
                  <a:pt x="0" y="56387"/>
                </a:lnTo>
                <a:close/>
              </a:path>
            </a:pathLst>
          </a:custGeom>
          <a:ln w="269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8716887" y="11973512"/>
            <a:ext cx="501015" cy="226060"/>
          </a:xfrm>
          <a:custGeom>
            <a:avLst/>
            <a:gdLst/>
            <a:ahLst/>
            <a:cxnLst/>
            <a:rect l="l" t="t" r="r" b="b"/>
            <a:pathLst>
              <a:path w="501015" h="226059">
                <a:moveTo>
                  <a:pt x="0" y="56387"/>
                </a:moveTo>
                <a:lnTo>
                  <a:pt x="388005" y="56387"/>
                </a:lnTo>
                <a:lnTo>
                  <a:pt x="388005" y="0"/>
                </a:lnTo>
                <a:lnTo>
                  <a:pt x="500822" y="112775"/>
                </a:lnTo>
                <a:lnTo>
                  <a:pt x="388005" y="225550"/>
                </a:lnTo>
                <a:lnTo>
                  <a:pt x="388005" y="169163"/>
                </a:lnTo>
                <a:lnTo>
                  <a:pt x="0" y="169163"/>
                </a:lnTo>
                <a:lnTo>
                  <a:pt x="0" y="56387"/>
                </a:lnTo>
                <a:close/>
              </a:path>
            </a:pathLst>
          </a:custGeom>
          <a:ln w="269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7427116" y="11390153"/>
            <a:ext cx="0" cy="1511935"/>
          </a:xfrm>
          <a:custGeom>
            <a:avLst/>
            <a:gdLst/>
            <a:ahLst/>
            <a:cxnLst/>
            <a:rect l="l" t="t" r="r" b="b"/>
            <a:pathLst>
              <a:path w="0" h="1511934">
                <a:moveTo>
                  <a:pt x="0" y="0"/>
                </a:moveTo>
                <a:lnTo>
                  <a:pt x="0" y="1511765"/>
                </a:lnTo>
              </a:path>
            </a:pathLst>
          </a:custGeom>
          <a:ln w="404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7482203" y="11198955"/>
            <a:ext cx="3368675" cy="81280"/>
          </a:xfrm>
          <a:custGeom>
            <a:avLst/>
            <a:gdLst/>
            <a:ahLst/>
            <a:cxnLst/>
            <a:rect l="l" t="t" r="r" b="b"/>
            <a:pathLst>
              <a:path w="3368675" h="81279">
                <a:moveTo>
                  <a:pt x="80977" y="0"/>
                </a:moveTo>
                <a:lnTo>
                  <a:pt x="0" y="40476"/>
                </a:lnTo>
                <a:lnTo>
                  <a:pt x="80977" y="80947"/>
                </a:lnTo>
                <a:lnTo>
                  <a:pt x="80977" y="53964"/>
                </a:lnTo>
                <a:lnTo>
                  <a:pt x="67482" y="53964"/>
                </a:lnTo>
                <a:lnTo>
                  <a:pt x="67482" y="26982"/>
                </a:lnTo>
                <a:lnTo>
                  <a:pt x="80977" y="26982"/>
                </a:lnTo>
                <a:lnTo>
                  <a:pt x="80977" y="0"/>
                </a:lnTo>
                <a:close/>
              </a:path>
              <a:path w="3368675" h="81279">
                <a:moveTo>
                  <a:pt x="3287682" y="0"/>
                </a:moveTo>
                <a:lnTo>
                  <a:pt x="3287682" y="80947"/>
                </a:lnTo>
                <a:lnTo>
                  <a:pt x="3341671" y="53964"/>
                </a:lnTo>
                <a:lnTo>
                  <a:pt x="3301176" y="53964"/>
                </a:lnTo>
                <a:lnTo>
                  <a:pt x="3301176" y="26982"/>
                </a:lnTo>
                <a:lnTo>
                  <a:pt x="3341663" y="26982"/>
                </a:lnTo>
                <a:lnTo>
                  <a:pt x="3287682" y="0"/>
                </a:lnTo>
                <a:close/>
              </a:path>
              <a:path w="3368675" h="81279">
                <a:moveTo>
                  <a:pt x="80977" y="26982"/>
                </a:moveTo>
                <a:lnTo>
                  <a:pt x="67482" y="26982"/>
                </a:lnTo>
                <a:lnTo>
                  <a:pt x="67482" y="53964"/>
                </a:lnTo>
                <a:lnTo>
                  <a:pt x="80977" y="53964"/>
                </a:lnTo>
                <a:lnTo>
                  <a:pt x="80977" y="26982"/>
                </a:lnTo>
                <a:close/>
              </a:path>
              <a:path w="3368675" h="81279">
                <a:moveTo>
                  <a:pt x="3287682" y="26982"/>
                </a:moveTo>
                <a:lnTo>
                  <a:pt x="80977" y="26982"/>
                </a:lnTo>
                <a:lnTo>
                  <a:pt x="80977" y="53964"/>
                </a:lnTo>
                <a:lnTo>
                  <a:pt x="3287682" y="53964"/>
                </a:lnTo>
                <a:lnTo>
                  <a:pt x="3287682" y="26982"/>
                </a:lnTo>
                <a:close/>
              </a:path>
              <a:path w="3368675" h="81279">
                <a:moveTo>
                  <a:pt x="3341663" y="26982"/>
                </a:moveTo>
                <a:lnTo>
                  <a:pt x="3301176" y="26982"/>
                </a:lnTo>
                <a:lnTo>
                  <a:pt x="3301176" y="53964"/>
                </a:lnTo>
                <a:lnTo>
                  <a:pt x="3341671" y="53964"/>
                </a:lnTo>
                <a:lnTo>
                  <a:pt x="3368659" y="40476"/>
                </a:lnTo>
                <a:lnTo>
                  <a:pt x="3341663" y="26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 txBox="1"/>
          <p:nvPr/>
        </p:nvSpPr>
        <p:spPr>
          <a:xfrm>
            <a:off x="9251077" y="10964163"/>
            <a:ext cx="1394460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sz="1550" spc="-5" b="1">
                <a:latin typeface="Calibri"/>
                <a:cs typeface="Calibri"/>
              </a:rPr>
              <a:t>Update Interval</a:t>
            </a:r>
            <a:r>
              <a:rPr dirty="0" sz="1550" spc="-60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61" name="object 761"/>
          <p:cNvSpPr/>
          <p:nvPr/>
        </p:nvSpPr>
        <p:spPr>
          <a:xfrm>
            <a:off x="9463501" y="1194879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22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9463501" y="12222564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9853461" y="1182643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9576865" y="1182643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860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9853461" y="12103002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9576865" y="1210300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860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9853461" y="12368806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5056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9576865" y="1236880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860" y="0"/>
                </a:lnTo>
              </a:path>
            </a:pathLst>
          </a:custGeom>
          <a:ln w="202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9739261" y="1194879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22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9739261" y="12222564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10018106" y="1194879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22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10018106" y="12222564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0"/>
                </a:moveTo>
                <a:lnTo>
                  <a:pt x="0" y="43674"/>
                </a:lnTo>
              </a:path>
            </a:pathLst>
          </a:custGeom>
          <a:ln w="202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9292741" y="11659960"/>
            <a:ext cx="901065" cy="900430"/>
          </a:xfrm>
          <a:custGeom>
            <a:avLst/>
            <a:gdLst/>
            <a:ahLst/>
            <a:cxnLst/>
            <a:rect l="l" t="t" r="r" b="b"/>
            <a:pathLst>
              <a:path w="901065" h="900429">
                <a:moveTo>
                  <a:pt x="0" y="0"/>
                </a:moveTo>
                <a:lnTo>
                  <a:pt x="900750" y="0"/>
                </a:lnTo>
                <a:lnTo>
                  <a:pt x="900750" y="900415"/>
                </a:lnTo>
                <a:lnTo>
                  <a:pt x="0" y="900415"/>
                </a:lnTo>
                <a:lnTo>
                  <a:pt x="0" y="0"/>
                </a:lnTo>
                <a:close/>
              </a:path>
            </a:pathLst>
          </a:custGeom>
          <a:ln w="20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9350130" y="1172213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5" y="0"/>
                </a:lnTo>
                <a:lnTo>
                  <a:pt x="0" y="6729"/>
                </a:lnTo>
                <a:lnTo>
                  <a:pt x="0" y="219922"/>
                </a:lnTo>
                <a:lnTo>
                  <a:pt x="6735" y="226651"/>
                </a:lnTo>
                <a:lnTo>
                  <a:pt x="220005" y="226651"/>
                </a:lnTo>
                <a:lnTo>
                  <a:pt x="226734" y="219922"/>
                </a:lnTo>
                <a:lnTo>
                  <a:pt x="226734" y="6729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9350130" y="11722140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9908517" y="1172213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40" y="219922"/>
                </a:lnTo>
                <a:lnTo>
                  <a:pt x="226740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9908517" y="11722140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9626726" y="11722139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34" y="219922"/>
                </a:lnTo>
                <a:lnTo>
                  <a:pt x="226734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9626726" y="11722140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9350130" y="11995913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5" y="0"/>
                </a:lnTo>
                <a:lnTo>
                  <a:pt x="0" y="6729"/>
                </a:lnTo>
                <a:lnTo>
                  <a:pt x="0" y="219916"/>
                </a:lnTo>
                <a:lnTo>
                  <a:pt x="6735" y="226651"/>
                </a:lnTo>
                <a:lnTo>
                  <a:pt x="220005" y="226651"/>
                </a:lnTo>
                <a:lnTo>
                  <a:pt x="226734" y="219916"/>
                </a:lnTo>
                <a:lnTo>
                  <a:pt x="226734" y="6729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9350130" y="11995913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9908517" y="11995913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16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40" y="219916"/>
                </a:lnTo>
                <a:lnTo>
                  <a:pt x="226740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9908517" y="11995913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9626726" y="11995913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16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34" y="219916"/>
                </a:lnTo>
                <a:lnTo>
                  <a:pt x="226734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9626726" y="11995913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9350130" y="1226623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20005" y="0"/>
                </a:moveTo>
                <a:lnTo>
                  <a:pt x="6735" y="0"/>
                </a:lnTo>
                <a:lnTo>
                  <a:pt x="0" y="6729"/>
                </a:lnTo>
                <a:lnTo>
                  <a:pt x="0" y="219922"/>
                </a:lnTo>
                <a:lnTo>
                  <a:pt x="6735" y="226651"/>
                </a:lnTo>
                <a:lnTo>
                  <a:pt x="220005" y="226651"/>
                </a:lnTo>
                <a:lnTo>
                  <a:pt x="226734" y="219922"/>
                </a:lnTo>
                <a:lnTo>
                  <a:pt x="226734" y="6729"/>
                </a:lnTo>
                <a:lnTo>
                  <a:pt x="220005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9350130" y="1226623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9908517" y="1226623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40" y="219922"/>
                </a:lnTo>
                <a:lnTo>
                  <a:pt x="226740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9908517" y="1226623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9626726" y="1226623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219999" y="0"/>
                </a:moveTo>
                <a:lnTo>
                  <a:pt x="6729" y="0"/>
                </a:lnTo>
                <a:lnTo>
                  <a:pt x="0" y="6729"/>
                </a:lnTo>
                <a:lnTo>
                  <a:pt x="0" y="219922"/>
                </a:lnTo>
                <a:lnTo>
                  <a:pt x="6729" y="226651"/>
                </a:lnTo>
                <a:lnTo>
                  <a:pt x="219999" y="226651"/>
                </a:lnTo>
                <a:lnTo>
                  <a:pt x="226734" y="219922"/>
                </a:lnTo>
                <a:lnTo>
                  <a:pt x="226734" y="6729"/>
                </a:lnTo>
                <a:lnTo>
                  <a:pt x="21999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9626726" y="12266238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5031"/>
                </a:moveTo>
                <a:lnTo>
                  <a:pt x="0" y="6729"/>
                </a:lnTo>
                <a:lnTo>
                  <a:pt x="6732" y="0"/>
                </a:lnTo>
                <a:lnTo>
                  <a:pt x="15037" y="0"/>
                </a:lnTo>
                <a:lnTo>
                  <a:pt x="211699" y="0"/>
                </a:lnTo>
                <a:lnTo>
                  <a:pt x="220004" y="0"/>
                </a:lnTo>
                <a:lnTo>
                  <a:pt x="226736" y="6729"/>
                </a:lnTo>
                <a:lnTo>
                  <a:pt x="226736" y="15031"/>
                </a:lnTo>
                <a:lnTo>
                  <a:pt x="226736" y="211620"/>
                </a:lnTo>
                <a:lnTo>
                  <a:pt x="226736" y="219922"/>
                </a:lnTo>
                <a:lnTo>
                  <a:pt x="220004" y="226652"/>
                </a:lnTo>
                <a:lnTo>
                  <a:pt x="211699" y="226652"/>
                </a:lnTo>
                <a:lnTo>
                  <a:pt x="15037" y="226652"/>
                </a:lnTo>
                <a:lnTo>
                  <a:pt x="6732" y="226652"/>
                </a:lnTo>
                <a:lnTo>
                  <a:pt x="0" y="219922"/>
                </a:lnTo>
                <a:lnTo>
                  <a:pt x="0" y="211620"/>
                </a:lnTo>
                <a:lnTo>
                  <a:pt x="0" y="15031"/>
                </a:lnTo>
                <a:close/>
              </a:path>
            </a:pathLst>
          </a:custGeom>
          <a:ln w="8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10248551" y="12291553"/>
            <a:ext cx="309245" cy="270510"/>
          </a:xfrm>
          <a:custGeom>
            <a:avLst/>
            <a:gdLst/>
            <a:ahLst/>
            <a:cxnLst/>
            <a:rect l="l" t="t" r="r" b="b"/>
            <a:pathLst>
              <a:path w="309245" h="270509">
                <a:moveTo>
                  <a:pt x="0" y="270329"/>
                </a:moveTo>
                <a:lnTo>
                  <a:pt x="308843" y="270329"/>
                </a:lnTo>
                <a:lnTo>
                  <a:pt x="308843" y="0"/>
                </a:lnTo>
                <a:lnTo>
                  <a:pt x="0" y="0"/>
                </a:lnTo>
                <a:lnTo>
                  <a:pt x="0" y="27032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10248551" y="12291551"/>
            <a:ext cx="309245" cy="270510"/>
          </a:xfrm>
          <a:custGeom>
            <a:avLst/>
            <a:gdLst/>
            <a:ahLst/>
            <a:cxnLst/>
            <a:rect l="l" t="t" r="r" b="b"/>
            <a:pathLst>
              <a:path w="309245" h="270509">
                <a:moveTo>
                  <a:pt x="0" y="0"/>
                </a:moveTo>
                <a:lnTo>
                  <a:pt x="308843" y="0"/>
                </a:lnTo>
                <a:lnTo>
                  <a:pt x="308843" y="270329"/>
                </a:lnTo>
                <a:lnTo>
                  <a:pt x="0" y="270329"/>
                </a:lnTo>
                <a:lnTo>
                  <a:pt x="0" y="0"/>
                </a:lnTo>
                <a:close/>
              </a:path>
            </a:pathLst>
          </a:custGeom>
          <a:ln w="8995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 txBox="1"/>
          <p:nvPr/>
        </p:nvSpPr>
        <p:spPr>
          <a:xfrm>
            <a:off x="10319977" y="12307665"/>
            <a:ext cx="16637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" b="1">
                <a:latin typeface="Calibri"/>
                <a:cs typeface="Calibri"/>
              </a:rPr>
              <a:t>AI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95" name="object 795"/>
          <p:cNvSpPr txBox="1"/>
          <p:nvPr/>
        </p:nvSpPr>
        <p:spPr>
          <a:xfrm>
            <a:off x="9157620" y="11232684"/>
            <a:ext cx="147701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 b="1" i="1">
                <a:latin typeface="Calibri"/>
                <a:cs typeface="Calibri"/>
              </a:rPr>
              <a:t>New </a:t>
            </a:r>
            <a:r>
              <a:rPr dirty="0" sz="1700" spc="-15" b="1" i="1">
                <a:latin typeface="Calibri"/>
                <a:cs typeface="Calibri"/>
              </a:rPr>
              <a:t>MAC</a:t>
            </a:r>
            <a:r>
              <a:rPr dirty="0" sz="1700" spc="-65" b="1" i="1">
                <a:latin typeface="Calibri"/>
                <a:cs typeface="Calibri"/>
              </a:rPr>
              <a:t> </a:t>
            </a:r>
            <a:r>
              <a:rPr dirty="0" sz="1700" spc="-10" b="1" i="1">
                <a:latin typeface="Calibri"/>
                <a:cs typeface="Calibri"/>
              </a:rPr>
              <a:t>Policy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96" name="object 796"/>
          <p:cNvSpPr/>
          <p:nvPr/>
        </p:nvSpPr>
        <p:spPr>
          <a:xfrm>
            <a:off x="10261824" y="11959877"/>
            <a:ext cx="304474" cy="3281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10699216" y="11954148"/>
            <a:ext cx="501015" cy="226060"/>
          </a:xfrm>
          <a:custGeom>
            <a:avLst/>
            <a:gdLst/>
            <a:ahLst/>
            <a:cxnLst/>
            <a:rect l="l" t="t" r="r" b="b"/>
            <a:pathLst>
              <a:path w="501015" h="226059">
                <a:moveTo>
                  <a:pt x="0" y="56387"/>
                </a:moveTo>
                <a:lnTo>
                  <a:pt x="388005" y="56387"/>
                </a:lnTo>
                <a:lnTo>
                  <a:pt x="388005" y="0"/>
                </a:lnTo>
                <a:lnTo>
                  <a:pt x="500822" y="112775"/>
                </a:lnTo>
                <a:lnTo>
                  <a:pt x="388005" y="225550"/>
                </a:lnTo>
                <a:lnTo>
                  <a:pt x="388005" y="169163"/>
                </a:lnTo>
                <a:lnTo>
                  <a:pt x="0" y="169163"/>
                </a:lnTo>
                <a:lnTo>
                  <a:pt x="0" y="56387"/>
                </a:lnTo>
                <a:close/>
              </a:path>
            </a:pathLst>
          </a:custGeom>
          <a:ln w="269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 txBox="1"/>
          <p:nvPr/>
        </p:nvSpPr>
        <p:spPr>
          <a:xfrm>
            <a:off x="12707396" y="11611878"/>
            <a:ext cx="299085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10">
                <a:latin typeface="Calibri"/>
                <a:cs typeface="Calibri"/>
              </a:rPr>
              <a:t>…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799" name="object 799"/>
          <p:cNvSpPr txBox="1"/>
          <p:nvPr/>
        </p:nvSpPr>
        <p:spPr>
          <a:xfrm>
            <a:off x="11189572" y="10959845"/>
            <a:ext cx="1718310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sz="1550" spc="-5" b="1">
                <a:latin typeface="Calibri"/>
                <a:cs typeface="Calibri"/>
              </a:rPr>
              <a:t>Listening Interval</a:t>
            </a:r>
            <a:r>
              <a:rPr dirty="0" sz="1550" spc="-65" b="1">
                <a:latin typeface="Calibri"/>
                <a:cs typeface="Calibri"/>
              </a:rPr>
              <a:t> </a:t>
            </a:r>
            <a:r>
              <a:rPr dirty="0" sz="1550" b="1">
                <a:latin typeface="Calibri"/>
                <a:cs typeface="Calibri"/>
              </a:rPr>
              <a:t>t+1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00" name="object 800"/>
          <p:cNvSpPr/>
          <p:nvPr/>
        </p:nvSpPr>
        <p:spPr>
          <a:xfrm>
            <a:off x="10995982" y="11197750"/>
            <a:ext cx="1166495" cy="81280"/>
          </a:xfrm>
          <a:custGeom>
            <a:avLst/>
            <a:gdLst/>
            <a:ahLst/>
            <a:cxnLst/>
            <a:rect l="l" t="t" r="r" b="b"/>
            <a:pathLst>
              <a:path w="1166495" h="81279">
                <a:moveTo>
                  <a:pt x="80977" y="0"/>
                </a:moveTo>
                <a:lnTo>
                  <a:pt x="0" y="40470"/>
                </a:lnTo>
                <a:lnTo>
                  <a:pt x="80977" y="80947"/>
                </a:lnTo>
                <a:lnTo>
                  <a:pt x="80977" y="53964"/>
                </a:lnTo>
                <a:lnTo>
                  <a:pt x="67482" y="53964"/>
                </a:lnTo>
                <a:lnTo>
                  <a:pt x="67482" y="26982"/>
                </a:lnTo>
                <a:lnTo>
                  <a:pt x="80977" y="26982"/>
                </a:lnTo>
                <a:lnTo>
                  <a:pt x="80977" y="0"/>
                </a:lnTo>
                <a:close/>
              </a:path>
              <a:path w="1166495" h="81279">
                <a:moveTo>
                  <a:pt x="80977" y="26982"/>
                </a:moveTo>
                <a:lnTo>
                  <a:pt x="67482" y="26982"/>
                </a:lnTo>
                <a:lnTo>
                  <a:pt x="67482" y="53964"/>
                </a:lnTo>
                <a:lnTo>
                  <a:pt x="80977" y="53964"/>
                </a:lnTo>
                <a:lnTo>
                  <a:pt x="80977" y="26982"/>
                </a:lnTo>
                <a:close/>
              </a:path>
              <a:path w="1166495" h="81279">
                <a:moveTo>
                  <a:pt x="1166073" y="26982"/>
                </a:moveTo>
                <a:lnTo>
                  <a:pt x="80977" y="26982"/>
                </a:lnTo>
                <a:lnTo>
                  <a:pt x="80977" y="53964"/>
                </a:lnTo>
                <a:lnTo>
                  <a:pt x="1166073" y="53964"/>
                </a:lnTo>
                <a:lnTo>
                  <a:pt x="1166073" y="26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12136475" y="11240727"/>
            <a:ext cx="964565" cy="3175"/>
          </a:xfrm>
          <a:custGeom>
            <a:avLst/>
            <a:gdLst/>
            <a:ahLst/>
            <a:cxnLst/>
            <a:rect l="l" t="t" r="r" b="b"/>
            <a:pathLst>
              <a:path w="964565" h="3175">
                <a:moveTo>
                  <a:pt x="0" y="0"/>
                </a:moveTo>
                <a:lnTo>
                  <a:pt x="964161" y="2628"/>
                </a:lnTo>
              </a:path>
            </a:pathLst>
          </a:custGeom>
          <a:ln w="26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6482277" y="11686307"/>
            <a:ext cx="302119" cy="3262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5955543" y="11432195"/>
            <a:ext cx="302119" cy="3262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11913761" y="11733226"/>
            <a:ext cx="304474" cy="3281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 txBox="1"/>
          <p:nvPr/>
        </p:nvSpPr>
        <p:spPr>
          <a:xfrm>
            <a:off x="11327336" y="11239161"/>
            <a:ext cx="871219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 b="1">
                <a:solidFill>
                  <a:srgbClr val="548235"/>
                </a:solidFill>
                <a:latin typeface="Calibri"/>
                <a:cs typeface="Calibri"/>
              </a:rPr>
              <a:t>Core </a:t>
            </a:r>
            <a:r>
              <a:rPr dirty="0" sz="1700" b="1">
                <a:solidFill>
                  <a:srgbClr val="548235"/>
                </a:solidFill>
                <a:latin typeface="Calibri"/>
                <a:cs typeface="Calibri"/>
              </a:rPr>
              <a:t>6</a:t>
            </a:r>
            <a:r>
              <a:rPr dirty="0" sz="1700" spc="-85" b="1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548235"/>
                </a:solidFill>
                <a:latin typeface="Calibri"/>
                <a:cs typeface="Calibri"/>
              </a:rPr>
              <a:t>TX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06" name="object 806"/>
          <p:cNvSpPr/>
          <p:nvPr/>
        </p:nvSpPr>
        <p:spPr>
          <a:xfrm>
            <a:off x="6208235" y="11943013"/>
            <a:ext cx="302119" cy="3262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 txBox="1"/>
          <p:nvPr/>
        </p:nvSpPr>
        <p:spPr>
          <a:xfrm>
            <a:off x="5898658" y="10159864"/>
            <a:ext cx="3053080" cy="8070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9050" marR="5080" indent="-6985">
              <a:lnSpc>
                <a:spcPct val="100800"/>
              </a:lnSpc>
              <a:spcBef>
                <a:spcPts val="80"/>
              </a:spcBef>
            </a:pPr>
            <a:r>
              <a:rPr dirty="0" sz="1700" spc="-10" b="1">
                <a:solidFill>
                  <a:srgbClr val="1F4E79"/>
                </a:solidFill>
                <a:latin typeface="Calibri"/>
                <a:cs typeface="Calibri"/>
              </a:rPr>
              <a:t>NeuMAC’s </a:t>
            </a:r>
            <a:r>
              <a:rPr dirty="0" sz="1700" spc="-5" b="1">
                <a:solidFill>
                  <a:srgbClr val="1F4E79"/>
                </a:solidFill>
                <a:latin typeface="Calibri"/>
                <a:cs typeface="Calibri"/>
              </a:rPr>
              <a:t>AI </a:t>
            </a:r>
            <a:r>
              <a:rPr dirty="0" sz="1700" spc="-10" b="1">
                <a:solidFill>
                  <a:srgbClr val="1F4E79"/>
                </a:solidFill>
                <a:latin typeface="Calibri"/>
                <a:cs typeface="Calibri"/>
              </a:rPr>
              <a:t>agent </a:t>
            </a:r>
            <a:r>
              <a:rPr dirty="0" sz="1700" spc="-5" b="1">
                <a:solidFill>
                  <a:srgbClr val="1F4E79"/>
                </a:solidFill>
                <a:latin typeface="Calibri"/>
                <a:cs typeface="Calibri"/>
              </a:rPr>
              <a:t>collects </a:t>
            </a:r>
            <a:r>
              <a:rPr dirty="0" sz="1700" spc="-10" b="1">
                <a:solidFill>
                  <a:srgbClr val="1F4E79"/>
                </a:solidFill>
                <a:latin typeface="Calibri"/>
                <a:cs typeface="Calibri"/>
              </a:rPr>
              <a:t>traffic  statistics over </a:t>
            </a:r>
            <a:r>
              <a:rPr dirty="0" sz="1700" spc="-5" b="1">
                <a:solidFill>
                  <a:srgbClr val="1F4E79"/>
                </a:solidFill>
                <a:latin typeface="Calibri"/>
                <a:cs typeface="Calibri"/>
              </a:rPr>
              <a:t>wireless channel </a:t>
            </a:r>
            <a:r>
              <a:rPr dirty="0" sz="1700" b="1">
                <a:solidFill>
                  <a:srgbClr val="1F4E79"/>
                </a:solidFill>
                <a:latin typeface="Calibri"/>
                <a:cs typeface="Calibri"/>
              </a:rPr>
              <a:t>as  </a:t>
            </a:r>
            <a:r>
              <a:rPr dirty="0" sz="1700" spc="-15" b="1">
                <a:solidFill>
                  <a:srgbClr val="1F4E79"/>
                </a:solidFill>
                <a:latin typeface="Calibri"/>
                <a:cs typeface="Calibri"/>
              </a:rPr>
              <a:t>state </a:t>
            </a:r>
            <a:r>
              <a:rPr dirty="0" sz="1700" spc="-10" b="1">
                <a:solidFill>
                  <a:srgbClr val="1F4E79"/>
                </a:solidFill>
                <a:latin typeface="Calibri"/>
                <a:cs typeface="Calibri"/>
              </a:rPr>
              <a:t>information for </a:t>
            </a:r>
            <a:r>
              <a:rPr dirty="0" sz="1700" spc="-5" b="1">
                <a:solidFill>
                  <a:srgbClr val="1F4E79"/>
                </a:solidFill>
                <a:latin typeface="Calibri"/>
                <a:cs typeface="Calibri"/>
              </a:rPr>
              <a:t>RL</a:t>
            </a:r>
            <a:r>
              <a:rPr dirty="0" sz="1700" spc="-30" b="1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1F4E79"/>
                </a:solidFill>
                <a:latin typeface="Calibri"/>
                <a:cs typeface="Calibri"/>
              </a:rPr>
              <a:t>inference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08" name="object 808"/>
          <p:cNvSpPr txBox="1"/>
          <p:nvPr/>
        </p:nvSpPr>
        <p:spPr>
          <a:xfrm>
            <a:off x="9260575" y="10157705"/>
            <a:ext cx="3279775" cy="8070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>
              <a:lnSpc>
                <a:spcPct val="100800"/>
              </a:lnSpc>
              <a:spcBef>
                <a:spcPts val="80"/>
              </a:spcBef>
            </a:pPr>
            <a:r>
              <a:rPr dirty="0" sz="1700" spc="-10" b="1">
                <a:solidFill>
                  <a:srgbClr val="1F4E79"/>
                </a:solidFill>
                <a:latin typeface="Calibri"/>
                <a:cs typeface="Calibri"/>
              </a:rPr>
              <a:t>NeuMAC’s agent </a:t>
            </a:r>
            <a:r>
              <a:rPr dirty="0" sz="1700" spc="-5" b="1">
                <a:solidFill>
                  <a:srgbClr val="1F4E79"/>
                </a:solidFill>
                <a:latin typeface="Calibri"/>
                <a:cs typeface="Calibri"/>
              </a:rPr>
              <a:t>periodically  </a:t>
            </a:r>
            <a:r>
              <a:rPr dirty="0" sz="1700" spc="-15" b="1">
                <a:solidFill>
                  <a:srgbClr val="1F4E79"/>
                </a:solidFill>
                <a:latin typeface="Calibri"/>
                <a:cs typeface="Calibri"/>
              </a:rPr>
              <a:t>generates </a:t>
            </a:r>
            <a:r>
              <a:rPr dirty="0" sz="1700" spc="-5" b="1">
                <a:solidFill>
                  <a:srgbClr val="1F4E79"/>
                </a:solidFill>
                <a:latin typeface="Calibri"/>
                <a:cs typeface="Calibri"/>
              </a:rPr>
              <a:t>new actions which </a:t>
            </a:r>
            <a:r>
              <a:rPr dirty="0" sz="1700" spc="-10" b="1">
                <a:solidFill>
                  <a:srgbClr val="1F4E79"/>
                </a:solidFill>
                <a:latin typeface="Calibri"/>
                <a:cs typeface="Calibri"/>
              </a:rPr>
              <a:t>dictate  </a:t>
            </a:r>
            <a:r>
              <a:rPr dirty="0" sz="1700" spc="-5" b="1">
                <a:solidFill>
                  <a:srgbClr val="1F4E79"/>
                </a:solidFill>
                <a:latin typeface="Calibri"/>
                <a:cs typeface="Calibri"/>
              </a:rPr>
              <a:t>new </a:t>
            </a:r>
            <a:r>
              <a:rPr dirty="0" sz="1700" spc="-10" b="1">
                <a:solidFill>
                  <a:srgbClr val="1F4E79"/>
                </a:solidFill>
                <a:latin typeface="Calibri"/>
                <a:cs typeface="Calibri"/>
              </a:rPr>
              <a:t>MAC protocol for</a:t>
            </a:r>
            <a:r>
              <a:rPr dirty="0" sz="1700" spc="-35" b="1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dirty="0" sz="1700" spc="-5" b="1">
                <a:solidFill>
                  <a:srgbClr val="1F4E79"/>
                </a:solidFill>
                <a:latin typeface="Calibri"/>
                <a:cs typeface="Calibri"/>
              </a:rPr>
              <a:t>WNOC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09" name="object 809"/>
          <p:cNvSpPr txBox="1"/>
          <p:nvPr/>
        </p:nvSpPr>
        <p:spPr>
          <a:xfrm>
            <a:off x="477293" y="10466248"/>
            <a:ext cx="199453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15" i="1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dirty="0" sz="2250" spc="-40" i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50" spc="-5" i="1">
                <a:solidFill>
                  <a:srgbClr val="0D0D0D"/>
                </a:solidFill>
                <a:latin typeface="Calibri"/>
                <a:cs typeface="Calibri"/>
              </a:rPr>
              <a:t>Overview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10" name="object 810"/>
          <p:cNvSpPr txBox="1"/>
          <p:nvPr/>
        </p:nvSpPr>
        <p:spPr>
          <a:xfrm>
            <a:off x="477293" y="12596336"/>
            <a:ext cx="2764155" cy="880744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982980">
              <a:lnSpc>
                <a:spcPct val="100000"/>
              </a:lnSpc>
              <a:spcBef>
                <a:spcPts val="955"/>
              </a:spcBef>
              <a:tabLst>
                <a:tab pos="2379980" algn="l"/>
              </a:tabLst>
            </a:pPr>
            <a:r>
              <a:rPr dirty="0" sz="1700">
                <a:latin typeface="Calibri"/>
                <a:cs typeface="Calibri"/>
              </a:rPr>
              <a:t>j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=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	j =</a:t>
            </a:r>
            <a:r>
              <a:rPr dirty="0" sz="1700" spc="-1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2250" spc="-5" i="1">
                <a:solidFill>
                  <a:srgbClr val="0D0D0D"/>
                </a:solidFill>
                <a:latin typeface="Calibri"/>
                <a:cs typeface="Calibri"/>
              </a:rPr>
              <a:t>2-Layer </a:t>
            </a:r>
            <a:r>
              <a:rPr dirty="0" sz="2250" spc="-10" i="1">
                <a:solidFill>
                  <a:srgbClr val="0D0D0D"/>
                </a:solidFill>
                <a:latin typeface="Calibri"/>
                <a:cs typeface="Calibri"/>
              </a:rPr>
              <a:t>Protocol</a:t>
            </a:r>
            <a:r>
              <a:rPr dirty="0" sz="2250" spc="-20" i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50" spc="-5" i="1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11" name="object 811"/>
          <p:cNvSpPr/>
          <p:nvPr/>
        </p:nvSpPr>
        <p:spPr>
          <a:xfrm>
            <a:off x="82531" y="16260996"/>
            <a:ext cx="14065250" cy="3783965"/>
          </a:xfrm>
          <a:custGeom>
            <a:avLst/>
            <a:gdLst/>
            <a:ahLst/>
            <a:cxnLst/>
            <a:rect l="l" t="t" r="r" b="b"/>
            <a:pathLst>
              <a:path w="14065250" h="3783965">
                <a:moveTo>
                  <a:pt x="0" y="298023"/>
                </a:moveTo>
                <a:lnTo>
                  <a:pt x="3900" y="249682"/>
                </a:lnTo>
                <a:lnTo>
                  <a:pt x="15193" y="203825"/>
                </a:lnTo>
                <a:lnTo>
                  <a:pt x="33264" y="161064"/>
                </a:lnTo>
                <a:lnTo>
                  <a:pt x="57501" y="122014"/>
                </a:lnTo>
                <a:lnTo>
                  <a:pt x="87288" y="87289"/>
                </a:lnTo>
                <a:lnTo>
                  <a:pt x="122014" y="57501"/>
                </a:lnTo>
                <a:lnTo>
                  <a:pt x="161064" y="33264"/>
                </a:lnTo>
                <a:lnTo>
                  <a:pt x="203824" y="15193"/>
                </a:lnTo>
                <a:lnTo>
                  <a:pt x="249682" y="3900"/>
                </a:lnTo>
                <a:lnTo>
                  <a:pt x="298023" y="0"/>
                </a:lnTo>
                <a:lnTo>
                  <a:pt x="13767130" y="0"/>
                </a:lnTo>
                <a:lnTo>
                  <a:pt x="13815471" y="3900"/>
                </a:lnTo>
                <a:lnTo>
                  <a:pt x="13861328" y="15193"/>
                </a:lnTo>
                <a:lnTo>
                  <a:pt x="13904088" y="33264"/>
                </a:lnTo>
                <a:lnTo>
                  <a:pt x="13943138" y="57501"/>
                </a:lnTo>
                <a:lnTo>
                  <a:pt x="13977864" y="87289"/>
                </a:lnTo>
                <a:lnTo>
                  <a:pt x="14007652" y="122014"/>
                </a:lnTo>
                <a:lnTo>
                  <a:pt x="14031888" y="161064"/>
                </a:lnTo>
                <a:lnTo>
                  <a:pt x="14049959" y="203825"/>
                </a:lnTo>
                <a:lnTo>
                  <a:pt x="14061252" y="249682"/>
                </a:lnTo>
                <a:lnTo>
                  <a:pt x="14065153" y="298023"/>
                </a:lnTo>
                <a:lnTo>
                  <a:pt x="14065153" y="3485422"/>
                </a:lnTo>
                <a:lnTo>
                  <a:pt x="14061252" y="3533763"/>
                </a:lnTo>
                <a:lnTo>
                  <a:pt x="14049959" y="3579620"/>
                </a:lnTo>
                <a:lnTo>
                  <a:pt x="14031888" y="3622381"/>
                </a:lnTo>
                <a:lnTo>
                  <a:pt x="14007652" y="3661431"/>
                </a:lnTo>
                <a:lnTo>
                  <a:pt x="13977864" y="3696156"/>
                </a:lnTo>
                <a:lnTo>
                  <a:pt x="13943138" y="3725944"/>
                </a:lnTo>
                <a:lnTo>
                  <a:pt x="13904088" y="3750180"/>
                </a:lnTo>
                <a:lnTo>
                  <a:pt x="13861328" y="3768252"/>
                </a:lnTo>
                <a:lnTo>
                  <a:pt x="13815471" y="3779545"/>
                </a:lnTo>
                <a:lnTo>
                  <a:pt x="13767130" y="3783445"/>
                </a:lnTo>
                <a:lnTo>
                  <a:pt x="298023" y="3783445"/>
                </a:lnTo>
                <a:lnTo>
                  <a:pt x="249682" y="3779545"/>
                </a:lnTo>
                <a:lnTo>
                  <a:pt x="203824" y="3768252"/>
                </a:lnTo>
                <a:lnTo>
                  <a:pt x="161064" y="3750180"/>
                </a:lnTo>
                <a:lnTo>
                  <a:pt x="122014" y="3725944"/>
                </a:lnTo>
                <a:lnTo>
                  <a:pt x="87288" y="3696156"/>
                </a:lnTo>
                <a:lnTo>
                  <a:pt x="57501" y="3661431"/>
                </a:lnTo>
                <a:lnTo>
                  <a:pt x="33264" y="3622381"/>
                </a:lnTo>
                <a:lnTo>
                  <a:pt x="15193" y="3579620"/>
                </a:lnTo>
                <a:lnTo>
                  <a:pt x="3900" y="3533763"/>
                </a:lnTo>
                <a:lnTo>
                  <a:pt x="0" y="3485422"/>
                </a:lnTo>
                <a:lnTo>
                  <a:pt x="0" y="298023"/>
                </a:lnTo>
                <a:close/>
              </a:path>
            </a:pathLst>
          </a:custGeom>
          <a:ln w="596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 txBox="1"/>
          <p:nvPr/>
        </p:nvSpPr>
        <p:spPr>
          <a:xfrm>
            <a:off x="240884" y="13638998"/>
            <a:ext cx="1020444" cy="884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699"/>
              </a:lnSpc>
              <a:spcBef>
                <a:spcPts val="95"/>
              </a:spcBef>
            </a:pP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D</a:t>
            </a:r>
            <a:r>
              <a:rPr dirty="0" sz="1400" spc="-1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400" spc="-20" b="1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400" spc="-5" b="1">
                <a:solidFill>
                  <a:srgbClr val="0D0D0D"/>
                </a:solidFill>
                <a:latin typeface="Calibri"/>
                <a:cs typeface="Calibri"/>
              </a:rPr>
              <a:t>rmi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ni</a:t>
            </a:r>
            <a:r>
              <a:rPr dirty="0" sz="1400" spc="-15" b="1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dirty="0" sz="1400" spc="-5" b="1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ic 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Underlying  TDMA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Scheme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13" name="object 813"/>
          <p:cNvSpPr/>
          <p:nvPr/>
        </p:nvSpPr>
        <p:spPr>
          <a:xfrm>
            <a:off x="1409023" y="13598587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60" h="988059">
                <a:moveTo>
                  <a:pt x="0" y="0"/>
                </a:moveTo>
                <a:lnTo>
                  <a:pt x="987905" y="0"/>
                </a:lnTo>
                <a:lnTo>
                  <a:pt x="987905" y="987904"/>
                </a:lnTo>
                <a:lnTo>
                  <a:pt x="0" y="987904"/>
                </a:lnTo>
                <a:lnTo>
                  <a:pt x="0" y="0"/>
                </a:lnTo>
                <a:close/>
              </a:path>
            </a:pathLst>
          </a:custGeom>
          <a:ln w="17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1453472" y="1364761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6"/>
                </a:lnTo>
                <a:lnTo>
                  <a:pt x="7925" y="266925"/>
                </a:lnTo>
                <a:lnTo>
                  <a:pt x="258998" y="266925"/>
                </a:lnTo>
                <a:lnTo>
                  <a:pt x="266923" y="258996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1453472" y="1364761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1772350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2"/>
                </a:lnTo>
                <a:lnTo>
                  <a:pt x="0" y="258996"/>
                </a:lnTo>
                <a:lnTo>
                  <a:pt x="7925" y="266919"/>
                </a:lnTo>
                <a:lnTo>
                  <a:pt x="258998" y="266919"/>
                </a:lnTo>
                <a:lnTo>
                  <a:pt x="266923" y="258996"/>
                </a:lnTo>
                <a:lnTo>
                  <a:pt x="266923" y="7922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1772349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2088718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2"/>
                </a:lnTo>
                <a:lnTo>
                  <a:pt x="0" y="258996"/>
                </a:lnTo>
                <a:lnTo>
                  <a:pt x="7925" y="266919"/>
                </a:lnTo>
                <a:lnTo>
                  <a:pt x="258998" y="266919"/>
                </a:lnTo>
                <a:lnTo>
                  <a:pt x="266923" y="258996"/>
                </a:lnTo>
                <a:lnTo>
                  <a:pt x="266923" y="7922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2088718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1452218" y="1396186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9"/>
                </a:lnTo>
                <a:lnTo>
                  <a:pt x="7925" y="266925"/>
                </a:lnTo>
                <a:lnTo>
                  <a:pt x="258998" y="266925"/>
                </a:lnTo>
                <a:lnTo>
                  <a:pt x="266923" y="258999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1452218" y="1396186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1771095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1771095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2087464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2087464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1452218" y="1427285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1452218" y="1427285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1771095" y="1427158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1771095" y="1427158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2087464" y="1427158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2087464" y="1427158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3114822" y="1391326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31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3114822" y="1422752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3432773" y="1391326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31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3432773" y="1422752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2797528" y="13914542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5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2797528" y="14228793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3251120" y="137870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2932243" y="13787087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3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3249866" y="14092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2930989" y="14092538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3249866" y="1440504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2930989" y="1440504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2620870" y="13598587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60" h="988059">
                <a:moveTo>
                  <a:pt x="0" y="0"/>
                </a:moveTo>
                <a:lnTo>
                  <a:pt x="987905" y="0"/>
                </a:lnTo>
                <a:lnTo>
                  <a:pt x="987905" y="987904"/>
                </a:lnTo>
                <a:lnTo>
                  <a:pt x="0" y="987904"/>
                </a:lnTo>
                <a:lnTo>
                  <a:pt x="0" y="0"/>
                </a:lnTo>
                <a:close/>
              </a:path>
            </a:pathLst>
          </a:custGeom>
          <a:ln w="17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2665319" y="1364761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6"/>
                </a:lnTo>
                <a:lnTo>
                  <a:pt x="7925" y="266925"/>
                </a:lnTo>
                <a:lnTo>
                  <a:pt x="258998" y="266925"/>
                </a:lnTo>
                <a:lnTo>
                  <a:pt x="266923" y="258996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2665319" y="1364761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2984197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2"/>
                </a:lnTo>
                <a:lnTo>
                  <a:pt x="0" y="258996"/>
                </a:lnTo>
                <a:lnTo>
                  <a:pt x="7925" y="266919"/>
                </a:lnTo>
                <a:lnTo>
                  <a:pt x="258998" y="266919"/>
                </a:lnTo>
                <a:lnTo>
                  <a:pt x="266923" y="258996"/>
                </a:lnTo>
                <a:lnTo>
                  <a:pt x="266923" y="7922"/>
                </a:lnTo>
                <a:lnTo>
                  <a:pt x="258998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2984197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3300565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2"/>
                </a:lnTo>
                <a:lnTo>
                  <a:pt x="0" y="258996"/>
                </a:lnTo>
                <a:lnTo>
                  <a:pt x="7925" y="266919"/>
                </a:lnTo>
                <a:lnTo>
                  <a:pt x="258998" y="266919"/>
                </a:lnTo>
                <a:lnTo>
                  <a:pt x="266923" y="258996"/>
                </a:lnTo>
                <a:lnTo>
                  <a:pt x="266923" y="7922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3300565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2664066" y="1396186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9"/>
                </a:lnTo>
                <a:lnTo>
                  <a:pt x="7925" y="266925"/>
                </a:lnTo>
                <a:lnTo>
                  <a:pt x="258998" y="266925"/>
                </a:lnTo>
                <a:lnTo>
                  <a:pt x="266923" y="258999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2664065" y="1396186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2982942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2982942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3299311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3299311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2664066" y="1427285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2664065" y="1427285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2982942" y="1427158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2982942" y="1427158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3299311" y="1427158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3299311" y="1427158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4326669" y="1391326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31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4326669" y="1422752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4644620" y="1391326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31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4644620" y="1422752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4009375" y="13914542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5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4009375" y="14228793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4462967" y="137870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4144091" y="1378708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3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4461713" y="14092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4142837" y="14092538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4461713" y="1440504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4142837" y="14405043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3832717" y="13598587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60" h="988059">
                <a:moveTo>
                  <a:pt x="0" y="0"/>
                </a:moveTo>
                <a:lnTo>
                  <a:pt x="987905" y="0"/>
                </a:lnTo>
                <a:lnTo>
                  <a:pt x="987905" y="987904"/>
                </a:lnTo>
                <a:lnTo>
                  <a:pt x="0" y="987904"/>
                </a:lnTo>
                <a:lnTo>
                  <a:pt x="0" y="0"/>
                </a:lnTo>
                <a:close/>
              </a:path>
            </a:pathLst>
          </a:custGeom>
          <a:ln w="17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3877167" y="1364761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6"/>
                </a:lnTo>
                <a:lnTo>
                  <a:pt x="7925" y="266925"/>
                </a:lnTo>
                <a:lnTo>
                  <a:pt x="258998" y="266925"/>
                </a:lnTo>
                <a:lnTo>
                  <a:pt x="266923" y="258996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3877166" y="1364761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4196044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2"/>
                </a:lnTo>
                <a:lnTo>
                  <a:pt x="0" y="258996"/>
                </a:lnTo>
                <a:lnTo>
                  <a:pt x="7925" y="266919"/>
                </a:lnTo>
                <a:lnTo>
                  <a:pt x="258998" y="266919"/>
                </a:lnTo>
                <a:lnTo>
                  <a:pt x="266923" y="258996"/>
                </a:lnTo>
                <a:lnTo>
                  <a:pt x="266923" y="7922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4196044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4512412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2"/>
                </a:lnTo>
                <a:lnTo>
                  <a:pt x="0" y="258996"/>
                </a:lnTo>
                <a:lnTo>
                  <a:pt x="7925" y="266919"/>
                </a:lnTo>
                <a:lnTo>
                  <a:pt x="258998" y="266919"/>
                </a:lnTo>
                <a:lnTo>
                  <a:pt x="266923" y="258996"/>
                </a:lnTo>
                <a:lnTo>
                  <a:pt x="266923" y="7922"/>
                </a:lnTo>
                <a:lnTo>
                  <a:pt x="258998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4512412" y="1364634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3875913" y="1396186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9"/>
                </a:lnTo>
                <a:lnTo>
                  <a:pt x="7925" y="266925"/>
                </a:lnTo>
                <a:lnTo>
                  <a:pt x="258998" y="266925"/>
                </a:lnTo>
                <a:lnTo>
                  <a:pt x="266923" y="258999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3875913" y="1396186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4194789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4194789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4511158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4511158" y="139605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3875913" y="1427285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3875913" y="1427285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4194789" y="1427158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4194789" y="1427158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4511158" y="1427158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4511158" y="1427158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5538516" y="1390241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31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5538516" y="14216673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5856467" y="13902419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31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5856467" y="14216673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5221222" y="1390369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5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5221222" y="1421794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9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5674814" y="137762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5355938" y="1377624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3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5673561" y="140816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5354684" y="14081693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5673561" y="143941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5354684" y="1439419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5044564" y="13587741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60" h="988059">
                <a:moveTo>
                  <a:pt x="0" y="0"/>
                </a:moveTo>
                <a:lnTo>
                  <a:pt x="987905" y="0"/>
                </a:lnTo>
                <a:lnTo>
                  <a:pt x="987905" y="987904"/>
                </a:lnTo>
                <a:lnTo>
                  <a:pt x="0" y="987904"/>
                </a:lnTo>
                <a:lnTo>
                  <a:pt x="0" y="0"/>
                </a:lnTo>
                <a:close/>
              </a:path>
            </a:pathLst>
          </a:custGeom>
          <a:ln w="17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5089014" y="1363677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2"/>
                </a:lnTo>
                <a:lnTo>
                  <a:pt x="0" y="258996"/>
                </a:lnTo>
                <a:lnTo>
                  <a:pt x="7925" y="266925"/>
                </a:lnTo>
                <a:lnTo>
                  <a:pt x="258998" y="266925"/>
                </a:lnTo>
                <a:lnTo>
                  <a:pt x="266923" y="258996"/>
                </a:lnTo>
                <a:lnTo>
                  <a:pt x="266923" y="7922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5089014" y="1363677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5407891" y="1363549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9002"/>
                </a:lnTo>
                <a:lnTo>
                  <a:pt x="7925" y="266925"/>
                </a:lnTo>
                <a:lnTo>
                  <a:pt x="258998" y="266925"/>
                </a:lnTo>
                <a:lnTo>
                  <a:pt x="266923" y="259002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5407891" y="1363549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5724259" y="1363549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9001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9002"/>
                </a:lnTo>
                <a:lnTo>
                  <a:pt x="7925" y="266925"/>
                </a:lnTo>
                <a:lnTo>
                  <a:pt x="259001" y="266925"/>
                </a:lnTo>
                <a:lnTo>
                  <a:pt x="266923" y="259002"/>
                </a:lnTo>
                <a:lnTo>
                  <a:pt x="266923" y="7928"/>
                </a:lnTo>
                <a:lnTo>
                  <a:pt x="25900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5724259" y="1363549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5087760" y="1395102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8"/>
                </a:lnTo>
                <a:lnTo>
                  <a:pt x="0" y="258999"/>
                </a:lnTo>
                <a:lnTo>
                  <a:pt x="7925" y="266925"/>
                </a:lnTo>
                <a:lnTo>
                  <a:pt x="258998" y="266925"/>
                </a:lnTo>
                <a:lnTo>
                  <a:pt x="266923" y="258999"/>
                </a:lnTo>
                <a:lnTo>
                  <a:pt x="266923" y="7928"/>
                </a:lnTo>
                <a:lnTo>
                  <a:pt x="258998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5087759" y="1395102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5406637" y="1394975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2"/>
                </a:lnTo>
                <a:lnTo>
                  <a:pt x="0" y="258996"/>
                </a:lnTo>
                <a:lnTo>
                  <a:pt x="7925" y="266921"/>
                </a:lnTo>
                <a:lnTo>
                  <a:pt x="258998" y="266921"/>
                </a:lnTo>
                <a:lnTo>
                  <a:pt x="266923" y="258996"/>
                </a:lnTo>
                <a:lnTo>
                  <a:pt x="266923" y="7922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5406636" y="1394975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5723005" y="1394975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6" y="0"/>
                </a:moveTo>
                <a:lnTo>
                  <a:pt x="7925" y="0"/>
                </a:lnTo>
                <a:lnTo>
                  <a:pt x="0" y="7922"/>
                </a:lnTo>
                <a:lnTo>
                  <a:pt x="0" y="258996"/>
                </a:lnTo>
                <a:lnTo>
                  <a:pt x="7925" y="266921"/>
                </a:lnTo>
                <a:lnTo>
                  <a:pt x="258996" y="266921"/>
                </a:lnTo>
                <a:lnTo>
                  <a:pt x="266924" y="258996"/>
                </a:lnTo>
                <a:lnTo>
                  <a:pt x="266924" y="7922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5723005" y="1394975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5087760" y="1426200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5087759" y="1426200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5406637" y="1426073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5406636" y="1426073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5723005" y="1426073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6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6" y="266923"/>
                </a:lnTo>
                <a:lnTo>
                  <a:pt x="266924" y="258998"/>
                </a:lnTo>
                <a:lnTo>
                  <a:pt x="266924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5723005" y="1426073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 txBox="1"/>
          <p:nvPr/>
        </p:nvSpPr>
        <p:spPr>
          <a:xfrm>
            <a:off x="6192511" y="13692210"/>
            <a:ext cx="293370" cy="490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>
                <a:latin typeface="Calibri"/>
                <a:cs typeface="Calibri"/>
              </a:rPr>
              <a:t>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26" name="object 926"/>
          <p:cNvSpPr/>
          <p:nvPr/>
        </p:nvSpPr>
        <p:spPr>
          <a:xfrm>
            <a:off x="7100565" y="13900213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5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7100565" y="14214464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7418520" y="13900213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5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7418520" y="14214464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6783272" y="13901483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31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6783272" y="1421573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7236867" y="1377402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6917987" y="1377402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7235608" y="140794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8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6916735" y="1407948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7235608" y="143919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8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6916735" y="14391986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6606613" y="13585527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59" h="988059">
                <a:moveTo>
                  <a:pt x="0" y="0"/>
                </a:moveTo>
                <a:lnTo>
                  <a:pt x="987905" y="0"/>
                </a:lnTo>
                <a:lnTo>
                  <a:pt x="987905" y="987904"/>
                </a:lnTo>
                <a:lnTo>
                  <a:pt x="0" y="987904"/>
                </a:lnTo>
                <a:lnTo>
                  <a:pt x="0" y="0"/>
                </a:lnTo>
                <a:close/>
              </a:path>
            </a:pathLst>
          </a:custGeom>
          <a:ln w="17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6651063" y="1363455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9002" y="0"/>
                </a:moveTo>
                <a:lnTo>
                  <a:pt x="7928" y="0"/>
                </a:lnTo>
                <a:lnTo>
                  <a:pt x="0" y="7928"/>
                </a:lnTo>
                <a:lnTo>
                  <a:pt x="0" y="259002"/>
                </a:lnTo>
                <a:lnTo>
                  <a:pt x="7928" y="266925"/>
                </a:lnTo>
                <a:lnTo>
                  <a:pt x="259002" y="266925"/>
                </a:lnTo>
                <a:lnTo>
                  <a:pt x="266925" y="259002"/>
                </a:lnTo>
                <a:lnTo>
                  <a:pt x="266925" y="7928"/>
                </a:lnTo>
                <a:lnTo>
                  <a:pt x="25900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6651063" y="1363455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6969942" y="1363328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2"/>
                </a:lnTo>
                <a:lnTo>
                  <a:pt x="0" y="258996"/>
                </a:lnTo>
                <a:lnTo>
                  <a:pt x="7922" y="266925"/>
                </a:lnTo>
                <a:lnTo>
                  <a:pt x="258996" y="266925"/>
                </a:lnTo>
                <a:lnTo>
                  <a:pt x="266925" y="258996"/>
                </a:lnTo>
                <a:lnTo>
                  <a:pt x="266925" y="7922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6969942" y="1363328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7286311" y="1363328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2"/>
                </a:lnTo>
                <a:lnTo>
                  <a:pt x="0" y="258996"/>
                </a:lnTo>
                <a:lnTo>
                  <a:pt x="7922" y="266925"/>
                </a:lnTo>
                <a:lnTo>
                  <a:pt x="258996" y="266925"/>
                </a:lnTo>
                <a:lnTo>
                  <a:pt x="266925" y="258996"/>
                </a:lnTo>
                <a:lnTo>
                  <a:pt x="266925" y="7922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7286310" y="1363328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6649810" y="1394881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8" y="0"/>
                </a:lnTo>
                <a:lnTo>
                  <a:pt x="0" y="7922"/>
                </a:lnTo>
                <a:lnTo>
                  <a:pt x="0" y="258997"/>
                </a:lnTo>
                <a:lnTo>
                  <a:pt x="7928" y="266922"/>
                </a:lnTo>
                <a:lnTo>
                  <a:pt x="258996" y="266922"/>
                </a:lnTo>
                <a:lnTo>
                  <a:pt x="266925" y="258997"/>
                </a:lnTo>
                <a:lnTo>
                  <a:pt x="266925" y="7922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6649809" y="1394881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6968690" y="1394753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8"/>
                </a:lnTo>
                <a:lnTo>
                  <a:pt x="0" y="259000"/>
                </a:lnTo>
                <a:lnTo>
                  <a:pt x="7922" y="266925"/>
                </a:lnTo>
                <a:lnTo>
                  <a:pt x="258996" y="266925"/>
                </a:lnTo>
                <a:lnTo>
                  <a:pt x="266919" y="259000"/>
                </a:lnTo>
                <a:lnTo>
                  <a:pt x="266919" y="7928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6968689" y="1394753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7285057" y="1394753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8"/>
                </a:lnTo>
                <a:lnTo>
                  <a:pt x="0" y="259000"/>
                </a:lnTo>
                <a:lnTo>
                  <a:pt x="7922" y="266925"/>
                </a:lnTo>
                <a:lnTo>
                  <a:pt x="258996" y="266925"/>
                </a:lnTo>
                <a:lnTo>
                  <a:pt x="266925" y="259000"/>
                </a:lnTo>
                <a:lnTo>
                  <a:pt x="266925" y="7928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7285057" y="1394753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6649810" y="142597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8" y="0"/>
                </a:lnTo>
                <a:lnTo>
                  <a:pt x="0" y="7925"/>
                </a:lnTo>
                <a:lnTo>
                  <a:pt x="0" y="258998"/>
                </a:lnTo>
                <a:lnTo>
                  <a:pt x="7928" y="266923"/>
                </a:lnTo>
                <a:lnTo>
                  <a:pt x="258996" y="266923"/>
                </a:lnTo>
                <a:lnTo>
                  <a:pt x="266925" y="258998"/>
                </a:lnTo>
                <a:lnTo>
                  <a:pt x="266925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6649809" y="1425979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6968690" y="1425852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5"/>
                </a:lnTo>
                <a:lnTo>
                  <a:pt x="0" y="258998"/>
                </a:lnTo>
                <a:lnTo>
                  <a:pt x="7922" y="266923"/>
                </a:lnTo>
                <a:lnTo>
                  <a:pt x="258996" y="266923"/>
                </a:lnTo>
                <a:lnTo>
                  <a:pt x="266919" y="258998"/>
                </a:lnTo>
                <a:lnTo>
                  <a:pt x="266919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6968689" y="1425852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7285057" y="1425852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5"/>
                </a:lnTo>
                <a:lnTo>
                  <a:pt x="0" y="258998"/>
                </a:lnTo>
                <a:lnTo>
                  <a:pt x="7922" y="266923"/>
                </a:lnTo>
                <a:lnTo>
                  <a:pt x="258996" y="266923"/>
                </a:lnTo>
                <a:lnTo>
                  <a:pt x="266925" y="258998"/>
                </a:lnTo>
                <a:lnTo>
                  <a:pt x="266925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7285057" y="1425852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359756" y="14665579"/>
            <a:ext cx="7501890" cy="0"/>
          </a:xfrm>
          <a:custGeom>
            <a:avLst/>
            <a:gdLst/>
            <a:ahLst/>
            <a:cxnLst/>
            <a:rect l="l" t="t" r="r" b="b"/>
            <a:pathLst>
              <a:path w="7501890" h="0">
                <a:moveTo>
                  <a:pt x="0" y="0"/>
                </a:moveTo>
                <a:lnTo>
                  <a:pt x="7501528" y="0"/>
                </a:lnTo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1902974" y="1507686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8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1902974" y="1539111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2220926" y="1507686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8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2220926" y="1539111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1585680" y="15078138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7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1585680" y="1539239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9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2039273" y="1495068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1720396" y="14950682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3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2038018" y="152561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445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1719142" y="15256135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2038018" y="1556864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445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1719142" y="15568640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1409022" y="14762182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60" h="988059">
                <a:moveTo>
                  <a:pt x="0" y="0"/>
                </a:moveTo>
                <a:lnTo>
                  <a:pt x="987905" y="0"/>
                </a:lnTo>
                <a:lnTo>
                  <a:pt x="987905" y="987904"/>
                </a:lnTo>
                <a:lnTo>
                  <a:pt x="0" y="987904"/>
                </a:lnTo>
                <a:lnTo>
                  <a:pt x="0" y="0"/>
                </a:lnTo>
                <a:close/>
              </a:path>
            </a:pathLst>
          </a:custGeom>
          <a:ln w="17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1453472" y="1481121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1453472" y="1481121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1772349" y="14809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1772349" y="14809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2088717" y="14809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2088717" y="14809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 txBox="1"/>
          <p:nvPr/>
        </p:nvSpPr>
        <p:spPr>
          <a:xfrm>
            <a:off x="1453361" y="14805393"/>
            <a:ext cx="91376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685800" algn="l"/>
              </a:tabLst>
            </a:pPr>
            <a:r>
              <a:rPr dirty="0" sz="1500" spc="10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15">
                <a:solidFill>
                  <a:srgbClr val="0D0D0D"/>
                </a:solidFill>
                <a:latin typeface="Calibri"/>
                <a:cs typeface="Calibri"/>
              </a:rPr>
              <a:t>1	</a:t>
            </a:r>
            <a:r>
              <a:rPr dirty="0" sz="1500" spc="10">
                <a:latin typeface="Calibri"/>
                <a:cs typeface="Calibri"/>
              </a:rPr>
              <a:t>p</a:t>
            </a:r>
            <a:r>
              <a:rPr dirty="0" baseline="-17543" sz="1425" spc="15">
                <a:latin typeface="Calibri"/>
                <a:cs typeface="Calibri"/>
              </a:rPr>
              <a:t>2	</a:t>
            </a:r>
            <a:r>
              <a:rPr dirty="0" sz="1500" spc="10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17543" sz="1425" spc="15">
                <a:solidFill>
                  <a:srgbClr val="0D0D0D"/>
                </a:solidFill>
                <a:latin typeface="Calibri"/>
                <a:cs typeface="Calibri"/>
              </a:rPr>
              <a:t>3</a:t>
            </a:r>
            <a:endParaRPr baseline="-17543" sz="1425">
              <a:latin typeface="Calibri"/>
              <a:cs typeface="Calibri"/>
            </a:endParaRPr>
          </a:p>
        </p:txBody>
      </p:sp>
      <p:sp>
        <p:nvSpPr>
          <p:cNvPr id="978" name="object 978"/>
          <p:cNvSpPr/>
          <p:nvPr/>
        </p:nvSpPr>
        <p:spPr>
          <a:xfrm>
            <a:off x="1452218" y="1512546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1452218" y="1512546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1771094" y="15124193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1771094" y="1512419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2087464" y="15124193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2087464" y="1512419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 txBox="1"/>
          <p:nvPr/>
        </p:nvSpPr>
        <p:spPr>
          <a:xfrm>
            <a:off x="1453225" y="15120377"/>
            <a:ext cx="911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685800" algn="l"/>
              </a:tabLst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4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17543" sz="1425" spc="7">
                <a:solidFill>
                  <a:srgbClr val="0D0D0D"/>
                </a:solidFill>
                <a:latin typeface="Calibri"/>
                <a:cs typeface="Calibri"/>
              </a:rPr>
              <a:t>5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17543" sz="1425" spc="7">
                <a:solidFill>
                  <a:srgbClr val="0D0D0D"/>
                </a:solidFill>
                <a:latin typeface="Calibri"/>
                <a:cs typeface="Calibri"/>
              </a:rPr>
              <a:t>6</a:t>
            </a:r>
            <a:endParaRPr baseline="-17543" sz="1425">
              <a:latin typeface="Calibri"/>
              <a:cs typeface="Calibri"/>
            </a:endParaRPr>
          </a:p>
        </p:txBody>
      </p:sp>
      <p:sp>
        <p:nvSpPr>
          <p:cNvPr id="985" name="object 985"/>
          <p:cNvSpPr/>
          <p:nvPr/>
        </p:nvSpPr>
        <p:spPr>
          <a:xfrm>
            <a:off x="1452218" y="1543645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1452218" y="1543645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 txBox="1"/>
          <p:nvPr/>
        </p:nvSpPr>
        <p:spPr>
          <a:xfrm>
            <a:off x="255140" y="14798712"/>
            <a:ext cx="1461770" cy="8870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685" marR="500380" indent="-236220">
              <a:lnSpc>
                <a:spcPct val="100699"/>
              </a:lnSpc>
              <a:spcBef>
                <a:spcPts val="95"/>
              </a:spcBef>
            </a:pP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sz="1400" spc="-20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400" spc="-5" b="1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b</a:t>
            </a:r>
            <a:r>
              <a:rPr dirty="0" sz="1400" spc="-5" b="1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b</a:t>
            </a:r>
            <a:r>
              <a:rPr dirty="0" sz="1400" spc="-5" b="1">
                <a:solidFill>
                  <a:srgbClr val="0D0D0D"/>
                </a:solidFill>
                <a:latin typeface="Calibri"/>
                <a:cs typeface="Calibri"/>
              </a:rPr>
              <a:t>ili</a:t>
            </a:r>
            <a:r>
              <a:rPr dirty="0" sz="1400" spc="-15" b="1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dirty="0" sz="1400" spc="-5" b="1">
                <a:solidFill>
                  <a:srgbClr val="0D0D0D"/>
                </a:solidFill>
                <a:latin typeface="Calibri"/>
                <a:cs typeface="Calibri"/>
              </a:rPr>
              <a:t>ti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c 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CSMA</a:t>
            </a:r>
            <a:endParaRPr sz="1400">
              <a:latin typeface="Calibri"/>
              <a:cs typeface="Calibri"/>
            </a:endParaRPr>
          </a:p>
          <a:p>
            <a:pPr marL="117475" marR="43180" indent="86995">
              <a:lnSpc>
                <a:spcPts val="1689"/>
              </a:lnSpc>
              <a:spcBef>
                <a:spcPts val="60"/>
              </a:spcBef>
              <a:tabLst>
                <a:tab pos="1248410" algn="l"/>
              </a:tabLst>
            </a:pP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Scheme  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dirty="0" sz="1400" spc="-15" b="1">
                <a:solidFill>
                  <a:srgbClr val="0D0D0D"/>
                </a:solidFill>
                <a:latin typeface="Calibri"/>
                <a:cs typeface="Calibri"/>
              </a:rPr>
              <a:t>v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dirty="0" sz="1400" spc="-5" b="1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dirty="0" sz="1400" spc="-30" b="1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400" spc="-15" b="1">
                <a:solidFill>
                  <a:srgbClr val="0D0D0D"/>
                </a:solidFill>
                <a:latin typeface="Calibri"/>
                <a:cs typeface="Calibri"/>
              </a:rPr>
              <a:t>y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ed</a:t>
            </a:r>
            <a:r>
              <a:rPr dirty="0" sz="1400" b="1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1500" spc="-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22">
                <a:solidFill>
                  <a:srgbClr val="0D0D0D"/>
                </a:solidFill>
                <a:latin typeface="Calibri"/>
                <a:cs typeface="Calibri"/>
              </a:rPr>
              <a:t>7</a:t>
            </a:r>
            <a:endParaRPr baseline="-20467" sz="1425">
              <a:latin typeface="Calibri"/>
              <a:cs typeface="Calibri"/>
            </a:endParaRPr>
          </a:p>
        </p:txBody>
      </p:sp>
      <p:sp>
        <p:nvSpPr>
          <p:cNvPr id="988" name="object 988"/>
          <p:cNvSpPr/>
          <p:nvPr/>
        </p:nvSpPr>
        <p:spPr>
          <a:xfrm>
            <a:off x="1771094" y="1543517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1771094" y="1543517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2087464" y="1543517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2087464" y="1543517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 txBox="1"/>
          <p:nvPr/>
        </p:nvSpPr>
        <p:spPr>
          <a:xfrm>
            <a:off x="1772102" y="15429634"/>
            <a:ext cx="5803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8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9</a:t>
            </a:r>
            <a:endParaRPr baseline="-20467" sz="1425">
              <a:latin typeface="Calibri"/>
              <a:cs typeface="Calibri"/>
            </a:endParaRPr>
          </a:p>
        </p:txBody>
      </p:sp>
      <p:sp>
        <p:nvSpPr>
          <p:cNvPr id="993" name="object 993"/>
          <p:cNvSpPr txBox="1"/>
          <p:nvPr/>
        </p:nvSpPr>
        <p:spPr>
          <a:xfrm>
            <a:off x="6192511" y="14854789"/>
            <a:ext cx="293370" cy="490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>
                <a:latin typeface="Calibri"/>
                <a:cs typeface="Calibri"/>
              </a:rPr>
              <a:t>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94" name="object 994"/>
          <p:cNvSpPr txBox="1"/>
          <p:nvPr/>
        </p:nvSpPr>
        <p:spPr>
          <a:xfrm>
            <a:off x="1749493" y="15836727"/>
            <a:ext cx="34607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t =</a:t>
            </a:r>
            <a:r>
              <a:rPr dirty="0" sz="1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95" name="object 995"/>
          <p:cNvSpPr/>
          <p:nvPr/>
        </p:nvSpPr>
        <p:spPr>
          <a:xfrm>
            <a:off x="3131049" y="11021643"/>
            <a:ext cx="2103120" cy="201930"/>
          </a:xfrm>
          <a:custGeom>
            <a:avLst/>
            <a:gdLst/>
            <a:ahLst/>
            <a:cxnLst/>
            <a:rect l="l" t="t" r="r" b="b"/>
            <a:pathLst>
              <a:path w="2103120" h="201929">
                <a:moveTo>
                  <a:pt x="0" y="201848"/>
                </a:moveTo>
                <a:lnTo>
                  <a:pt x="2102959" y="201848"/>
                </a:lnTo>
                <a:lnTo>
                  <a:pt x="2102959" y="0"/>
                </a:lnTo>
                <a:lnTo>
                  <a:pt x="0" y="0"/>
                </a:lnTo>
                <a:lnTo>
                  <a:pt x="0" y="201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 txBox="1"/>
          <p:nvPr/>
        </p:nvSpPr>
        <p:spPr>
          <a:xfrm>
            <a:off x="2636743" y="10956230"/>
            <a:ext cx="2323465" cy="56959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780415">
              <a:lnSpc>
                <a:spcPct val="100000"/>
              </a:lnSpc>
              <a:spcBef>
                <a:spcPts val="254"/>
              </a:spcBef>
            </a:pPr>
            <a:r>
              <a:rPr dirty="0" sz="1500" spc="-5" b="1">
                <a:solidFill>
                  <a:srgbClr val="0D0D0D"/>
                </a:solidFill>
                <a:latin typeface="Calibri"/>
                <a:cs typeface="Calibri"/>
              </a:rPr>
              <a:t>Listening </a:t>
            </a:r>
            <a:r>
              <a:rPr dirty="0" sz="1600" spc="-10" b="1">
                <a:solidFill>
                  <a:srgbClr val="0D0D0D"/>
                </a:solidFill>
                <a:latin typeface="Calibri"/>
                <a:cs typeface="Calibri"/>
              </a:rPr>
              <a:t>Interval</a:t>
            </a:r>
            <a:r>
              <a:rPr dirty="0" sz="1600" spc="-85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k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1684655" algn="l"/>
              </a:tabLst>
            </a:pPr>
            <a:r>
              <a:rPr dirty="0" sz="1700" spc="-10" b="1">
                <a:solidFill>
                  <a:srgbClr val="548235"/>
                </a:solidFill>
                <a:latin typeface="Calibri"/>
                <a:cs typeface="Calibri"/>
              </a:rPr>
              <a:t>Core</a:t>
            </a:r>
            <a:r>
              <a:rPr dirty="0" sz="1700" spc="-5" b="1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548235"/>
                </a:solidFill>
                <a:latin typeface="Calibri"/>
                <a:cs typeface="Calibri"/>
              </a:rPr>
              <a:t>1</a:t>
            </a:r>
            <a:r>
              <a:rPr dirty="0" sz="1700" spc="-5" b="1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548235"/>
                </a:solidFill>
                <a:latin typeface="Calibri"/>
                <a:cs typeface="Calibri"/>
              </a:rPr>
              <a:t>TX	</a:t>
            </a:r>
            <a:r>
              <a:rPr dirty="0" baseline="1633" sz="2550" spc="-7" b="1">
                <a:latin typeface="Calibri"/>
                <a:cs typeface="Calibri"/>
              </a:rPr>
              <a:t>Idle</a:t>
            </a:r>
            <a:endParaRPr baseline="1633" sz="2550">
              <a:latin typeface="Calibri"/>
              <a:cs typeface="Calibri"/>
            </a:endParaRPr>
          </a:p>
        </p:txBody>
      </p:sp>
      <p:sp>
        <p:nvSpPr>
          <p:cNvPr id="997" name="object 997"/>
          <p:cNvSpPr/>
          <p:nvPr/>
        </p:nvSpPr>
        <p:spPr>
          <a:xfrm>
            <a:off x="8909958" y="11003221"/>
            <a:ext cx="2103120" cy="201930"/>
          </a:xfrm>
          <a:custGeom>
            <a:avLst/>
            <a:gdLst/>
            <a:ahLst/>
            <a:cxnLst/>
            <a:rect l="l" t="t" r="r" b="b"/>
            <a:pathLst>
              <a:path w="2103120" h="201929">
                <a:moveTo>
                  <a:pt x="0" y="201848"/>
                </a:moveTo>
                <a:lnTo>
                  <a:pt x="2102959" y="201848"/>
                </a:lnTo>
                <a:lnTo>
                  <a:pt x="2102959" y="0"/>
                </a:lnTo>
                <a:lnTo>
                  <a:pt x="0" y="0"/>
                </a:lnTo>
                <a:lnTo>
                  <a:pt x="0" y="201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 txBox="1"/>
          <p:nvPr/>
        </p:nvSpPr>
        <p:spPr>
          <a:xfrm>
            <a:off x="9244766" y="10957814"/>
            <a:ext cx="14338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0" b="1">
                <a:solidFill>
                  <a:srgbClr val="0D0D0D"/>
                </a:solidFill>
                <a:latin typeface="Calibri"/>
                <a:cs typeface="Calibri"/>
              </a:rPr>
              <a:t>Update </a:t>
            </a:r>
            <a:r>
              <a:rPr dirty="0" sz="1600" spc="-10" b="1">
                <a:solidFill>
                  <a:srgbClr val="0D0D0D"/>
                </a:solidFill>
                <a:latin typeface="Calibri"/>
                <a:cs typeface="Calibri"/>
              </a:rPr>
              <a:t>Interval</a:t>
            </a:r>
            <a:r>
              <a:rPr dirty="0" sz="1600" spc="-7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99" name="object 999"/>
          <p:cNvSpPr/>
          <p:nvPr/>
        </p:nvSpPr>
        <p:spPr>
          <a:xfrm>
            <a:off x="11012758" y="10989595"/>
            <a:ext cx="2103120" cy="201930"/>
          </a:xfrm>
          <a:custGeom>
            <a:avLst/>
            <a:gdLst/>
            <a:ahLst/>
            <a:cxnLst/>
            <a:rect l="l" t="t" r="r" b="b"/>
            <a:pathLst>
              <a:path w="2103119" h="201929">
                <a:moveTo>
                  <a:pt x="0" y="201848"/>
                </a:moveTo>
                <a:lnTo>
                  <a:pt x="2102959" y="201848"/>
                </a:lnTo>
                <a:lnTo>
                  <a:pt x="2102959" y="0"/>
                </a:lnTo>
                <a:lnTo>
                  <a:pt x="0" y="0"/>
                </a:lnTo>
                <a:lnTo>
                  <a:pt x="0" y="201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 txBox="1"/>
          <p:nvPr/>
        </p:nvSpPr>
        <p:spPr>
          <a:xfrm>
            <a:off x="11190420" y="10943497"/>
            <a:ext cx="1748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 b="1">
                <a:solidFill>
                  <a:srgbClr val="0D0D0D"/>
                </a:solidFill>
                <a:latin typeface="Calibri"/>
                <a:cs typeface="Calibri"/>
              </a:rPr>
              <a:t>Listening </a:t>
            </a:r>
            <a:r>
              <a:rPr dirty="0" sz="1600" spc="-10" b="1">
                <a:solidFill>
                  <a:srgbClr val="0D0D0D"/>
                </a:solidFill>
                <a:latin typeface="Calibri"/>
                <a:cs typeface="Calibri"/>
              </a:rPr>
              <a:t>Interval</a:t>
            </a:r>
            <a:r>
              <a:rPr dirty="0" sz="1600" spc="-80" b="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D0D0D"/>
                </a:solidFill>
                <a:latin typeface="Calibri"/>
                <a:cs typeface="Calibri"/>
              </a:rPr>
              <a:t>k+1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01" name="object 1001"/>
          <p:cNvSpPr txBox="1"/>
          <p:nvPr/>
        </p:nvSpPr>
        <p:spPr>
          <a:xfrm>
            <a:off x="2937955" y="15842454"/>
            <a:ext cx="34607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t =</a:t>
            </a:r>
            <a:r>
              <a:rPr dirty="0" sz="1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2" name="object 1002"/>
          <p:cNvSpPr txBox="1"/>
          <p:nvPr/>
        </p:nvSpPr>
        <p:spPr>
          <a:xfrm>
            <a:off x="4149802" y="15849613"/>
            <a:ext cx="34607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t =</a:t>
            </a:r>
            <a:r>
              <a:rPr dirty="0" sz="1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3" name="object 1003"/>
          <p:cNvSpPr txBox="1"/>
          <p:nvPr/>
        </p:nvSpPr>
        <p:spPr>
          <a:xfrm>
            <a:off x="5361649" y="15846750"/>
            <a:ext cx="34607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t =</a:t>
            </a:r>
            <a:r>
              <a:rPr dirty="0" sz="14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4" name="object 1004"/>
          <p:cNvSpPr txBox="1"/>
          <p:nvPr/>
        </p:nvSpPr>
        <p:spPr>
          <a:xfrm>
            <a:off x="7858993" y="14084509"/>
            <a:ext cx="655320" cy="490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90">
                <a:latin typeface="Calibri"/>
                <a:cs typeface="Calibri"/>
              </a:rPr>
              <a:t>e</a:t>
            </a:r>
            <a:r>
              <a:rPr dirty="0" baseline="-30054" sz="4575" spc="-2887">
                <a:latin typeface="Calibri"/>
                <a:cs typeface="Calibri"/>
              </a:rPr>
              <a:t>…</a:t>
            </a:r>
            <a:r>
              <a:rPr dirty="0" sz="1400" spc="-5">
                <a:latin typeface="Calibri"/>
                <a:cs typeface="Calibri"/>
              </a:rPr>
              <a:t>pe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5" name="object 1005"/>
          <p:cNvSpPr/>
          <p:nvPr/>
        </p:nvSpPr>
        <p:spPr>
          <a:xfrm>
            <a:off x="416475" y="15800933"/>
            <a:ext cx="8161020" cy="80645"/>
          </a:xfrm>
          <a:custGeom>
            <a:avLst/>
            <a:gdLst/>
            <a:ahLst/>
            <a:cxnLst/>
            <a:rect l="l" t="t" r="r" b="b"/>
            <a:pathLst>
              <a:path w="8161020" h="80644">
                <a:moveTo>
                  <a:pt x="8080418" y="53690"/>
                </a:moveTo>
                <a:lnTo>
                  <a:pt x="8080418" y="80535"/>
                </a:lnTo>
                <a:lnTo>
                  <a:pt x="8134109" y="53690"/>
                </a:lnTo>
                <a:lnTo>
                  <a:pt x="8080418" y="53690"/>
                </a:lnTo>
                <a:close/>
              </a:path>
              <a:path w="8161020" h="80644">
                <a:moveTo>
                  <a:pt x="8080418" y="26845"/>
                </a:moveTo>
                <a:lnTo>
                  <a:pt x="8080418" y="53690"/>
                </a:lnTo>
                <a:lnTo>
                  <a:pt x="8093841" y="53690"/>
                </a:lnTo>
                <a:lnTo>
                  <a:pt x="8093841" y="26845"/>
                </a:lnTo>
                <a:lnTo>
                  <a:pt x="8080418" y="26845"/>
                </a:lnTo>
                <a:close/>
              </a:path>
              <a:path w="8161020" h="80644">
                <a:moveTo>
                  <a:pt x="8080418" y="0"/>
                </a:moveTo>
                <a:lnTo>
                  <a:pt x="8080418" y="26845"/>
                </a:lnTo>
                <a:lnTo>
                  <a:pt x="8093841" y="26845"/>
                </a:lnTo>
                <a:lnTo>
                  <a:pt x="8093841" y="53690"/>
                </a:lnTo>
                <a:lnTo>
                  <a:pt x="8134110" y="53689"/>
                </a:lnTo>
                <a:lnTo>
                  <a:pt x="8160954" y="40267"/>
                </a:lnTo>
                <a:lnTo>
                  <a:pt x="8080418" y="0"/>
                </a:lnTo>
                <a:close/>
              </a:path>
              <a:path w="8161020" h="80644">
                <a:moveTo>
                  <a:pt x="0" y="26844"/>
                </a:moveTo>
                <a:lnTo>
                  <a:pt x="0" y="53689"/>
                </a:lnTo>
                <a:lnTo>
                  <a:pt x="8080418" y="53690"/>
                </a:lnTo>
                <a:lnTo>
                  <a:pt x="8080418" y="26845"/>
                </a:lnTo>
                <a:lnTo>
                  <a:pt x="0" y="26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3117441" y="1507686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8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3117441" y="1539111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3435392" y="1507686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8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3435392" y="1539111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2800146" y="15078138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7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2800146" y="15392390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9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3253739" y="149506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2934862" y="14950682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3252485" y="152561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2933608" y="15256135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3252485" y="155686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2933608" y="15568640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2623489" y="14762182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60" h="988059">
                <a:moveTo>
                  <a:pt x="0" y="0"/>
                </a:moveTo>
                <a:lnTo>
                  <a:pt x="987905" y="0"/>
                </a:lnTo>
                <a:lnTo>
                  <a:pt x="987905" y="987904"/>
                </a:lnTo>
                <a:lnTo>
                  <a:pt x="0" y="987904"/>
                </a:lnTo>
                <a:lnTo>
                  <a:pt x="0" y="0"/>
                </a:lnTo>
                <a:close/>
              </a:path>
            </a:pathLst>
          </a:custGeom>
          <a:ln w="17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2667938" y="1481121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2667938" y="1481121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2986815" y="14809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2986815" y="14809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3303184" y="14809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3303184" y="14809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 txBox="1"/>
          <p:nvPr/>
        </p:nvSpPr>
        <p:spPr>
          <a:xfrm>
            <a:off x="2668946" y="14805393"/>
            <a:ext cx="911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685800" algn="l"/>
              </a:tabLst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1	</a:t>
            </a:r>
            <a:r>
              <a:rPr dirty="0" sz="1500" spc="5">
                <a:latin typeface="Calibri"/>
                <a:cs typeface="Calibri"/>
              </a:rPr>
              <a:t>P</a:t>
            </a:r>
            <a:r>
              <a:rPr dirty="0" baseline="-17543" sz="1425" spc="7">
                <a:latin typeface="Calibri"/>
                <a:cs typeface="Calibri"/>
              </a:rPr>
              <a:t>2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17543" sz="1425" spc="7">
                <a:solidFill>
                  <a:srgbClr val="0D0D0D"/>
                </a:solidFill>
                <a:latin typeface="Calibri"/>
                <a:cs typeface="Calibri"/>
              </a:rPr>
              <a:t>3</a:t>
            </a:r>
            <a:endParaRPr baseline="-17543" sz="1425">
              <a:latin typeface="Calibri"/>
              <a:cs typeface="Calibri"/>
            </a:endParaRPr>
          </a:p>
        </p:txBody>
      </p:sp>
      <p:sp>
        <p:nvSpPr>
          <p:cNvPr id="1026" name="object 1026"/>
          <p:cNvSpPr/>
          <p:nvPr/>
        </p:nvSpPr>
        <p:spPr>
          <a:xfrm>
            <a:off x="2666684" y="1512546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2666684" y="1512546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2985561" y="15124193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2985561" y="1512419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3301930" y="15124193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3301930" y="1512419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 txBox="1"/>
          <p:nvPr/>
        </p:nvSpPr>
        <p:spPr>
          <a:xfrm>
            <a:off x="2667691" y="15120377"/>
            <a:ext cx="911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685800" algn="l"/>
              </a:tabLst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4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17543" sz="1425" spc="7">
                <a:solidFill>
                  <a:srgbClr val="0D0D0D"/>
                </a:solidFill>
                <a:latin typeface="Calibri"/>
                <a:cs typeface="Calibri"/>
              </a:rPr>
              <a:t>5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17543" sz="1425" spc="7">
                <a:solidFill>
                  <a:srgbClr val="0D0D0D"/>
                </a:solidFill>
                <a:latin typeface="Calibri"/>
                <a:cs typeface="Calibri"/>
              </a:rPr>
              <a:t>6</a:t>
            </a:r>
            <a:endParaRPr baseline="-17543" sz="1425">
              <a:latin typeface="Calibri"/>
              <a:cs typeface="Calibri"/>
            </a:endParaRPr>
          </a:p>
        </p:txBody>
      </p:sp>
      <p:sp>
        <p:nvSpPr>
          <p:cNvPr id="1033" name="object 1033"/>
          <p:cNvSpPr/>
          <p:nvPr/>
        </p:nvSpPr>
        <p:spPr>
          <a:xfrm>
            <a:off x="2666684" y="1543645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2666684" y="1543645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 txBox="1"/>
          <p:nvPr/>
        </p:nvSpPr>
        <p:spPr>
          <a:xfrm>
            <a:off x="2680391" y="15431067"/>
            <a:ext cx="23812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7</a:t>
            </a:r>
            <a:endParaRPr baseline="-20467" sz="1425">
              <a:latin typeface="Calibri"/>
              <a:cs typeface="Calibri"/>
            </a:endParaRPr>
          </a:p>
        </p:txBody>
      </p:sp>
      <p:sp>
        <p:nvSpPr>
          <p:cNvPr id="1036" name="object 1036"/>
          <p:cNvSpPr/>
          <p:nvPr/>
        </p:nvSpPr>
        <p:spPr>
          <a:xfrm>
            <a:off x="2985561" y="1543517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2985561" y="1543517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3301930" y="1543517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3301930" y="15435178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 txBox="1"/>
          <p:nvPr/>
        </p:nvSpPr>
        <p:spPr>
          <a:xfrm>
            <a:off x="2986569" y="15429634"/>
            <a:ext cx="5803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8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9</a:t>
            </a:r>
            <a:endParaRPr baseline="-20467" sz="1425">
              <a:latin typeface="Calibri"/>
              <a:cs typeface="Calibri"/>
            </a:endParaRPr>
          </a:p>
        </p:txBody>
      </p:sp>
      <p:sp>
        <p:nvSpPr>
          <p:cNvPr id="1041" name="object 1041"/>
          <p:cNvSpPr/>
          <p:nvPr/>
        </p:nvSpPr>
        <p:spPr>
          <a:xfrm>
            <a:off x="4326669" y="1507900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7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4326669" y="15393252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9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4644619" y="1507900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7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4644619" y="15393252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59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4009374" y="15080273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8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4009374" y="1539452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4462967" y="149528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4144090" y="1495281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4461713" y="152582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5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4142836" y="15258271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4461713" y="155707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5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4142836" y="15570776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3832716" y="14764320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60" h="988059">
                <a:moveTo>
                  <a:pt x="0" y="0"/>
                </a:moveTo>
                <a:lnTo>
                  <a:pt x="987905" y="0"/>
                </a:lnTo>
                <a:lnTo>
                  <a:pt x="987905" y="987904"/>
                </a:lnTo>
                <a:lnTo>
                  <a:pt x="0" y="987904"/>
                </a:lnTo>
                <a:lnTo>
                  <a:pt x="0" y="0"/>
                </a:lnTo>
                <a:close/>
              </a:path>
            </a:pathLst>
          </a:custGeom>
          <a:ln w="17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3877167" y="1481335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3877166" y="1481335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 txBox="1"/>
          <p:nvPr/>
        </p:nvSpPr>
        <p:spPr>
          <a:xfrm>
            <a:off x="3890874" y="14808257"/>
            <a:ext cx="23812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1</a:t>
            </a:r>
            <a:endParaRPr baseline="-20467" sz="1425">
              <a:latin typeface="Calibri"/>
              <a:cs typeface="Calibri"/>
            </a:endParaRPr>
          </a:p>
        </p:txBody>
      </p:sp>
      <p:sp>
        <p:nvSpPr>
          <p:cNvPr id="1057" name="object 1057"/>
          <p:cNvSpPr/>
          <p:nvPr/>
        </p:nvSpPr>
        <p:spPr>
          <a:xfrm>
            <a:off x="4196043" y="1481207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4196043" y="1481207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4512411" y="1481207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4512411" y="14812077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 txBox="1"/>
          <p:nvPr/>
        </p:nvSpPr>
        <p:spPr>
          <a:xfrm>
            <a:off x="4197051" y="14806824"/>
            <a:ext cx="5803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dirty="0" sz="1500" spc="5">
                <a:latin typeface="Calibri"/>
                <a:cs typeface="Calibri"/>
              </a:rPr>
              <a:t>P</a:t>
            </a:r>
            <a:r>
              <a:rPr dirty="0" baseline="-20467" sz="1425" spc="7">
                <a:latin typeface="Calibri"/>
                <a:cs typeface="Calibri"/>
              </a:rPr>
              <a:t>2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3</a:t>
            </a:r>
            <a:endParaRPr baseline="-20467" sz="1425">
              <a:latin typeface="Calibri"/>
              <a:cs typeface="Calibri"/>
            </a:endParaRPr>
          </a:p>
        </p:txBody>
      </p:sp>
      <p:sp>
        <p:nvSpPr>
          <p:cNvPr id="1062" name="object 1062"/>
          <p:cNvSpPr/>
          <p:nvPr/>
        </p:nvSpPr>
        <p:spPr>
          <a:xfrm>
            <a:off x="3875912" y="1512760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3875912" y="1512760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4194789" y="1512632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4194788" y="1512632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4511158" y="1512632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4511158" y="1512632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 txBox="1"/>
          <p:nvPr/>
        </p:nvSpPr>
        <p:spPr>
          <a:xfrm>
            <a:off x="3876919" y="15121810"/>
            <a:ext cx="911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685800" algn="l"/>
              </a:tabLst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4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17543" sz="1425" spc="7">
                <a:solidFill>
                  <a:srgbClr val="0D0D0D"/>
                </a:solidFill>
                <a:latin typeface="Calibri"/>
                <a:cs typeface="Calibri"/>
              </a:rPr>
              <a:t>5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17543" sz="1425" spc="7">
                <a:solidFill>
                  <a:srgbClr val="0D0D0D"/>
                </a:solidFill>
                <a:latin typeface="Calibri"/>
                <a:cs typeface="Calibri"/>
              </a:rPr>
              <a:t>6</a:t>
            </a:r>
            <a:endParaRPr baseline="-17543" sz="1425">
              <a:latin typeface="Calibri"/>
              <a:cs typeface="Calibri"/>
            </a:endParaRPr>
          </a:p>
        </p:txBody>
      </p:sp>
      <p:sp>
        <p:nvSpPr>
          <p:cNvPr id="1069" name="object 1069"/>
          <p:cNvSpPr/>
          <p:nvPr/>
        </p:nvSpPr>
        <p:spPr>
          <a:xfrm>
            <a:off x="3875912" y="1543858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3875912" y="1543858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4194789" y="1543731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4194788" y="1543731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4511158" y="1543731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4511158" y="1543731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 txBox="1"/>
          <p:nvPr/>
        </p:nvSpPr>
        <p:spPr>
          <a:xfrm>
            <a:off x="3876919" y="15474019"/>
            <a:ext cx="911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685800" algn="l"/>
              </a:tabLst>
            </a:pPr>
            <a:r>
              <a:rPr dirty="0" baseline="12962" sz="2250" spc="7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sz="950" spc="5">
                <a:solidFill>
                  <a:srgbClr val="0D0D0D"/>
                </a:solidFill>
                <a:latin typeface="Calibri"/>
                <a:cs typeface="Calibri"/>
              </a:rPr>
              <a:t>7	</a:t>
            </a:r>
            <a:r>
              <a:rPr dirty="0" baseline="12962" sz="2250" spc="7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sz="950" spc="5">
                <a:solidFill>
                  <a:srgbClr val="0D0D0D"/>
                </a:solidFill>
                <a:latin typeface="Calibri"/>
                <a:cs typeface="Calibri"/>
              </a:rPr>
              <a:t>8	</a:t>
            </a:r>
            <a:r>
              <a:rPr dirty="0" baseline="12962" sz="2250" spc="7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sz="950" spc="5">
                <a:solidFill>
                  <a:srgbClr val="0D0D0D"/>
                </a:solidFill>
                <a:latin typeface="Calibri"/>
                <a:cs typeface="Calibri"/>
              </a:rPr>
              <a:t>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76" name="object 1076"/>
          <p:cNvSpPr/>
          <p:nvPr/>
        </p:nvSpPr>
        <p:spPr>
          <a:xfrm>
            <a:off x="5537262" y="1507905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7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5537262" y="15393305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5855214" y="1507905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7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5855214" y="15393305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5219968" y="1508032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8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5219968" y="1539457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5673561" y="149528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5354684" y="14952873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3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5672306" y="152583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5353430" y="15258324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3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5672306" y="1557082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5353430" y="1557082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3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5043310" y="14764371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60" h="988059">
                <a:moveTo>
                  <a:pt x="0" y="0"/>
                </a:moveTo>
                <a:lnTo>
                  <a:pt x="987905" y="0"/>
                </a:lnTo>
                <a:lnTo>
                  <a:pt x="987905" y="987904"/>
                </a:lnTo>
                <a:lnTo>
                  <a:pt x="0" y="987904"/>
                </a:lnTo>
                <a:lnTo>
                  <a:pt x="0" y="0"/>
                </a:lnTo>
                <a:close/>
              </a:path>
            </a:pathLst>
          </a:custGeom>
          <a:ln w="17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5087760" y="1481340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5087759" y="1481340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 txBox="1"/>
          <p:nvPr/>
        </p:nvSpPr>
        <p:spPr>
          <a:xfrm>
            <a:off x="5101467" y="14808257"/>
            <a:ext cx="23812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1</a:t>
            </a:r>
            <a:endParaRPr baseline="-20467" sz="1425">
              <a:latin typeface="Calibri"/>
              <a:cs typeface="Calibri"/>
            </a:endParaRPr>
          </a:p>
        </p:txBody>
      </p:sp>
      <p:sp>
        <p:nvSpPr>
          <p:cNvPr id="1092" name="object 1092"/>
          <p:cNvSpPr/>
          <p:nvPr/>
        </p:nvSpPr>
        <p:spPr>
          <a:xfrm>
            <a:off x="5406637" y="1481212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5406637" y="1481212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5723005" y="1481212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6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6" y="266923"/>
                </a:lnTo>
                <a:lnTo>
                  <a:pt x="266924" y="258998"/>
                </a:lnTo>
                <a:lnTo>
                  <a:pt x="266924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5723005" y="1481212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 txBox="1"/>
          <p:nvPr/>
        </p:nvSpPr>
        <p:spPr>
          <a:xfrm>
            <a:off x="5407644" y="14806824"/>
            <a:ext cx="5803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dirty="0" sz="1500" spc="5">
                <a:latin typeface="Calibri"/>
                <a:cs typeface="Calibri"/>
              </a:rPr>
              <a:t>P</a:t>
            </a:r>
            <a:r>
              <a:rPr dirty="0" baseline="-20467" sz="1425" spc="7">
                <a:latin typeface="Calibri"/>
                <a:cs typeface="Calibri"/>
              </a:rPr>
              <a:t>2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3</a:t>
            </a:r>
            <a:endParaRPr baseline="-20467" sz="1425">
              <a:latin typeface="Calibri"/>
              <a:cs typeface="Calibri"/>
            </a:endParaRPr>
          </a:p>
        </p:txBody>
      </p:sp>
      <p:sp>
        <p:nvSpPr>
          <p:cNvPr id="1097" name="object 1097"/>
          <p:cNvSpPr/>
          <p:nvPr/>
        </p:nvSpPr>
        <p:spPr>
          <a:xfrm>
            <a:off x="5086506" y="15127654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5086506" y="1512765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5405383" y="1512638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5405383" y="1512638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5721751" y="1512638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7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7" y="266923"/>
                </a:lnTo>
                <a:lnTo>
                  <a:pt x="266925" y="258998"/>
                </a:lnTo>
                <a:lnTo>
                  <a:pt x="266925" y="7925"/>
                </a:lnTo>
                <a:lnTo>
                  <a:pt x="2589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5721751" y="1512638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 txBox="1"/>
          <p:nvPr/>
        </p:nvSpPr>
        <p:spPr>
          <a:xfrm>
            <a:off x="5087513" y="15121810"/>
            <a:ext cx="911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685800" algn="l"/>
              </a:tabLst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4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17543" sz="1425" spc="7">
                <a:solidFill>
                  <a:srgbClr val="0D0D0D"/>
                </a:solidFill>
                <a:latin typeface="Calibri"/>
                <a:cs typeface="Calibri"/>
              </a:rPr>
              <a:t>5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17543" sz="1425" spc="7">
                <a:solidFill>
                  <a:srgbClr val="0D0D0D"/>
                </a:solidFill>
                <a:latin typeface="Calibri"/>
                <a:cs typeface="Calibri"/>
              </a:rPr>
              <a:t>6</a:t>
            </a:r>
            <a:endParaRPr baseline="-17543" sz="1425">
              <a:latin typeface="Calibri"/>
              <a:cs typeface="Calibri"/>
            </a:endParaRPr>
          </a:p>
        </p:txBody>
      </p:sp>
      <p:sp>
        <p:nvSpPr>
          <p:cNvPr id="1104" name="object 1104"/>
          <p:cNvSpPr/>
          <p:nvPr/>
        </p:nvSpPr>
        <p:spPr>
          <a:xfrm>
            <a:off x="5086506" y="1543863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5086506" y="154386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5405383" y="1543736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8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8" y="266923"/>
                </a:lnTo>
                <a:lnTo>
                  <a:pt x="266923" y="258998"/>
                </a:lnTo>
                <a:lnTo>
                  <a:pt x="266923" y="7925"/>
                </a:lnTo>
                <a:lnTo>
                  <a:pt x="25899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5405383" y="1543736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5721751" y="1543736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258997" y="0"/>
                </a:moveTo>
                <a:lnTo>
                  <a:pt x="7925" y="0"/>
                </a:lnTo>
                <a:lnTo>
                  <a:pt x="0" y="7925"/>
                </a:lnTo>
                <a:lnTo>
                  <a:pt x="0" y="258998"/>
                </a:lnTo>
                <a:lnTo>
                  <a:pt x="7925" y="266923"/>
                </a:lnTo>
                <a:lnTo>
                  <a:pt x="258997" y="266923"/>
                </a:lnTo>
                <a:lnTo>
                  <a:pt x="266925" y="258998"/>
                </a:lnTo>
                <a:lnTo>
                  <a:pt x="266925" y="7925"/>
                </a:lnTo>
                <a:lnTo>
                  <a:pt x="2589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5721751" y="1543736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 txBox="1"/>
          <p:nvPr/>
        </p:nvSpPr>
        <p:spPr>
          <a:xfrm>
            <a:off x="5087513" y="15474019"/>
            <a:ext cx="911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685800" algn="l"/>
              </a:tabLst>
            </a:pPr>
            <a:r>
              <a:rPr dirty="0" baseline="12962" sz="2250" spc="7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sz="950" spc="5">
                <a:solidFill>
                  <a:srgbClr val="0D0D0D"/>
                </a:solidFill>
                <a:latin typeface="Calibri"/>
                <a:cs typeface="Calibri"/>
              </a:rPr>
              <a:t>7	</a:t>
            </a:r>
            <a:r>
              <a:rPr dirty="0" baseline="12962" sz="2250" spc="7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sz="950" spc="5">
                <a:solidFill>
                  <a:srgbClr val="0D0D0D"/>
                </a:solidFill>
                <a:latin typeface="Calibri"/>
                <a:cs typeface="Calibri"/>
              </a:rPr>
              <a:t>8	</a:t>
            </a:r>
            <a:r>
              <a:rPr dirty="0" baseline="12962" sz="2250" spc="7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sz="950" spc="5">
                <a:solidFill>
                  <a:srgbClr val="0D0D0D"/>
                </a:solidFill>
                <a:latin typeface="Calibri"/>
                <a:cs typeface="Calibri"/>
              </a:rPr>
              <a:t>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11" name="object 1111"/>
          <p:cNvSpPr/>
          <p:nvPr/>
        </p:nvSpPr>
        <p:spPr>
          <a:xfrm>
            <a:off x="7099312" y="1507786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7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7099312" y="15392116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7417261" y="1507786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7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7417261" y="15392116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6782020" y="15079136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29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6782020" y="1539338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06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7235614" y="149516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2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6916735" y="1495168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54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7234356" y="152571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8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6915482" y="1525713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48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7234356" y="155696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448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6915482" y="15569638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948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6605360" y="14763182"/>
            <a:ext cx="988060" cy="988060"/>
          </a:xfrm>
          <a:custGeom>
            <a:avLst/>
            <a:gdLst/>
            <a:ahLst/>
            <a:cxnLst/>
            <a:rect l="l" t="t" r="r" b="b"/>
            <a:pathLst>
              <a:path w="988059" h="988059">
                <a:moveTo>
                  <a:pt x="0" y="0"/>
                </a:moveTo>
                <a:lnTo>
                  <a:pt x="987905" y="0"/>
                </a:lnTo>
                <a:lnTo>
                  <a:pt x="987905" y="987904"/>
                </a:lnTo>
                <a:lnTo>
                  <a:pt x="0" y="987904"/>
                </a:lnTo>
                <a:lnTo>
                  <a:pt x="0" y="0"/>
                </a:lnTo>
                <a:close/>
              </a:path>
            </a:pathLst>
          </a:custGeom>
          <a:ln w="178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6649810" y="1481221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8" y="0"/>
                </a:lnTo>
                <a:lnTo>
                  <a:pt x="0" y="7925"/>
                </a:lnTo>
                <a:lnTo>
                  <a:pt x="0" y="258998"/>
                </a:lnTo>
                <a:lnTo>
                  <a:pt x="7928" y="266923"/>
                </a:lnTo>
                <a:lnTo>
                  <a:pt x="258996" y="266923"/>
                </a:lnTo>
                <a:lnTo>
                  <a:pt x="266925" y="258998"/>
                </a:lnTo>
                <a:lnTo>
                  <a:pt x="266925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6649809" y="14812212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6968690" y="14810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5"/>
                </a:lnTo>
                <a:lnTo>
                  <a:pt x="0" y="258998"/>
                </a:lnTo>
                <a:lnTo>
                  <a:pt x="7922" y="266923"/>
                </a:lnTo>
                <a:lnTo>
                  <a:pt x="258996" y="266923"/>
                </a:lnTo>
                <a:lnTo>
                  <a:pt x="266925" y="258998"/>
                </a:lnTo>
                <a:lnTo>
                  <a:pt x="266925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6968689" y="14810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7285057" y="14810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5"/>
                </a:lnTo>
                <a:lnTo>
                  <a:pt x="0" y="258998"/>
                </a:lnTo>
                <a:lnTo>
                  <a:pt x="7922" y="266923"/>
                </a:lnTo>
                <a:lnTo>
                  <a:pt x="258996" y="266923"/>
                </a:lnTo>
                <a:lnTo>
                  <a:pt x="266925" y="258998"/>
                </a:lnTo>
                <a:lnTo>
                  <a:pt x="266925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7285057" y="14810940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 txBox="1"/>
          <p:nvPr/>
        </p:nvSpPr>
        <p:spPr>
          <a:xfrm>
            <a:off x="6650821" y="14806824"/>
            <a:ext cx="911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685800" algn="l"/>
              </a:tabLst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1	</a:t>
            </a:r>
            <a:r>
              <a:rPr dirty="0" sz="1500" spc="5">
                <a:latin typeface="Calibri"/>
                <a:cs typeface="Calibri"/>
              </a:rPr>
              <a:t>P</a:t>
            </a:r>
            <a:r>
              <a:rPr dirty="0" baseline="-17543" sz="1425" spc="7">
                <a:latin typeface="Calibri"/>
                <a:cs typeface="Calibri"/>
              </a:rPr>
              <a:t>2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17543" sz="1425" spc="7">
                <a:solidFill>
                  <a:srgbClr val="0D0D0D"/>
                </a:solidFill>
                <a:latin typeface="Calibri"/>
                <a:cs typeface="Calibri"/>
              </a:rPr>
              <a:t>3</a:t>
            </a:r>
            <a:endParaRPr baseline="-17543" sz="1425">
              <a:latin typeface="Calibri"/>
              <a:cs typeface="Calibri"/>
            </a:endParaRPr>
          </a:p>
        </p:txBody>
      </p:sp>
      <p:sp>
        <p:nvSpPr>
          <p:cNvPr id="1131" name="object 1131"/>
          <p:cNvSpPr/>
          <p:nvPr/>
        </p:nvSpPr>
        <p:spPr>
          <a:xfrm>
            <a:off x="6648557" y="1512646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5"/>
                </a:lnTo>
                <a:lnTo>
                  <a:pt x="0" y="258998"/>
                </a:lnTo>
                <a:lnTo>
                  <a:pt x="7922" y="266923"/>
                </a:lnTo>
                <a:lnTo>
                  <a:pt x="258996" y="266923"/>
                </a:lnTo>
                <a:lnTo>
                  <a:pt x="266925" y="258998"/>
                </a:lnTo>
                <a:lnTo>
                  <a:pt x="266925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6648556" y="1512646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6967431" y="1512519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9002" y="0"/>
                </a:moveTo>
                <a:lnTo>
                  <a:pt x="7928" y="0"/>
                </a:lnTo>
                <a:lnTo>
                  <a:pt x="0" y="7925"/>
                </a:lnTo>
                <a:lnTo>
                  <a:pt x="0" y="258998"/>
                </a:lnTo>
                <a:lnTo>
                  <a:pt x="7928" y="266923"/>
                </a:lnTo>
                <a:lnTo>
                  <a:pt x="259002" y="266923"/>
                </a:lnTo>
                <a:lnTo>
                  <a:pt x="266925" y="258998"/>
                </a:lnTo>
                <a:lnTo>
                  <a:pt x="266925" y="7925"/>
                </a:lnTo>
                <a:lnTo>
                  <a:pt x="259002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6967430" y="1512519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7283805" y="1512519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5"/>
                </a:lnTo>
                <a:lnTo>
                  <a:pt x="0" y="258998"/>
                </a:lnTo>
                <a:lnTo>
                  <a:pt x="7922" y="266923"/>
                </a:lnTo>
                <a:lnTo>
                  <a:pt x="258996" y="266923"/>
                </a:lnTo>
                <a:lnTo>
                  <a:pt x="266919" y="258998"/>
                </a:lnTo>
                <a:lnTo>
                  <a:pt x="266919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7283805" y="1512519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 txBox="1"/>
          <p:nvPr/>
        </p:nvSpPr>
        <p:spPr>
          <a:xfrm>
            <a:off x="6649562" y="15161899"/>
            <a:ext cx="911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685800" algn="l"/>
              </a:tabLst>
            </a:pPr>
            <a:r>
              <a:rPr dirty="0" baseline="12962" sz="2250" spc="7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sz="950" spc="5">
                <a:solidFill>
                  <a:srgbClr val="0D0D0D"/>
                </a:solidFill>
                <a:latin typeface="Calibri"/>
                <a:cs typeface="Calibri"/>
              </a:rPr>
              <a:t>4	</a:t>
            </a:r>
            <a:r>
              <a:rPr dirty="0" baseline="12962" sz="2250" spc="7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sz="950" spc="5">
                <a:solidFill>
                  <a:srgbClr val="0D0D0D"/>
                </a:solidFill>
                <a:latin typeface="Calibri"/>
                <a:cs typeface="Calibri"/>
              </a:rPr>
              <a:t>5	</a:t>
            </a:r>
            <a:r>
              <a:rPr dirty="0" baseline="12962" sz="2250" spc="7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sz="950" spc="5">
                <a:solidFill>
                  <a:srgbClr val="0D0D0D"/>
                </a:solidFill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38" name="object 1138"/>
          <p:cNvSpPr/>
          <p:nvPr/>
        </p:nvSpPr>
        <p:spPr>
          <a:xfrm>
            <a:off x="6648557" y="1543744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5"/>
                </a:lnTo>
                <a:lnTo>
                  <a:pt x="0" y="258998"/>
                </a:lnTo>
                <a:lnTo>
                  <a:pt x="7922" y="266923"/>
                </a:lnTo>
                <a:lnTo>
                  <a:pt x="258996" y="266923"/>
                </a:lnTo>
                <a:lnTo>
                  <a:pt x="266925" y="258998"/>
                </a:lnTo>
                <a:lnTo>
                  <a:pt x="266925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6648556" y="15437449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6967431" y="1543617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9002" y="0"/>
                </a:moveTo>
                <a:lnTo>
                  <a:pt x="7928" y="0"/>
                </a:lnTo>
                <a:lnTo>
                  <a:pt x="0" y="7925"/>
                </a:lnTo>
                <a:lnTo>
                  <a:pt x="0" y="258998"/>
                </a:lnTo>
                <a:lnTo>
                  <a:pt x="7928" y="266923"/>
                </a:lnTo>
                <a:lnTo>
                  <a:pt x="259002" y="266923"/>
                </a:lnTo>
                <a:lnTo>
                  <a:pt x="266925" y="258998"/>
                </a:lnTo>
                <a:lnTo>
                  <a:pt x="266925" y="7925"/>
                </a:lnTo>
                <a:lnTo>
                  <a:pt x="25900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6967430" y="1543617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7283805" y="1543617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258996" y="0"/>
                </a:moveTo>
                <a:lnTo>
                  <a:pt x="7922" y="0"/>
                </a:lnTo>
                <a:lnTo>
                  <a:pt x="0" y="7925"/>
                </a:lnTo>
                <a:lnTo>
                  <a:pt x="0" y="258998"/>
                </a:lnTo>
                <a:lnTo>
                  <a:pt x="7922" y="266923"/>
                </a:lnTo>
                <a:lnTo>
                  <a:pt x="258996" y="266923"/>
                </a:lnTo>
                <a:lnTo>
                  <a:pt x="266919" y="258998"/>
                </a:lnTo>
                <a:lnTo>
                  <a:pt x="266919" y="7925"/>
                </a:lnTo>
                <a:lnTo>
                  <a:pt x="2589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7283805" y="15436175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4" h="267334">
                <a:moveTo>
                  <a:pt x="0" y="17702"/>
                </a:moveTo>
                <a:lnTo>
                  <a:pt x="0" y="7925"/>
                </a:lnTo>
                <a:lnTo>
                  <a:pt x="7925" y="0"/>
                </a:lnTo>
                <a:lnTo>
                  <a:pt x="17702" y="0"/>
                </a:lnTo>
                <a:lnTo>
                  <a:pt x="249221" y="0"/>
                </a:lnTo>
                <a:lnTo>
                  <a:pt x="258998" y="0"/>
                </a:lnTo>
                <a:lnTo>
                  <a:pt x="266923" y="7925"/>
                </a:lnTo>
                <a:lnTo>
                  <a:pt x="266923" y="17702"/>
                </a:lnTo>
                <a:lnTo>
                  <a:pt x="266923" y="249221"/>
                </a:lnTo>
                <a:lnTo>
                  <a:pt x="266923" y="258998"/>
                </a:lnTo>
                <a:lnTo>
                  <a:pt x="258998" y="266923"/>
                </a:lnTo>
                <a:lnTo>
                  <a:pt x="249221" y="266923"/>
                </a:lnTo>
                <a:lnTo>
                  <a:pt x="17702" y="266923"/>
                </a:lnTo>
                <a:lnTo>
                  <a:pt x="7925" y="266923"/>
                </a:lnTo>
                <a:lnTo>
                  <a:pt x="0" y="258998"/>
                </a:lnTo>
                <a:lnTo>
                  <a:pt x="0" y="249221"/>
                </a:lnTo>
                <a:lnTo>
                  <a:pt x="0" y="17702"/>
                </a:lnTo>
                <a:close/>
              </a:path>
            </a:pathLst>
          </a:custGeom>
          <a:ln w="13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 txBox="1"/>
          <p:nvPr/>
        </p:nvSpPr>
        <p:spPr>
          <a:xfrm>
            <a:off x="6649562" y="15431067"/>
            <a:ext cx="911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685800" algn="l"/>
              </a:tabLst>
            </a:pP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7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8	</a:t>
            </a:r>
            <a:r>
              <a:rPr dirty="0" sz="1500" spc="5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dirty="0" baseline="-20467" sz="1425" spc="7">
                <a:solidFill>
                  <a:srgbClr val="0D0D0D"/>
                </a:solidFill>
                <a:latin typeface="Calibri"/>
                <a:cs typeface="Calibri"/>
              </a:rPr>
              <a:t>9</a:t>
            </a:r>
            <a:endParaRPr baseline="-20467" sz="1425">
              <a:latin typeface="Calibri"/>
              <a:cs typeface="Calibri"/>
            </a:endParaRPr>
          </a:p>
        </p:txBody>
      </p:sp>
      <p:sp>
        <p:nvSpPr>
          <p:cNvPr id="1145" name="object 1145"/>
          <p:cNvSpPr txBox="1"/>
          <p:nvPr/>
        </p:nvSpPr>
        <p:spPr>
          <a:xfrm>
            <a:off x="8739387" y="13403715"/>
            <a:ext cx="5163185" cy="2355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31470" marR="68580" indent="-26860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dirty="0" sz="1750" spc="15">
                <a:latin typeface="Calibri"/>
                <a:cs typeface="Calibri"/>
              </a:rPr>
              <a:t>NeuMAC </a:t>
            </a:r>
            <a:r>
              <a:rPr dirty="0" sz="1750" spc="10">
                <a:latin typeface="Calibri"/>
                <a:cs typeface="Calibri"/>
              </a:rPr>
              <a:t>assigns </a:t>
            </a:r>
            <a:r>
              <a:rPr dirty="0" sz="1750" spc="5">
                <a:latin typeface="Calibri"/>
                <a:cs typeface="Calibri"/>
              </a:rPr>
              <a:t>contention probabilities </a:t>
            </a:r>
            <a:r>
              <a:rPr dirty="0" sz="1750" spc="10">
                <a:latin typeface="Calibri"/>
                <a:cs typeface="Calibri"/>
              </a:rPr>
              <a:t>p</a:t>
            </a:r>
            <a:r>
              <a:rPr dirty="0" baseline="-19323" sz="1725" spc="15">
                <a:latin typeface="Calibri"/>
                <a:cs typeface="Calibri"/>
              </a:rPr>
              <a:t>i </a:t>
            </a:r>
            <a:r>
              <a:rPr dirty="0" sz="1750" spc="5">
                <a:latin typeface="Calibri"/>
                <a:cs typeface="Calibri"/>
              </a:rPr>
              <a:t>to cores  </a:t>
            </a:r>
            <a:r>
              <a:rPr dirty="0" sz="1750" spc="-5">
                <a:latin typeface="Calibri"/>
                <a:cs typeface="Calibri"/>
              </a:rPr>
              <a:t>for </a:t>
            </a:r>
            <a:r>
              <a:rPr dirty="0" sz="1750" spc="10">
                <a:latin typeface="Calibri"/>
                <a:cs typeface="Calibri"/>
              </a:rPr>
              <a:t>opportunistic </a:t>
            </a:r>
            <a:r>
              <a:rPr dirty="0" sz="1750" spc="15">
                <a:latin typeface="Calibri"/>
                <a:cs typeface="Calibri"/>
              </a:rPr>
              <a:t>channel </a:t>
            </a:r>
            <a:r>
              <a:rPr dirty="0" sz="1750" spc="5">
                <a:latin typeface="Calibri"/>
                <a:cs typeface="Calibri"/>
              </a:rPr>
              <a:t>capture</a:t>
            </a:r>
            <a:endParaRPr sz="1750">
              <a:latin typeface="Calibri"/>
              <a:cs typeface="Calibri"/>
            </a:endParaRPr>
          </a:p>
          <a:p>
            <a:pPr marL="331470" marR="69850" indent="-268605">
              <a:lnSpc>
                <a:spcPct val="103099"/>
              </a:lnSpc>
              <a:spcBef>
                <a:spcPts val="615"/>
              </a:spcBef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dirty="0" sz="1750" spc="15">
                <a:latin typeface="Calibri"/>
                <a:cs typeface="Calibri"/>
              </a:rPr>
              <a:t>Can </a:t>
            </a:r>
            <a:r>
              <a:rPr dirty="0" sz="1750" spc="5">
                <a:latin typeface="Calibri"/>
                <a:cs typeface="Calibri"/>
              </a:rPr>
              <a:t>gracefully </a:t>
            </a:r>
            <a:r>
              <a:rPr dirty="0" sz="1750" spc="10">
                <a:latin typeface="Calibri"/>
                <a:cs typeface="Calibri"/>
              </a:rPr>
              <a:t>shift </a:t>
            </a:r>
            <a:r>
              <a:rPr dirty="0" sz="1750" spc="5">
                <a:latin typeface="Calibri"/>
                <a:cs typeface="Calibri"/>
              </a:rPr>
              <a:t>from </a:t>
            </a:r>
            <a:r>
              <a:rPr dirty="0" sz="1750" spc="15">
                <a:latin typeface="Calibri"/>
                <a:cs typeface="Calibri"/>
              </a:rPr>
              <a:t>TDMA </a:t>
            </a:r>
            <a:r>
              <a:rPr dirty="0" sz="1750" spc="5">
                <a:latin typeface="Calibri"/>
                <a:cs typeface="Calibri"/>
              </a:rPr>
              <a:t>to </a:t>
            </a:r>
            <a:r>
              <a:rPr dirty="0" sz="1750" spc="15">
                <a:latin typeface="Calibri"/>
                <a:cs typeface="Calibri"/>
              </a:rPr>
              <a:t>CSMA scheme  </a:t>
            </a:r>
            <a:r>
              <a:rPr dirty="0" sz="1750" spc="10">
                <a:latin typeface="Calibri"/>
                <a:cs typeface="Calibri"/>
              </a:rPr>
              <a:t>while supporting all </a:t>
            </a:r>
            <a:r>
              <a:rPr dirty="0" sz="1750" spc="5">
                <a:latin typeface="Calibri"/>
                <a:cs typeface="Calibri"/>
              </a:rPr>
              <a:t>intermediate protocols, </a:t>
            </a:r>
            <a:r>
              <a:rPr dirty="0" sz="1750" spc="10">
                <a:latin typeface="Calibri"/>
                <a:cs typeface="Calibri"/>
              </a:rPr>
              <a:t>since</a:t>
            </a:r>
            <a:r>
              <a:rPr dirty="0" sz="1750" spc="55">
                <a:latin typeface="Calibri"/>
                <a:cs typeface="Calibri"/>
              </a:rPr>
              <a:t> </a:t>
            </a:r>
            <a:r>
              <a:rPr dirty="0" sz="1750" spc="10">
                <a:latin typeface="Calibri"/>
                <a:cs typeface="Calibri"/>
              </a:rPr>
              <a:t>p</a:t>
            </a:r>
            <a:r>
              <a:rPr dirty="0" baseline="-19323" sz="1725" spc="15">
                <a:latin typeface="Calibri"/>
                <a:cs typeface="Calibri"/>
              </a:rPr>
              <a:t>i</a:t>
            </a:r>
            <a:endParaRPr baseline="-19323" sz="1725">
              <a:latin typeface="Calibri"/>
              <a:cs typeface="Calibri"/>
            </a:endParaRPr>
          </a:p>
          <a:p>
            <a:pPr marL="331470" marR="179705">
              <a:lnSpc>
                <a:spcPts val="2160"/>
              </a:lnSpc>
              <a:spcBef>
                <a:spcPts val="30"/>
              </a:spcBef>
            </a:pPr>
            <a:r>
              <a:rPr dirty="0" sz="1750" spc="15">
                <a:latin typeface="Calibri"/>
                <a:cs typeface="Calibri"/>
              </a:rPr>
              <a:t>= 0 </a:t>
            </a:r>
            <a:r>
              <a:rPr dirty="0" sz="1750" spc="-5">
                <a:latin typeface="Calibri"/>
                <a:cs typeface="Calibri"/>
              </a:rPr>
              <a:t>for </a:t>
            </a:r>
            <a:r>
              <a:rPr dirty="0" sz="1750" spc="10">
                <a:latin typeface="Calibri"/>
                <a:cs typeface="Calibri"/>
              </a:rPr>
              <a:t>all </a:t>
            </a:r>
            <a:r>
              <a:rPr dirty="0" sz="1750" spc="5">
                <a:latin typeface="Calibri"/>
                <a:cs typeface="Calibri"/>
              </a:rPr>
              <a:t>i, </a:t>
            </a:r>
            <a:r>
              <a:rPr dirty="0" sz="1750" spc="10">
                <a:latin typeface="Calibri"/>
                <a:cs typeface="Calibri"/>
              </a:rPr>
              <a:t>emulates pure </a:t>
            </a:r>
            <a:r>
              <a:rPr dirty="0" sz="1750" spc="15">
                <a:latin typeface="Calibri"/>
                <a:cs typeface="Calibri"/>
              </a:rPr>
              <a:t>TDMA and </a:t>
            </a:r>
            <a:r>
              <a:rPr dirty="0" sz="1750" spc="10">
                <a:latin typeface="Calibri"/>
                <a:cs typeface="Calibri"/>
              </a:rPr>
              <a:t>p</a:t>
            </a:r>
            <a:r>
              <a:rPr dirty="0" baseline="-21739" sz="1725" spc="15">
                <a:latin typeface="Calibri"/>
                <a:cs typeface="Calibri"/>
              </a:rPr>
              <a:t>i </a:t>
            </a:r>
            <a:r>
              <a:rPr dirty="0" sz="1750" spc="15">
                <a:latin typeface="Calibri"/>
                <a:cs typeface="Calibri"/>
              </a:rPr>
              <a:t>&gt; 0 mimics  CSMA </a:t>
            </a:r>
            <a:r>
              <a:rPr dirty="0" sz="1750" spc="10">
                <a:latin typeface="Calibri"/>
                <a:cs typeface="Calibri"/>
              </a:rPr>
              <a:t>with varying </a:t>
            </a:r>
            <a:r>
              <a:rPr dirty="0" sz="1750" spc="5">
                <a:latin typeface="Calibri"/>
                <a:cs typeface="Calibri"/>
              </a:rPr>
              <a:t>degrees </a:t>
            </a:r>
            <a:r>
              <a:rPr dirty="0" sz="1750" spc="10">
                <a:latin typeface="Calibri"/>
                <a:cs typeface="Calibri"/>
              </a:rPr>
              <a:t>of</a:t>
            </a:r>
            <a:r>
              <a:rPr dirty="0" sz="1750" spc="-5">
                <a:latin typeface="Calibri"/>
                <a:cs typeface="Calibri"/>
              </a:rPr>
              <a:t> </a:t>
            </a:r>
            <a:r>
              <a:rPr dirty="0" sz="1750" spc="10">
                <a:latin typeface="Calibri"/>
                <a:cs typeface="Calibri"/>
              </a:rPr>
              <a:t>aggressiveness</a:t>
            </a:r>
            <a:endParaRPr sz="1750">
              <a:latin typeface="Calibri"/>
              <a:cs typeface="Calibri"/>
            </a:endParaRPr>
          </a:p>
          <a:p>
            <a:pPr marL="331470" marR="163830" indent="-26860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dirty="0" sz="1750" spc="10">
                <a:latin typeface="Calibri"/>
                <a:cs typeface="Calibri"/>
              </a:rPr>
              <a:t>Allows fine </a:t>
            </a:r>
            <a:r>
              <a:rPr dirty="0" sz="1750" spc="5">
                <a:latin typeface="Calibri"/>
                <a:cs typeface="Calibri"/>
              </a:rPr>
              <a:t>grained </a:t>
            </a:r>
            <a:r>
              <a:rPr dirty="0" sz="1750">
                <a:latin typeface="Calibri"/>
                <a:cs typeface="Calibri"/>
              </a:rPr>
              <a:t>control </a:t>
            </a:r>
            <a:r>
              <a:rPr dirty="0" sz="1750" spc="5">
                <a:latin typeface="Calibri"/>
                <a:cs typeface="Calibri"/>
              </a:rPr>
              <a:t>to </a:t>
            </a:r>
            <a:r>
              <a:rPr dirty="0" sz="1750" spc="15">
                <a:latin typeface="Calibri"/>
                <a:cs typeface="Calibri"/>
              </a:rPr>
              <a:t>each </a:t>
            </a:r>
            <a:r>
              <a:rPr dirty="0" sz="1750" spc="-15">
                <a:latin typeface="Calibri"/>
                <a:cs typeface="Calibri"/>
              </a:rPr>
              <a:t>core’s </a:t>
            </a:r>
            <a:r>
              <a:rPr dirty="0" sz="1750" spc="10">
                <a:latin typeface="Calibri"/>
                <a:cs typeface="Calibri"/>
              </a:rPr>
              <a:t>action </a:t>
            </a:r>
            <a:r>
              <a:rPr dirty="0" sz="1750" spc="15">
                <a:latin typeface="Calibri"/>
                <a:cs typeface="Calibri"/>
              </a:rPr>
              <a:t>so  as </a:t>
            </a:r>
            <a:r>
              <a:rPr dirty="0" sz="1750" spc="5">
                <a:latin typeface="Calibri"/>
                <a:cs typeface="Calibri"/>
              </a:rPr>
              <a:t>to </a:t>
            </a:r>
            <a:r>
              <a:rPr dirty="0" sz="1750">
                <a:latin typeface="Calibri"/>
                <a:cs typeface="Calibri"/>
              </a:rPr>
              <a:t>generate </a:t>
            </a:r>
            <a:r>
              <a:rPr dirty="0" sz="1750" spc="10">
                <a:latin typeface="Calibri"/>
                <a:cs typeface="Calibri"/>
              </a:rPr>
              <a:t>highly </a:t>
            </a:r>
            <a:r>
              <a:rPr dirty="0" sz="1750" spc="5">
                <a:latin typeface="Calibri"/>
                <a:cs typeface="Calibri"/>
              </a:rPr>
              <a:t>optimized</a:t>
            </a:r>
            <a:r>
              <a:rPr dirty="0" sz="1750" spc="10">
                <a:latin typeface="Calibri"/>
                <a:cs typeface="Calibri"/>
              </a:rPr>
              <a:t> </a:t>
            </a:r>
            <a:r>
              <a:rPr dirty="0" sz="1750" spc="5">
                <a:latin typeface="Calibri"/>
                <a:cs typeface="Calibri"/>
              </a:rPr>
              <a:t>protocols++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146" name="object 1146"/>
          <p:cNvSpPr txBox="1"/>
          <p:nvPr/>
        </p:nvSpPr>
        <p:spPr>
          <a:xfrm>
            <a:off x="513769" y="8988686"/>
            <a:ext cx="13435330" cy="11760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361315" algn="l"/>
                <a:tab pos="361950" algn="l"/>
              </a:tabLst>
            </a:pP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Building block functions </a:t>
            </a:r>
            <a:r>
              <a:rPr dirty="0" sz="1950" spc="-15">
                <a:solidFill>
                  <a:srgbClr val="548235"/>
                </a:solidFill>
                <a:latin typeface="Calibri"/>
                <a:cs typeface="Calibri"/>
              </a:rPr>
              <a:t>like </a:t>
            </a:r>
            <a:r>
              <a:rPr dirty="0" sz="1950" spc="-45">
                <a:solidFill>
                  <a:srgbClr val="548235"/>
                </a:solidFill>
                <a:latin typeface="Calibri"/>
                <a:cs typeface="Calibri"/>
              </a:rPr>
              <a:t>FFT,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Graph Search,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Sorting </a:t>
            </a:r>
            <a:r>
              <a:rPr dirty="0" sz="1950" spc="-5">
                <a:solidFill>
                  <a:srgbClr val="548235"/>
                </a:solidFill>
                <a:latin typeface="Calibri"/>
                <a:cs typeface="Calibri"/>
              </a:rPr>
              <a:t>etc.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repeatedly </a:t>
            </a:r>
            <a:r>
              <a:rPr dirty="0" sz="1950" spc="10">
                <a:solidFill>
                  <a:srgbClr val="548235"/>
                </a:solidFill>
                <a:latin typeface="Calibri"/>
                <a:cs typeface="Calibri"/>
              </a:rPr>
              <a:t>appear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in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applications producing </a:t>
            </a:r>
            <a:r>
              <a:rPr dirty="0" sz="1950" spc="10">
                <a:solidFill>
                  <a:srgbClr val="548235"/>
                </a:solidFill>
                <a:latin typeface="Calibri"/>
                <a:cs typeface="Calibri"/>
              </a:rPr>
              <a:t>unique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periodic</a:t>
            </a:r>
            <a:r>
              <a:rPr dirty="0" sz="1950" spc="229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548235"/>
                </a:solidFill>
                <a:latin typeface="Calibri"/>
                <a:cs typeface="Calibri"/>
              </a:rPr>
              <a:t>patterns</a:t>
            </a:r>
            <a:endParaRPr sz="1950">
              <a:latin typeface="Calibri"/>
              <a:cs typeface="Calibri"/>
            </a:endParaRPr>
          </a:p>
          <a:p>
            <a:pPr marL="361315" indent="-34925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361315" algn="l"/>
                <a:tab pos="361950" algn="l"/>
              </a:tabLst>
            </a:pP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As </a:t>
            </a:r>
            <a:r>
              <a:rPr dirty="0" sz="1950" spc="10">
                <a:solidFill>
                  <a:srgbClr val="548235"/>
                </a:solidFill>
                <a:latin typeface="Calibri"/>
                <a:cs typeface="Calibri"/>
              </a:rPr>
              <a:t>number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of </a:t>
            </a:r>
            <a:r>
              <a:rPr dirty="0" sz="1950" spc="-5">
                <a:solidFill>
                  <a:srgbClr val="548235"/>
                </a:solidFill>
                <a:latin typeface="Calibri"/>
                <a:cs typeface="Calibri"/>
              </a:rPr>
              <a:t>cores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increase, spatiotemporal correlations </a:t>
            </a:r>
            <a:r>
              <a:rPr dirty="0" sz="1950" spc="10">
                <a:solidFill>
                  <a:srgbClr val="548235"/>
                </a:solidFill>
                <a:latin typeface="Calibri"/>
                <a:cs typeface="Calibri"/>
              </a:rPr>
              <a:t>and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structure </a:t>
            </a:r>
            <a:r>
              <a:rPr dirty="0" sz="1950" spc="5">
                <a:solidFill>
                  <a:srgbClr val="548235"/>
                </a:solidFill>
                <a:latin typeface="Calibri"/>
                <a:cs typeface="Calibri"/>
              </a:rPr>
              <a:t>in </a:t>
            </a:r>
            <a:r>
              <a:rPr dirty="0" sz="1950" spc="-5">
                <a:solidFill>
                  <a:srgbClr val="548235"/>
                </a:solidFill>
                <a:latin typeface="Calibri"/>
                <a:cs typeface="Calibri"/>
              </a:rPr>
              <a:t>traffic </a:t>
            </a:r>
            <a:r>
              <a:rPr dirty="0" sz="1950">
                <a:solidFill>
                  <a:srgbClr val="548235"/>
                </a:solidFill>
                <a:latin typeface="Calibri"/>
                <a:cs typeface="Calibri"/>
              </a:rPr>
              <a:t>increases</a:t>
            </a:r>
            <a:endParaRPr sz="1950">
              <a:latin typeface="Calibri"/>
              <a:cs typeface="Calibri"/>
            </a:endParaRPr>
          </a:p>
          <a:p>
            <a:pPr algn="ctr" marR="240029">
              <a:lnSpc>
                <a:spcPct val="100000"/>
              </a:lnSpc>
              <a:spcBef>
                <a:spcPts val="1365"/>
              </a:spcBef>
            </a:pPr>
            <a:r>
              <a:rPr dirty="0" u="heavy" sz="245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NeuMAC: Unifying Networking, </a:t>
            </a:r>
            <a:r>
              <a:rPr dirty="0" u="heavy" sz="245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Architecture </a:t>
            </a:r>
            <a:r>
              <a:rPr dirty="0" u="heavy" sz="245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2450" spc="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5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AI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147" name="object 1147"/>
          <p:cNvSpPr/>
          <p:nvPr/>
        </p:nvSpPr>
        <p:spPr>
          <a:xfrm>
            <a:off x="104364" y="13075897"/>
            <a:ext cx="14045565" cy="0"/>
          </a:xfrm>
          <a:custGeom>
            <a:avLst/>
            <a:gdLst/>
            <a:ahLst/>
            <a:cxnLst/>
            <a:rect l="l" t="t" r="r" b="b"/>
            <a:pathLst>
              <a:path w="14045565" h="0">
                <a:moveTo>
                  <a:pt x="0" y="0"/>
                </a:moveTo>
                <a:lnTo>
                  <a:pt x="14045429" y="0"/>
                </a:lnTo>
              </a:path>
            </a:pathLst>
          </a:custGeom>
          <a:ln w="26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82531" y="9760391"/>
            <a:ext cx="14065250" cy="6391910"/>
          </a:xfrm>
          <a:custGeom>
            <a:avLst/>
            <a:gdLst/>
            <a:ahLst/>
            <a:cxnLst/>
            <a:rect l="l" t="t" r="r" b="b"/>
            <a:pathLst>
              <a:path w="14065250" h="6391909">
                <a:moveTo>
                  <a:pt x="0" y="503479"/>
                </a:moveTo>
                <a:lnTo>
                  <a:pt x="2304" y="454990"/>
                </a:lnTo>
                <a:lnTo>
                  <a:pt x="9078" y="407806"/>
                </a:lnTo>
                <a:lnTo>
                  <a:pt x="20110" y="362136"/>
                </a:lnTo>
                <a:lnTo>
                  <a:pt x="35188" y="318193"/>
                </a:lnTo>
                <a:lnTo>
                  <a:pt x="54103" y="276187"/>
                </a:lnTo>
                <a:lnTo>
                  <a:pt x="76642" y="236329"/>
                </a:lnTo>
                <a:lnTo>
                  <a:pt x="102595" y="198829"/>
                </a:lnTo>
                <a:lnTo>
                  <a:pt x="131752" y="163900"/>
                </a:lnTo>
                <a:lnTo>
                  <a:pt x="163900" y="131752"/>
                </a:lnTo>
                <a:lnTo>
                  <a:pt x="198829" y="102595"/>
                </a:lnTo>
                <a:lnTo>
                  <a:pt x="236328" y="76642"/>
                </a:lnTo>
                <a:lnTo>
                  <a:pt x="276187" y="54103"/>
                </a:lnTo>
                <a:lnTo>
                  <a:pt x="318193" y="35188"/>
                </a:lnTo>
                <a:lnTo>
                  <a:pt x="362136" y="20110"/>
                </a:lnTo>
                <a:lnTo>
                  <a:pt x="407805" y="9078"/>
                </a:lnTo>
                <a:lnTo>
                  <a:pt x="454990" y="2304"/>
                </a:lnTo>
                <a:lnTo>
                  <a:pt x="503478" y="0"/>
                </a:lnTo>
                <a:lnTo>
                  <a:pt x="13561675" y="0"/>
                </a:lnTo>
                <a:lnTo>
                  <a:pt x="13610163" y="2304"/>
                </a:lnTo>
                <a:lnTo>
                  <a:pt x="13657347" y="9078"/>
                </a:lnTo>
                <a:lnTo>
                  <a:pt x="13703016" y="20110"/>
                </a:lnTo>
                <a:lnTo>
                  <a:pt x="13746960" y="35188"/>
                </a:lnTo>
                <a:lnTo>
                  <a:pt x="13788966" y="54103"/>
                </a:lnTo>
                <a:lnTo>
                  <a:pt x="13828824" y="76642"/>
                </a:lnTo>
                <a:lnTo>
                  <a:pt x="13866323" y="102595"/>
                </a:lnTo>
                <a:lnTo>
                  <a:pt x="13901252" y="131752"/>
                </a:lnTo>
                <a:lnTo>
                  <a:pt x="13933401" y="163900"/>
                </a:lnTo>
                <a:lnTo>
                  <a:pt x="13962557" y="198829"/>
                </a:lnTo>
                <a:lnTo>
                  <a:pt x="13988510" y="236329"/>
                </a:lnTo>
                <a:lnTo>
                  <a:pt x="14011050" y="276187"/>
                </a:lnTo>
                <a:lnTo>
                  <a:pt x="14029964" y="318193"/>
                </a:lnTo>
                <a:lnTo>
                  <a:pt x="14045043" y="362136"/>
                </a:lnTo>
                <a:lnTo>
                  <a:pt x="14056074" y="407806"/>
                </a:lnTo>
                <a:lnTo>
                  <a:pt x="14062848" y="454990"/>
                </a:lnTo>
                <a:lnTo>
                  <a:pt x="14065153" y="503479"/>
                </a:lnTo>
                <a:lnTo>
                  <a:pt x="14065153" y="5888220"/>
                </a:lnTo>
                <a:lnTo>
                  <a:pt x="14062848" y="5936709"/>
                </a:lnTo>
                <a:lnTo>
                  <a:pt x="14056074" y="5983893"/>
                </a:lnTo>
                <a:lnTo>
                  <a:pt x="14045043" y="6029562"/>
                </a:lnTo>
                <a:lnTo>
                  <a:pt x="14029964" y="6073506"/>
                </a:lnTo>
                <a:lnTo>
                  <a:pt x="14011050" y="6115512"/>
                </a:lnTo>
                <a:lnTo>
                  <a:pt x="13988510" y="6155370"/>
                </a:lnTo>
                <a:lnTo>
                  <a:pt x="13962557" y="6192870"/>
                </a:lnTo>
                <a:lnTo>
                  <a:pt x="13933401" y="6227799"/>
                </a:lnTo>
                <a:lnTo>
                  <a:pt x="13901252" y="6259947"/>
                </a:lnTo>
                <a:lnTo>
                  <a:pt x="13866323" y="6289104"/>
                </a:lnTo>
                <a:lnTo>
                  <a:pt x="13828824" y="6315057"/>
                </a:lnTo>
                <a:lnTo>
                  <a:pt x="13788966" y="6337596"/>
                </a:lnTo>
                <a:lnTo>
                  <a:pt x="13746960" y="6356511"/>
                </a:lnTo>
                <a:lnTo>
                  <a:pt x="13703016" y="6371589"/>
                </a:lnTo>
                <a:lnTo>
                  <a:pt x="13657347" y="6382621"/>
                </a:lnTo>
                <a:lnTo>
                  <a:pt x="13610163" y="6389395"/>
                </a:lnTo>
                <a:lnTo>
                  <a:pt x="13561675" y="6391699"/>
                </a:lnTo>
                <a:lnTo>
                  <a:pt x="503478" y="6391699"/>
                </a:lnTo>
                <a:lnTo>
                  <a:pt x="454990" y="6389395"/>
                </a:lnTo>
                <a:lnTo>
                  <a:pt x="407805" y="6382621"/>
                </a:lnTo>
                <a:lnTo>
                  <a:pt x="362136" y="6371589"/>
                </a:lnTo>
                <a:lnTo>
                  <a:pt x="318193" y="6356511"/>
                </a:lnTo>
                <a:lnTo>
                  <a:pt x="276187" y="6337596"/>
                </a:lnTo>
                <a:lnTo>
                  <a:pt x="236328" y="6315057"/>
                </a:lnTo>
                <a:lnTo>
                  <a:pt x="198829" y="6289104"/>
                </a:lnTo>
                <a:lnTo>
                  <a:pt x="163900" y="6259947"/>
                </a:lnTo>
                <a:lnTo>
                  <a:pt x="131752" y="6227799"/>
                </a:lnTo>
                <a:lnTo>
                  <a:pt x="102595" y="6192870"/>
                </a:lnTo>
                <a:lnTo>
                  <a:pt x="76642" y="6155370"/>
                </a:lnTo>
                <a:lnTo>
                  <a:pt x="54103" y="6115512"/>
                </a:lnTo>
                <a:lnTo>
                  <a:pt x="35188" y="6073506"/>
                </a:lnTo>
                <a:lnTo>
                  <a:pt x="20110" y="6029562"/>
                </a:lnTo>
                <a:lnTo>
                  <a:pt x="9078" y="5983893"/>
                </a:lnTo>
                <a:lnTo>
                  <a:pt x="2304" y="5936709"/>
                </a:lnTo>
                <a:lnTo>
                  <a:pt x="0" y="5888220"/>
                </a:lnTo>
                <a:lnTo>
                  <a:pt x="0" y="503479"/>
                </a:lnTo>
                <a:close/>
              </a:path>
            </a:pathLst>
          </a:custGeom>
          <a:ln w="596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 txBox="1"/>
          <p:nvPr/>
        </p:nvSpPr>
        <p:spPr>
          <a:xfrm>
            <a:off x="5863022" y="15841023"/>
            <a:ext cx="2718435" cy="8337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083945">
              <a:lnSpc>
                <a:spcPct val="100000"/>
              </a:lnSpc>
              <a:spcBef>
                <a:spcPts val="110"/>
              </a:spcBef>
              <a:tabLst>
                <a:tab pos="1828164" algn="l"/>
              </a:tabLst>
            </a:pPr>
            <a:r>
              <a:rPr dirty="0" baseline="3968" sz="210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dirty="0" baseline="3968" sz="2100" spc="-7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baseline="3968" sz="2100">
                <a:solidFill>
                  <a:srgbClr val="0D0D0D"/>
                </a:solidFill>
                <a:latin typeface="Calibri"/>
                <a:cs typeface="Calibri"/>
              </a:rPr>
              <a:t>=</a:t>
            </a:r>
            <a:r>
              <a:rPr dirty="0" baseline="3968" sz="2100" spc="7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baseline="3968" sz="2100">
                <a:solidFill>
                  <a:srgbClr val="0D0D0D"/>
                </a:solidFill>
                <a:latin typeface="Calibri"/>
                <a:cs typeface="Calibri"/>
              </a:rPr>
              <a:t>9	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Clock</a:t>
            </a:r>
            <a:r>
              <a:rPr dirty="0" sz="1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Cycles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45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Preliminary</a:t>
            </a:r>
            <a:r>
              <a:rPr dirty="0" u="heavy" sz="245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5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Results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150" name="object 1150"/>
          <p:cNvSpPr txBox="1"/>
          <p:nvPr/>
        </p:nvSpPr>
        <p:spPr>
          <a:xfrm>
            <a:off x="12983150" y="19202973"/>
            <a:ext cx="251460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5">
                <a:latin typeface="Calibri"/>
                <a:cs typeface="Calibri"/>
              </a:rPr>
              <a:t>x1</a:t>
            </a:r>
            <a:r>
              <a:rPr dirty="0" sz="1200" spc="15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51" name="object 1151"/>
          <p:cNvSpPr txBox="1"/>
          <p:nvPr/>
        </p:nvSpPr>
        <p:spPr>
          <a:xfrm>
            <a:off x="13208948" y="19210791"/>
            <a:ext cx="774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52" name="object 1152"/>
          <p:cNvSpPr txBox="1"/>
          <p:nvPr/>
        </p:nvSpPr>
        <p:spPr>
          <a:xfrm>
            <a:off x="10666931" y="19504986"/>
            <a:ext cx="2092325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45"/>
              </a:lnSpc>
            </a:pPr>
            <a:r>
              <a:rPr dirty="0" sz="1600" b="1">
                <a:latin typeface="Calibri"/>
                <a:cs typeface="Calibri"/>
              </a:rPr>
              <a:t>(b) </a:t>
            </a:r>
            <a:r>
              <a:rPr dirty="0" sz="1600" spc="-5" b="1">
                <a:latin typeface="Calibri"/>
                <a:cs typeface="Calibri"/>
              </a:rPr>
              <a:t>CDF </a:t>
            </a:r>
            <a:r>
              <a:rPr dirty="0" sz="1600" b="1">
                <a:latin typeface="Calibri"/>
                <a:cs typeface="Calibri"/>
              </a:rPr>
              <a:t>of </a:t>
            </a:r>
            <a:r>
              <a:rPr dirty="0" sz="1600" spc="-10" b="1">
                <a:latin typeface="Calibri"/>
                <a:cs typeface="Calibri"/>
              </a:rPr>
              <a:t>packet</a:t>
            </a:r>
            <a:r>
              <a:rPr dirty="0" sz="1600" spc="-7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latency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53" name="object 1153"/>
          <p:cNvSpPr/>
          <p:nvPr/>
        </p:nvSpPr>
        <p:spPr>
          <a:xfrm>
            <a:off x="10264847" y="1903193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6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 txBox="1"/>
          <p:nvPr/>
        </p:nvSpPr>
        <p:spPr>
          <a:xfrm>
            <a:off x="10058995" y="18908221"/>
            <a:ext cx="13462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13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55" name="object 1155"/>
          <p:cNvSpPr/>
          <p:nvPr/>
        </p:nvSpPr>
        <p:spPr>
          <a:xfrm>
            <a:off x="10264847" y="18641228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6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 txBox="1"/>
          <p:nvPr/>
        </p:nvSpPr>
        <p:spPr>
          <a:xfrm>
            <a:off x="9895949" y="18517511"/>
            <a:ext cx="29718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105">
                <a:latin typeface="Arial"/>
                <a:cs typeface="Arial"/>
              </a:rPr>
              <a:t>0.2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57" name="object 1157"/>
          <p:cNvSpPr/>
          <p:nvPr/>
        </p:nvSpPr>
        <p:spPr>
          <a:xfrm>
            <a:off x="10264847" y="18250518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6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 txBox="1"/>
          <p:nvPr/>
        </p:nvSpPr>
        <p:spPr>
          <a:xfrm>
            <a:off x="9895949" y="18126800"/>
            <a:ext cx="29718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105">
                <a:latin typeface="Arial"/>
                <a:cs typeface="Arial"/>
              </a:rPr>
              <a:t>0.4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59" name="object 1159"/>
          <p:cNvSpPr/>
          <p:nvPr/>
        </p:nvSpPr>
        <p:spPr>
          <a:xfrm>
            <a:off x="10264847" y="17860142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6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 txBox="1"/>
          <p:nvPr/>
        </p:nvSpPr>
        <p:spPr>
          <a:xfrm>
            <a:off x="9895949" y="17736425"/>
            <a:ext cx="29718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105">
                <a:latin typeface="Arial"/>
                <a:cs typeface="Arial"/>
              </a:rPr>
              <a:t>0.6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61" name="object 1161"/>
          <p:cNvSpPr/>
          <p:nvPr/>
        </p:nvSpPr>
        <p:spPr>
          <a:xfrm>
            <a:off x="10264847" y="1746943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6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 txBox="1"/>
          <p:nvPr/>
        </p:nvSpPr>
        <p:spPr>
          <a:xfrm>
            <a:off x="9895949" y="17345716"/>
            <a:ext cx="29718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105">
                <a:latin typeface="Arial"/>
                <a:cs typeface="Arial"/>
              </a:rPr>
              <a:t>0.8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63" name="object 1163"/>
          <p:cNvSpPr/>
          <p:nvPr/>
        </p:nvSpPr>
        <p:spPr>
          <a:xfrm>
            <a:off x="10264847" y="1707872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6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 txBox="1"/>
          <p:nvPr/>
        </p:nvSpPr>
        <p:spPr>
          <a:xfrm>
            <a:off x="10058995" y="16955006"/>
            <a:ext cx="13462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13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65" name="object 1165"/>
          <p:cNvSpPr/>
          <p:nvPr/>
        </p:nvSpPr>
        <p:spPr>
          <a:xfrm>
            <a:off x="10264847" y="19010952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90">
                <a:moveTo>
                  <a:pt x="0" y="209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 txBox="1"/>
          <p:nvPr/>
        </p:nvSpPr>
        <p:spPr>
          <a:xfrm>
            <a:off x="10224973" y="19028131"/>
            <a:ext cx="13462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13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67" name="object 1167"/>
          <p:cNvSpPr/>
          <p:nvPr/>
        </p:nvSpPr>
        <p:spPr>
          <a:xfrm>
            <a:off x="10793866" y="19010952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90">
                <a:moveTo>
                  <a:pt x="0" y="209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11322885" y="19010952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90">
                <a:moveTo>
                  <a:pt x="0" y="209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11851904" y="19010952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90">
                <a:moveTo>
                  <a:pt x="0" y="209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12380923" y="19010952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90">
                <a:moveTo>
                  <a:pt x="0" y="209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12909942" y="19010952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90">
                <a:moveTo>
                  <a:pt x="0" y="209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10264847" y="16981130"/>
            <a:ext cx="2856865" cy="2051050"/>
          </a:xfrm>
          <a:custGeom>
            <a:avLst/>
            <a:gdLst/>
            <a:ahLst/>
            <a:cxnLst/>
            <a:rect l="l" t="t" r="r" b="b"/>
            <a:pathLst>
              <a:path w="2856865" h="2051050">
                <a:moveTo>
                  <a:pt x="0" y="0"/>
                </a:moveTo>
                <a:lnTo>
                  <a:pt x="0" y="2050805"/>
                </a:lnTo>
                <a:lnTo>
                  <a:pt x="2856624" y="2050805"/>
                </a:lnTo>
              </a:path>
            </a:pathLst>
          </a:custGeom>
          <a:ln w="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11186818" y="16808267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 h="0">
                <a:moveTo>
                  <a:pt x="0" y="0"/>
                </a:moveTo>
                <a:lnTo>
                  <a:pt x="141931" y="0"/>
                </a:lnTo>
              </a:path>
            </a:pathLst>
          </a:custGeom>
          <a:ln w="3175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11797947" y="16808267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 h="0">
                <a:moveTo>
                  <a:pt x="0" y="0"/>
                </a:moveTo>
                <a:lnTo>
                  <a:pt x="141931" y="0"/>
                </a:lnTo>
              </a:path>
            </a:pathLst>
          </a:custGeom>
          <a:ln w="3175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10255073" y="17070385"/>
            <a:ext cx="2740224" cy="19713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 txBox="1"/>
          <p:nvPr/>
        </p:nvSpPr>
        <p:spPr>
          <a:xfrm>
            <a:off x="10845775" y="16768616"/>
            <a:ext cx="150495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25"/>
              </a:lnSpc>
              <a:tabLst>
                <a:tab pos="615950" algn="l"/>
                <a:tab pos="1108075" algn="l"/>
              </a:tabLst>
            </a:pPr>
            <a:r>
              <a:rPr dirty="0" sz="650" spc="80">
                <a:latin typeface="Arial"/>
                <a:cs typeface="Arial"/>
              </a:rPr>
              <a:t>CSM</a:t>
            </a:r>
            <a:r>
              <a:rPr dirty="0" sz="650" spc="75">
                <a:latin typeface="Arial"/>
                <a:cs typeface="Arial"/>
              </a:rPr>
              <a:t>A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80">
                <a:latin typeface="Arial"/>
                <a:cs typeface="Arial"/>
              </a:rPr>
              <a:t>TDMA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75">
                <a:latin typeface="Arial"/>
                <a:cs typeface="Arial"/>
              </a:rPr>
              <a:t>NeuMAC</a:t>
            </a:r>
            <a:endParaRPr sz="650">
              <a:latin typeface="Arial"/>
              <a:cs typeface="Arial"/>
            </a:endParaRPr>
          </a:p>
        </p:txBody>
      </p:sp>
      <p:sp>
        <p:nvSpPr>
          <p:cNvPr id="1177" name="object 1177"/>
          <p:cNvSpPr/>
          <p:nvPr/>
        </p:nvSpPr>
        <p:spPr>
          <a:xfrm>
            <a:off x="12409075" y="16808267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 h="0">
                <a:moveTo>
                  <a:pt x="0" y="0"/>
                </a:moveTo>
                <a:lnTo>
                  <a:pt x="141931" y="0"/>
                </a:lnTo>
              </a:path>
            </a:pathLst>
          </a:custGeom>
          <a:ln w="3175">
            <a:solidFill>
              <a:srgbClr val="1C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10264847" y="16981130"/>
            <a:ext cx="2856865" cy="2051050"/>
          </a:xfrm>
          <a:custGeom>
            <a:avLst/>
            <a:gdLst/>
            <a:ahLst/>
            <a:cxnLst/>
            <a:rect l="l" t="t" r="r" b="b"/>
            <a:pathLst>
              <a:path w="2856865" h="2051050">
                <a:moveTo>
                  <a:pt x="0" y="0"/>
                </a:moveTo>
                <a:lnTo>
                  <a:pt x="0" y="2050805"/>
                </a:lnTo>
                <a:lnTo>
                  <a:pt x="2856624" y="2050805"/>
                </a:lnTo>
              </a:path>
            </a:pathLst>
          </a:custGeom>
          <a:ln w="35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10692649" y="16808608"/>
            <a:ext cx="2004060" cy="131445"/>
          </a:xfrm>
          <a:custGeom>
            <a:avLst/>
            <a:gdLst/>
            <a:ahLst/>
            <a:cxnLst/>
            <a:rect l="l" t="t" r="r" b="b"/>
            <a:pathLst>
              <a:path w="2004059" h="131444">
                <a:moveTo>
                  <a:pt x="0" y="131182"/>
                </a:moveTo>
                <a:lnTo>
                  <a:pt x="2003744" y="131182"/>
                </a:lnTo>
                <a:lnTo>
                  <a:pt x="2003744" y="0"/>
                </a:lnTo>
                <a:lnTo>
                  <a:pt x="0" y="0"/>
                </a:lnTo>
                <a:lnTo>
                  <a:pt x="0" y="131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12342407" y="1800883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342" y="0"/>
                </a:lnTo>
              </a:path>
            </a:pathLst>
          </a:custGeom>
          <a:ln w="26079">
            <a:solidFill>
              <a:srgbClr val="2400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12360870" y="18215348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 h="0">
                <a:moveTo>
                  <a:pt x="0" y="0"/>
                </a:moveTo>
                <a:lnTo>
                  <a:pt x="280784" y="0"/>
                </a:lnTo>
              </a:path>
            </a:pathLst>
          </a:custGeom>
          <a:ln w="30719">
            <a:solidFill>
              <a:srgbClr val="1C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 txBox="1"/>
          <p:nvPr/>
        </p:nvSpPr>
        <p:spPr>
          <a:xfrm>
            <a:off x="11460503" y="17710618"/>
            <a:ext cx="784860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525"/>
              </a:lnSpc>
            </a:pPr>
            <a:r>
              <a:rPr dirty="0" sz="1350" spc="55">
                <a:latin typeface="Arial"/>
                <a:cs typeface="Arial"/>
              </a:rPr>
              <a:t>CSMA</a:t>
            </a:r>
            <a:endParaRPr sz="1350">
              <a:latin typeface="Arial"/>
              <a:cs typeface="Arial"/>
            </a:endParaRPr>
          </a:p>
          <a:p>
            <a:pPr algn="r" marR="4445">
              <a:lnSpc>
                <a:spcPts val="1475"/>
              </a:lnSpc>
            </a:pPr>
            <a:r>
              <a:rPr dirty="0" sz="1250" spc="135">
                <a:latin typeface="Arial"/>
                <a:cs typeface="Arial"/>
              </a:rPr>
              <a:t>TDMA</a:t>
            </a:r>
            <a:endParaRPr sz="1250">
              <a:latin typeface="Arial"/>
              <a:cs typeface="Arial"/>
            </a:endParaRPr>
          </a:p>
          <a:p>
            <a:pPr algn="r">
              <a:lnSpc>
                <a:spcPts val="1775"/>
              </a:lnSpc>
            </a:pPr>
            <a:r>
              <a:rPr dirty="0" sz="1500" spc="10">
                <a:latin typeface="Arial"/>
                <a:cs typeface="Arial"/>
              </a:rPr>
              <a:t>NeuMAC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83" name="object 1183"/>
          <p:cNvSpPr/>
          <p:nvPr/>
        </p:nvSpPr>
        <p:spPr>
          <a:xfrm>
            <a:off x="12350656" y="17811368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284" y="0"/>
                </a:lnTo>
              </a:path>
            </a:pathLst>
          </a:custGeom>
          <a:ln w="28178">
            <a:solidFill>
              <a:srgbClr val="B5B0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11131485" y="17553139"/>
            <a:ext cx="1207770" cy="869315"/>
          </a:xfrm>
          <a:custGeom>
            <a:avLst/>
            <a:gdLst/>
            <a:ahLst/>
            <a:cxnLst/>
            <a:rect l="l" t="t" r="r" b="b"/>
            <a:pathLst>
              <a:path w="1207770" h="869315">
                <a:moveTo>
                  <a:pt x="0" y="869218"/>
                </a:moveTo>
                <a:lnTo>
                  <a:pt x="1207710" y="869218"/>
                </a:lnTo>
                <a:lnTo>
                  <a:pt x="1207710" y="0"/>
                </a:lnTo>
                <a:lnTo>
                  <a:pt x="0" y="0"/>
                </a:lnTo>
                <a:lnTo>
                  <a:pt x="0" y="8692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12659945" y="17480393"/>
            <a:ext cx="673735" cy="869315"/>
          </a:xfrm>
          <a:custGeom>
            <a:avLst/>
            <a:gdLst/>
            <a:ahLst/>
            <a:cxnLst/>
            <a:rect l="l" t="t" r="r" b="b"/>
            <a:pathLst>
              <a:path w="673734" h="869315">
                <a:moveTo>
                  <a:pt x="0" y="869218"/>
                </a:moveTo>
                <a:lnTo>
                  <a:pt x="673514" y="869218"/>
                </a:lnTo>
                <a:lnTo>
                  <a:pt x="673514" y="0"/>
                </a:lnTo>
                <a:lnTo>
                  <a:pt x="0" y="0"/>
                </a:lnTo>
                <a:lnTo>
                  <a:pt x="0" y="8692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12659945" y="17480393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4" h="0">
                <a:moveTo>
                  <a:pt x="0" y="0"/>
                </a:moveTo>
                <a:lnTo>
                  <a:pt x="673513" y="0"/>
                </a:lnTo>
              </a:path>
            </a:pathLst>
          </a:custGeom>
          <a:ln w="78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12659945" y="17480393"/>
            <a:ext cx="673735" cy="869315"/>
          </a:xfrm>
          <a:custGeom>
            <a:avLst/>
            <a:gdLst/>
            <a:ahLst/>
            <a:cxnLst/>
            <a:rect l="l" t="t" r="r" b="b"/>
            <a:pathLst>
              <a:path w="673734" h="869315">
                <a:moveTo>
                  <a:pt x="673513" y="869217"/>
                </a:moveTo>
                <a:lnTo>
                  <a:pt x="0" y="869217"/>
                </a:lnTo>
                <a:lnTo>
                  <a:pt x="0" y="0"/>
                </a:lnTo>
              </a:path>
            </a:pathLst>
          </a:custGeom>
          <a:ln w="78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 txBox="1"/>
          <p:nvPr/>
        </p:nvSpPr>
        <p:spPr>
          <a:xfrm>
            <a:off x="11576359" y="17670574"/>
            <a:ext cx="707390" cy="64325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r" marL="218440" marR="5080" indent="18415">
              <a:lnSpc>
                <a:spcPts val="1450"/>
              </a:lnSpc>
              <a:spcBef>
                <a:spcPts val="415"/>
              </a:spcBef>
            </a:pPr>
            <a:r>
              <a:rPr dirty="0" sz="1450" spc="10">
                <a:latin typeface="Calibri"/>
                <a:cs typeface="Calibri"/>
              </a:rPr>
              <a:t>CSM</a:t>
            </a:r>
            <a:r>
              <a:rPr dirty="0" sz="1450" spc="10">
                <a:latin typeface="Calibri"/>
                <a:cs typeface="Calibri"/>
              </a:rPr>
              <a:t>A  T</a:t>
            </a:r>
            <a:r>
              <a:rPr dirty="0" sz="1450" spc="10">
                <a:latin typeface="Calibri"/>
                <a:cs typeface="Calibri"/>
              </a:rPr>
              <a:t>DMA</a:t>
            </a:r>
            <a:endParaRPr sz="1450">
              <a:latin typeface="Calibri"/>
              <a:cs typeface="Calibri"/>
            </a:endParaRPr>
          </a:p>
          <a:p>
            <a:pPr algn="r" marR="5080">
              <a:lnSpc>
                <a:spcPts val="1639"/>
              </a:lnSpc>
            </a:pPr>
            <a:r>
              <a:rPr dirty="0" sz="1450" spc="15">
                <a:latin typeface="Calibri"/>
                <a:cs typeface="Calibri"/>
              </a:rPr>
              <a:t>Neu</a:t>
            </a:r>
            <a:r>
              <a:rPr dirty="0" sz="1450" spc="15">
                <a:latin typeface="Calibri"/>
                <a:cs typeface="Calibri"/>
              </a:rPr>
              <a:t>M</a:t>
            </a:r>
            <a:r>
              <a:rPr dirty="0" sz="1450">
                <a:latin typeface="Calibri"/>
                <a:cs typeface="Calibri"/>
              </a:rPr>
              <a:t>A</a:t>
            </a:r>
            <a:r>
              <a:rPr dirty="0" sz="1450" spc="10">
                <a:latin typeface="Calibri"/>
                <a:cs typeface="Calibri"/>
              </a:rPr>
              <a:t>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89" name="object 1189"/>
          <p:cNvSpPr txBox="1"/>
          <p:nvPr/>
        </p:nvSpPr>
        <p:spPr>
          <a:xfrm>
            <a:off x="9663303" y="17913587"/>
            <a:ext cx="254635" cy="327025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450" spc="-5">
                <a:latin typeface="Calibri"/>
                <a:cs typeface="Calibri"/>
              </a:rPr>
              <a:t>CD</a:t>
            </a:r>
            <a:r>
              <a:rPr dirty="0" sz="1450">
                <a:latin typeface="Calibri"/>
                <a:cs typeface="Calibri"/>
              </a:rPr>
              <a:t>F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90" name="object 1190"/>
          <p:cNvSpPr txBox="1"/>
          <p:nvPr/>
        </p:nvSpPr>
        <p:spPr>
          <a:xfrm>
            <a:off x="1546400" y="19468112"/>
            <a:ext cx="223520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340" marR="5080" indent="-16827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Application </a:t>
            </a:r>
            <a:r>
              <a:rPr dirty="0" sz="1600" spc="-5" b="1">
                <a:latin typeface="Calibri"/>
                <a:cs typeface="Calibri"/>
              </a:rPr>
              <a:t>Speedup </a:t>
            </a:r>
            <a:r>
              <a:rPr dirty="0" sz="1600" spc="-10" b="1">
                <a:latin typeface="Calibri"/>
                <a:cs typeface="Calibri"/>
              </a:rPr>
              <a:t>over  Purely Wired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91" name="object 1191"/>
          <p:cNvSpPr/>
          <p:nvPr/>
        </p:nvSpPr>
        <p:spPr>
          <a:xfrm>
            <a:off x="10367571" y="19414574"/>
            <a:ext cx="2699385" cy="410209"/>
          </a:xfrm>
          <a:custGeom>
            <a:avLst/>
            <a:gdLst/>
            <a:ahLst/>
            <a:cxnLst/>
            <a:rect l="l" t="t" r="r" b="b"/>
            <a:pathLst>
              <a:path w="2699384" h="410209">
                <a:moveTo>
                  <a:pt x="0" y="409999"/>
                </a:moveTo>
                <a:lnTo>
                  <a:pt x="2699014" y="409999"/>
                </a:lnTo>
                <a:lnTo>
                  <a:pt x="2699014" y="0"/>
                </a:lnTo>
                <a:lnTo>
                  <a:pt x="0" y="0"/>
                </a:lnTo>
                <a:lnTo>
                  <a:pt x="0" y="40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 txBox="1"/>
          <p:nvPr/>
        </p:nvSpPr>
        <p:spPr>
          <a:xfrm>
            <a:off x="5750171" y="19621309"/>
            <a:ext cx="3069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Application </a:t>
            </a:r>
            <a:r>
              <a:rPr dirty="0" sz="1600" spc="-5" b="1">
                <a:latin typeface="Calibri"/>
                <a:cs typeface="Calibri"/>
              </a:rPr>
              <a:t>Speedup </a:t>
            </a:r>
            <a:r>
              <a:rPr dirty="0" sz="1600" spc="-10" b="1">
                <a:latin typeface="Calibri"/>
                <a:cs typeface="Calibri"/>
              </a:rPr>
              <a:t>over</a:t>
            </a:r>
            <a:r>
              <a:rPr dirty="0" sz="1600" spc="-5" b="1">
                <a:latin typeface="Calibri"/>
                <a:cs typeface="Calibri"/>
              </a:rPr>
              <a:t> Baselines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93" name="object 1193"/>
          <p:cNvSpPr txBox="1"/>
          <p:nvPr/>
        </p:nvSpPr>
        <p:spPr>
          <a:xfrm>
            <a:off x="10513376" y="19028131"/>
            <a:ext cx="2545715" cy="828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2729">
              <a:lnSpc>
                <a:spcPts val="1465"/>
              </a:lnSpc>
              <a:spcBef>
                <a:spcPts val="110"/>
              </a:spcBef>
              <a:tabLst>
                <a:tab pos="727710" algn="l"/>
                <a:tab pos="1256665" algn="l"/>
                <a:tab pos="1785620" algn="l"/>
                <a:tab pos="2314575" algn="l"/>
              </a:tabLst>
            </a:pPr>
            <a:r>
              <a:rPr dirty="0" sz="1300" spc="130">
                <a:latin typeface="Arial"/>
                <a:cs typeface="Arial"/>
              </a:rPr>
              <a:t>5</a:t>
            </a:r>
            <a:r>
              <a:rPr dirty="0" sz="1300" spc="130">
                <a:latin typeface="Arial"/>
                <a:cs typeface="Arial"/>
              </a:rPr>
              <a:t>	</a:t>
            </a:r>
            <a:r>
              <a:rPr dirty="0" sz="1300" spc="125">
                <a:latin typeface="Arial"/>
                <a:cs typeface="Arial"/>
              </a:rPr>
              <a:t>1</a:t>
            </a:r>
            <a:r>
              <a:rPr dirty="0" sz="1300" spc="130">
                <a:latin typeface="Arial"/>
                <a:cs typeface="Arial"/>
              </a:rPr>
              <a:t>0</a:t>
            </a:r>
            <a:r>
              <a:rPr dirty="0" sz="1300">
                <a:latin typeface="Arial"/>
                <a:cs typeface="Arial"/>
              </a:rPr>
              <a:t>	</a:t>
            </a:r>
            <a:r>
              <a:rPr dirty="0" sz="1300" spc="125">
                <a:latin typeface="Arial"/>
                <a:cs typeface="Arial"/>
              </a:rPr>
              <a:t>1</a:t>
            </a:r>
            <a:r>
              <a:rPr dirty="0" sz="1300" spc="130">
                <a:latin typeface="Arial"/>
                <a:cs typeface="Arial"/>
              </a:rPr>
              <a:t>5</a:t>
            </a:r>
            <a:r>
              <a:rPr dirty="0" sz="1300">
                <a:latin typeface="Arial"/>
                <a:cs typeface="Arial"/>
              </a:rPr>
              <a:t>	</a:t>
            </a:r>
            <a:r>
              <a:rPr dirty="0" sz="1300" spc="125">
                <a:latin typeface="Arial"/>
                <a:cs typeface="Arial"/>
              </a:rPr>
              <a:t>2</a:t>
            </a:r>
            <a:r>
              <a:rPr dirty="0" sz="1300" spc="130">
                <a:latin typeface="Arial"/>
                <a:cs typeface="Arial"/>
              </a:rPr>
              <a:t>0</a:t>
            </a:r>
            <a:r>
              <a:rPr dirty="0" sz="1300">
                <a:latin typeface="Arial"/>
                <a:cs typeface="Arial"/>
              </a:rPr>
              <a:t>	</a:t>
            </a:r>
            <a:r>
              <a:rPr dirty="0" sz="1300" spc="125">
                <a:latin typeface="Arial"/>
                <a:cs typeface="Arial"/>
              </a:rPr>
              <a:t>25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dirty="0" sz="1450" spc="-5">
                <a:latin typeface="Calibri"/>
                <a:cs typeface="Calibri"/>
              </a:rPr>
              <a:t>Packet </a:t>
            </a:r>
            <a:r>
              <a:rPr dirty="0" sz="1450" spc="5">
                <a:latin typeface="Calibri"/>
                <a:cs typeface="Calibri"/>
              </a:rPr>
              <a:t>Latency in Clock</a:t>
            </a:r>
            <a:r>
              <a:rPr dirty="0" sz="1450" spc="-25">
                <a:latin typeface="Calibri"/>
                <a:cs typeface="Calibri"/>
              </a:rPr>
              <a:t> </a:t>
            </a:r>
            <a:r>
              <a:rPr dirty="0" sz="1450" spc="5">
                <a:latin typeface="Calibri"/>
                <a:cs typeface="Calibri"/>
              </a:rPr>
              <a:t>Cycles</a:t>
            </a:r>
            <a:endParaRPr sz="1450">
              <a:latin typeface="Calibri"/>
              <a:cs typeface="Calibri"/>
            </a:endParaRPr>
          </a:p>
          <a:p>
            <a:pPr marL="504190">
              <a:lnSpc>
                <a:spcPct val="100000"/>
              </a:lnSpc>
              <a:spcBef>
                <a:spcPts val="1280"/>
              </a:spcBef>
            </a:pPr>
            <a:r>
              <a:rPr dirty="0" sz="1600" spc="-20" b="1">
                <a:latin typeface="Calibri"/>
                <a:cs typeface="Calibri"/>
              </a:rPr>
              <a:t>Packet </a:t>
            </a:r>
            <a:r>
              <a:rPr dirty="0" sz="1600" spc="-10" b="1">
                <a:latin typeface="Calibri"/>
                <a:cs typeface="Calibri"/>
              </a:rPr>
              <a:t>Latency </a:t>
            </a:r>
            <a:r>
              <a:rPr dirty="0" sz="1600" spc="-5" b="1">
                <a:latin typeface="Calibri"/>
                <a:cs typeface="Calibri"/>
              </a:rPr>
              <a:t>CDF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2020-08-11T06:01:07Z</dcterms:created>
  <dcterms:modified xsi:type="dcterms:W3CDTF">2020-08-11T06:01:07Z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2020-08-10T00:00:00Z</vt:filetime>
  </property>
  <property fmtid="{D5CDD505-2E9C-101B-9397-08002B2CF9AE}" pid="3" name="LastSaved">
    <vt:filetime>2020-08-11T00:00:00Z</vt:filetime>
  </property>
</Properties>
</file>