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99" r:id="rId2"/>
    <p:sldMasterId id="2147483839" r:id="rId3"/>
  </p:sldMasterIdLst>
  <p:notesMasterIdLst>
    <p:notesMasterId r:id="rId25"/>
  </p:notesMasterIdLst>
  <p:sldIdLst>
    <p:sldId id="387" r:id="rId4"/>
    <p:sldId id="567" r:id="rId5"/>
    <p:sldId id="555" r:id="rId6"/>
    <p:sldId id="511" r:id="rId7"/>
    <p:sldId id="512" r:id="rId8"/>
    <p:sldId id="575" r:id="rId9"/>
    <p:sldId id="576" r:id="rId10"/>
    <p:sldId id="577" r:id="rId11"/>
    <p:sldId id="578" r:id="rId12"/>
    <p:sldId id="558" r:id="rId13"/>
    <p:sldId id="559" r:id="rId14"/>
    <p:sldId id="560" r:id="rId15"/>
    <p:sldId id="561" r:id="rId16"/>
    <p:sldId id="562" r:id="rId17"/>
    <p:sldId id="563" r:id="rId18"/>
    <p:sldId id="564" r:id="rId19"/>
    <p:sldId id="574" r:id="rId20"/>
    <p:sldId id="565" r:id="rId21"/>
    <p:sldId id="566" r:id="rId22"/>
    <p:sldId id="554" r:id="rId23"/>
    <p:sldId id="568"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FF00FF"/>
    <a:srgbClr val="777777"/>
    <a:srgbClr val="969696"/>
    <a:srgbClr val="008E40"/>
    <a:srgbClr val="9E0000"/>
    <a:srgbClr val="333399"/>
    <a:srgbClr val="3210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99765" autoAdjust="0"/>
  </p:normalViewPr>
  <p:slideViewPr>
    <p:cSldViewPr showGuides="1">
      <p:cViewPr>
        <p:scale>
          <a:sx n="80" d="100"/>
          <a:sy n="80" d="100"/>
        </p:scale>
        <p:origin x="684" y="3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 Zilan" userId="d47224f0-792e-442f-9837-e838b8e4d24b" providerId="ADAL" clId="{58512D37-1943-41C0-9BF7-DD392A0EC650}"/>
    <pc:docChg chg="delSld modSld">
      <pc:chgData name="Wen, Zilan" userId="d47224f0-792e-442f-9837-e838b8e4d24b" providerId="ADAL" clId="{58512D37-1943-41C0-9BF7-DD392A0EC650}" dt="2025-05-19T20:15:12.871" v="4" actId="2696"/>
      <pc:docMkLst>
        <pc:docMk/>
      </pc:docMkLst>
      <pc:sldChg chg="modSp mod">
        <pc:chgData name="Wen, Zilan" userId="d47224f0-792e-442f-9837-e838b8e4d24b" providerId="ADAL" clId="{58512D37-1943-41C0-9BF7-DD392A0EC650}" dt="2025-05-19T19:56:57.814" v="1"/>
        <pc:sldMkLst>
          <pc:docMk/>
          <pc:sldMk cId="0" sldId="562"/>
        </pc:sldMkLst>
        <pc:spChg chg="mod">
          <ac:chgData name="Wen, Zilan" userId="d47224f0-792e-442f-9837-e838b8e4d24b" providerId="ADAL" clId="{58512D37-1943-41C0-9BF7-DD392A0EC650}" dt="2025-05-19T19:56:57.814" v="1"/>
          <ac:spMkLst>
            <pc:docMk/>
            <pc:sldMk cId="0" sldId="562"/>
            <ac:spMk id="16387" creationId="{00000000-0000-0000-0000-000000000000}"/>
          </ac:spMkLst>
        </pc:spChg>
      </pc:sldChg>
      <pc:sldChg chg="del">
        <pc:chgData name="Wen, Zilan" userId="d47224f0-792e-442f-9837-e838b8e4d24b" providerId="ADAL" clId="{58512D37-1943-41C0-9BF7-DD392A0EC650}" dt="2025-05-19T20:15:00.572" v="2" actId="2696"/>
        <pc:sldMkLst>
          <pc:docMk/>
          <pc:sldMk cId="725309907" sldId="570"/>
        </pc:sldMkLst>
      </pc:sldChg>
      <pc:sldChg chg="del">
        <pc:chgData name="Wen, Zilan" userId="d47224f0-792e-442f-9837-e838b8e4d24b" providerId="ADAL" clId="{58512D37-1943-41C0-9BF7-DD392A0EC650}" dt="2025-05-19T20:15:12.871" v="4" actId="2696"/>
        <pc:sldMkLst>
          <pc:docMk/>
          <pc:sldMk cId="28461965" sldId="571"/>
        </pc:sldMkLst>
      </pc:sldChg>
      <pc:sldChg chg="del">
        <pc:chgData name="Wen, Zilan" userId="d47224f0-792e-442f-9837-e838b8e4d24b" providerId="ADAL" clId="{58512D37-1943-41C0-9BF7-DD392A0EC650}" dt="2025-05-19T20:15:08.578" v="3" actId="2696"/>
        <pc:sldMkLst>
          <pc:docMk/>
          <pc:sldMk cId="3046018548" sldId="5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50FA4BBB-DDDE-445F-9AB3-4CFC9BD814E0}" type="slidenum">
              <a:rPr lang="en-US"/>
              <a:pPr>
                <a:defRPr/>
              </a:pPr>
              <a:t>‹#›</a:t>
            </a:fld>
            <a:endParaRPr lang="en-US"/>
          </a:p>
        </p:txBody>
      </p:sp>
    </p:spTree>
    <p:extLst>
      <p:ext uri="{BB962C8B-B14F-4D97-AF65-F5344CB8AC3E}">
        <p14:creationId xmlns:p14="http://schemas.microsoft.com/office/powerpoint/2010/main" val="19421759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fi-FI"/>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i-FI"/>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751949-19B6-4E9C-A3CD-DA5B5921AEDB}" type="slidenum">
              <a:rPr lang="en-US"/>
              <a:pPr>
                <a:defRPr/>
              </a:pPr>
              <a:t>‹#›</a:t>
            </a:fld>
            <a:endParaRPr lang="en-US"/>
          </a:p>
        </p:txBody>
      </p:sp>
    </p:spTree>
    <p:extLst>
      <p:ext uri="{BB962C8B-B14F-4D97-AF65-F5344CB8AC3E}">
        <p14:creationId xmlns:p14="http://schemas.microsoft.com/office/powerpoint/2010/main" val="18961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fi-FI"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D8810E-F5E3-4676-BBA9-43F9D7EFF743}" type="slidenum">
              <a:rPr lang="en-US"/>
              <a:pPr>
                <a:defRPr/>
              </a:pPr>
              <a:t>‹#›</a:t>
            </a:fld>
            <a:endParaRPr lang="en-US"/>
          </a:p>
        </p:txBody>
      </p:sp>
    </p:spTree>
    <p:extLst>
      <p:ext uri="{BB962C8B-B14F-4D97-AF65-F5344CB8AC3E}">
        <p14:creationId xmlns:p14="http://schemas.microsoft.com/office/powerpoint/2010/main" val="199941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fi-FI"/>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88BFEF-14DA-481E-898F-7BD8C42FA16A}" type="slidenum">
              <a:rPr lang="en-US"/>
              <a:pPr>
                <a:defRPr/>
              </a:pPr>
              <a:t>‹#›</a:t>
            </a:fld>
            <a:endParaRPr lang="en-US"/>
          </a:p>
        </p:txBody>
      </p:sp>
    </p:spTree>
    <p:extLst>
      <p:ext uri="{BB962C8B-B14F-4D97-AF65-F5344CB8AC3E}">
        <p14:creationId xmlns:p14="http://schemas.microsoft.com/office/powerpoint/2010/main" val="2787958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C8E76B-2E81-41B3-A4AF-B7FD40DF031E}" type="slidenum">
              <a:rPr lang="en-US"/>
              <a:pPr>
                <a:defRPr/>
              </a:pPr>
              <a:t>‹#›</a:t>
            </a:fld>
            <a:endParaRPr lang="en-US"/>
          </a:p>
        </p:txBody>
      </p:sp>
    </p:spTree>
    <p:extLst>
      <p:ext uri="{BB962C8B-B14F-4D97-AF65-F5344CB8AC3E}">
        <p14:creationId xmlns:p14="http://schemas.microsoft.com/office/powerpoint/2010/main" val="3877151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C25152-70A0-41C8-8F72-0D0D442B89D8}" type="slidenum">
              <a:rPr lang="en-US"/>
              <a:pPr>
                <a:defRPr/>
              </a:pPr>
              <a:t>‹#›</a:t>
            </a:fld>
            <a:endParaRPr lang="en-US"/>
          </a:p>
        </p:txBody>
      </p:sp>
    </p:spTree>
    <p:extLst>
      <p:ext uri="{BB962C8B-B14F-4D97-AF65-F5344CB8AC3E}">
        <p14:creationId xmlns:p14="http://schemas.microsoft.com/office/powerpoint/2010/main" val="851661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FB5739A-6122-4403-BCE1-B3ABDC97BFA4}" type="slidenum">
              <a:rPr lang="en-US"/>
              <a:pPr>
                <a:defRPr/>
              </a:pPr>
              <a:t>‹#›</a:t>
            </a:fld>
            <a:endParaRPr lang="en-US"/>
          </a:p>
        </p:txBody>
      </p:sp>
    </p:spTree>
    <p:extLst>
      <p:ext uri="{BB962C8B-B14F-4D97-AF65-F5344CB8AC3E}">
        <p14:creationId xmlns:p14="http://schemas.microsoft.com/office/powerpoint/2010/main" val="3791198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0598FF7-1EDC-4557-B804-591FC0E95AFD}" type="slidenum">
              <a:rPr lang="en-US"/>
              <a:pPr>
                <a:defRPr/>
              </a:pPr>
              <a:t>‹#›</a:t>
            </a:fld>
            <a:endParaRPr lang="en-US"/>
          </a:p>
        </p:txBody>
      </p:sp>
    </p:spTree>
    <p:extLst>
      <p:ext uri="{BB962C8B-B14F-4D97-AF65-F5344CB8AC3E}">
        <p14:creationId xmlns:p14="http://schemas.microsoft.com/office/powerpoint/2010/main" val="29426606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B483630-9D9C-48B0-B82B-5C801AF17779}" type="slidenum">
              <a:rPr lang="en-US"/>
              <a:pPr>
                <a:defRPr/>
              </a:pPr>
              <a:t>‹#›</a:t>
            </a:fld>
            <a:endParaRPr lang="en-US"/>
          </a:p>
        </p:txBody>
      </p:sp>
    </p:spTree>
    <p:extLst>
      <p:ext uri="{BB962C8B-B14F-4D97-AF65-F5344CB8AC3E}">
        <p14:creationId xmlns:p14="http://schemas.microsoft.com/office/powerpoint/2010/main" val="3848160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DCE4C44-6DCE-43F4-A3A8-7801C9953E15}" type="slidenum">
              <a:rPr lang="en-US"/>
              <a:pPr>
                <a:defRPr/>
              </a:pPr>
              <a:t>‹#›</a:t>
            </a:fld>
            <a:endParaRPr lang="en-US"/>
          </a:p>
        </p:txBody>
      </p:sp>
    </p:spTree>
    <p:extLst>
      <p:ext uri="{BB962C8B-B14F-4D97-AF65-F5344CB8AC3E}">
        <p14:creationId xmlns:p14="http://schemas.microsoft.com/office/powerpoint/2010/main" val="15744090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1FF5F71-549A-4ADA-BCC6-FE5DEA8A227D}" type="slidenum">
              <a:rPr lang="en-US"/>
              <a:pPr>
                <a:defRPr/>
              </a:pPr>
              <a:t>‹#›</a:t>
            </a:fld>
            <a:endParaRPr lang="en-US"/>
          </a:p>
        </p:txBody>
      </p:sp>
    </p:spTree>
    <p:extLst>
      <p:ext uri="{BB962C8B-B14F-4D97-AF65-F5344CB8AC3E}">
        <p14:creationId xmlns:p14="http://schemas.microsoft.com/office/powerpoint/2010/main" val="36358999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745CDB5-9289-4756-8C24-A7B286022D02}" type="slidenum">
              <a:rPr lang="en-US"/>
              <a:pPr>
                <a:defRPr/>
              </a:pPr>
              <a:t>‹#›</a:t>
            </a:fld>
            <a:endParaRPr lang="en-US"/>
          </a:p>
        </p:txBody>
      </p:sp>
    </p:spTree>
    <p:extLst>
      <p:ext uri="{BB962C8B-B14F-4D97-AF65-F5344CB8AC3E}">
        <p14:creationId xmlns:p14="http://schemas.microsoft.com/office/powerpoint/2010/main" val="2432048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i-FI"/>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3ECC25B-C0AE-475E-A36B-2ED6D3B870F7}" type="slidenum">
              <a:rPr lang="en-US"/>
              <a:pPr>
                <a:defRPr/>
              </a:pPr>
              <a:t>‹#›</a:t>
            </a:fld>
            <a:endParaRPr lang="en-US"/>
          </a:p>
        </p:txBody>
      </p:sp>
    </p:spTree>
    <p:extLst>
      <p:ext uri="{BB962C8B-B14F-4D97-AF65-F5344CB8AC3E}">
        <p14:creationId xmlns:p14="http://schemas.microsoft.com/office/powerpoint/2010/main" val="20314783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152B74-5E0F-4622-9D69-D386135B815A}" type="slidenum">
              <a:rPr lang="en-US"/>
              <a:pPr>
                <a:defRPr/>
              </a:pPr>
              <a:t>‹#›</a:t>
            </a:fld>
            <a:endParaRPr lang="en-US"/>
          </a:p>
        </p:txBody>
      </p:sp>
    </p:spTree>
    <p:extLst>
      <p:ext uri="{BB962C8B-B14F-4D97-AF65-F5344CB8AC3E}">
        <p14:creationId xmlns:p14="http://schemas.microsoft.com/office/powerpoint/2010/main" val="25781200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1532EE2-2A93-4A86-BCE7-923624654F7F}" type="slidenum">
              <a:rPr lang="en-US"/>
              <a:pPr>
                <a:defRPr/>
              </a:pPr>
              <a:t>‹#›</a:t>
            </a:fld>
            <a:endParaRPr lang="en-US"/>
          </a:p>
        </p:txBody>
      </p:sp>
    </p:spTree>
    <p:extLst>
      <p:ext uri="{BB962C8B-B14F-4D97-AF65-F5344CB8AC3E}">
        <p14:creationId xmlns:p14="http://schemas.microsoft.com/office/powerpoint/2010/main" val="2492802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A1B449F-19EB-409B-8261-95D6E55937C9}" type="slidenum">
              <a:rPr lang="en-US"/>
              <a:pPr>
                <a:defRPr/>
              </a:pPr>
              <a:t>‹#›</a:t>
            </a:fld>
            <a:endParaRPr lang="en-US"/>
          </a:p>
        </p:txBody>
      </p:sp>
    </p:spTree>
    <p:extLst>
      <p:ext uri="{BB962C8B-B14F-4D97-AF65-F5344CB8AC3E}">
        <p14:creationId xmlns:p14="http://schemas.microsoft.com/office/powerpoint/2010/main" val="21341786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Заголовок, текст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a:t>Образец заголовка</a:t>
            </a:r>
          </a:p>
        </p:txBody>
      </p:sp>
      <p:sp>
        <p:nvSpPr>
          <p:cNvPr id="3" name="Текст 2"/>
          <p:cNvSpPr>
            <a:spLocks noGrp="1"/>
          </p:cNvSpPr>
          <p:nvPr>
            <p:ph type="body" sz="half" idx="1"/>
          </p:nvPr>
        </p:nvSpPr>
        <p:spPr>
          <a:xfrm>
            <a:off x="457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625FD91-4E77-42BE-8F12-A8B79E31464E}" type="slidenum">
              <a:rPr lang="en-US"/>
              <a:pPr>
                <a:defRPr/>
              </a:pPr>
              <a:t>‹#›</a:t>
            </a:fld>
            <a:endParaRPr lang="en-US"/>
          </a:p>
        </p:txBody>
      </p:sp>
    </p:spTree>
    <p:extLst>
      <p:ext uri="{BB962C8B-B14F-4D97-AF65-F5344CB8AC3E}">
        <p14:creationId xmlns:p14="http://schemas.microsoft.com/office/powerpoint/2010/main" val="24099231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457200" y="274638"/>
            <a:ext cx="8229600" cy="585152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793A32A-0AD3-4217-AC12-18C647B75187}" type="slidenum">
              <a:rPr lang="en-US"/>
              <a:pPr>
                <a:defRPr/>
              </a:pPr>
              <a:t>‹#›</a:t>
            </a:fld>
            <a:endParaRPr lang="en-US"/>
          </a:p>
        </p:txBody>
      </p:sp>
    </p:spTree>
    <p:extLst>
      <p:ext uri="{BB962C8B-B14F-4D97-AF65-F5344CB8AC3E}">
        <p14:creationId xmlns:p14="http://schemas.microsoft.com/office/powerpoint/2010/main" val="23859143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907FBB1-FC1A-4E78-9438-0CA17BAB5375}" type="slidenum">
              <a:rPr lang="en-US"/>
              <a:pPr>
                <a:defRPr/>
              </a:pPr>
              <a:t>‹#›</a:t>
            </a:fld>
            <a:endParaRPr lang="en-US"/>
          </a:p>
        </p:txBody>
      </p:sp>
    </p:spTree>
    <p:extLst>
      <p:ext uri="{BB962C8B-B14F-4D97-AF65-F5344CB8AC3E}">
        <p14:creationId xmlns:p14="http://schemas.microsoft.com/office/powerpoint/2010/main" val="24589126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A0BADF-D020-464D-AD21-FF441987EF11}" type="slidenum">
              <a:rPr lang="en-US"/>
              <a:pPr>
                <a:defRPr/>
              </a:pPr>
              <a:t>‹#›</a:t>
            </a:fld>
            <a:endParaRPr lang="en-US"/>
          </a:p>
        </p:txBody>
      </p:sp>
    </p:spTree>
    <p:extLst>
      <p:ext uri="{BB962C8B-B14F-4D97-AF65-F5344CB8AC3E}">
        <p14:creationId xmlns:p14="http://schemas.microsoft.com/office/powerpoint/2010/main" val="2150090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749B25-453A-4634-81A7-CB7075120D2F}" type="slidenum">
              <a:rPr lang="en-US"/>
              <a:pPr>
                <a:defRPr/>
              </a:pPr>
              <a:t>‹#›</a:t>
            </a:fld>
            <a:endParaRPr lang="en-US"/>
          </a:p>
        </p:txBody>
      </p:sp>
    </p:spTree>
    <p:extLst>
      <p:ext uri="{BB962C8B-B14F-4D97-AF65-F5344CB8AC3E}">
        <p14:creationId xmlns:p14="http://schemas.microsoft.com/office/powerpoint/2010/main" val="36570355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42DABE4-035A-46DD-82F7-070194314E81}" type="slidenum">
              <a:rPr lang="en-US"/>
              <a:pPr>
                <a:defRPr/>
              </a:pPr>
              <a:t>‹#›</a:t>
            </a:fld>
            <a:endParaRPr lang="en-US"/>
          </a:p>
        </p:txBody>
      </p:sp>
    </p:spTree>
    <p:extLst>
      <p:ext uri="{BB962C8B-B14F-4D97-AF65-F5344CB8AC3E}">
        <p14:creationId xmlns:p14="http://schemas.microsoft.com/office/powerpoint/2010/main" val="28385528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745C026-9E75-4C63-9B4A-E4294F95FE02}" type="slidenum">
              <a:rPr lang="en-US"/>
              <a:pPr>
                <a:defRPr/>
              </a:pPr>
              <a:t>‹#›</a:t>
            </a:fld>
            <a:endParaRPr lang="en-US"/>
          </a:p>
        </p:txBody>
      </p:sp>
    </p:spTree>
    <p:extLst>
      <p:ext uri="{BB962C8B-B14F-4D97-AF65-F5344CB8AC3E}">
        <p14:creationId xmlns:p14="http://schemas.microsoft.com/office/powerpoint/2010/main" val="417707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i-FI"/>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CD70D73-939B-4B38-8ADA-F50539EBFD33}" type="slidenum">
              <a:rPr lang="en-US"/>
              <a:pPr>
                <a:defRPr/>
              </a:pPr>
              <a:t>‹#›</a:t>
            </a:fld>
            <a:endParaRPr lang="en-US"/>
          </a:p>
        </p:txBody>
      </p:sp>
    </p:spTree>
    <p:extLst>
      <p:ext uri="{BB962C8B-B14F-4D97-AF65-F5344CB8AC3E}">
        <p14:creationId xmlns:p14="http://schemas.microsoft.com/office/powerpoint/2010/main" val="22527968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74725C0-A342-449D-920F-F51D476F9601}" type="slidenum">
              <a:rPr lang="en-US"/>
              <a:pPr>
                <a:defRPr/>
              </a:pPr>
              <a:t>‹#›</a:t>
            </a:fld>
            <a:endParaRPr lang="en-US"/>
          </a:p>
        </p:txBody>
      </p:sp>
    </p:spTree>
    <p:extLst>
      <p:ext uri="{BB962C8B-B14F-4D97-AF65-F5344CB8AC3E}">
        <p14:creationId xmlns:p14="http://schemas.microsoft.com/office/powerpoint/2010/main" val="8058723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58B291D-2BE1-4F26-9332-D67F08266FBA}" type="slidenum">
              <a:rPr lang="en-US"/>
              <a:pPr>
                <a:defRPr/>
              </a:pPr>
              <a:t>‹#›</a:t>
            </a:fld>
            <a:endParaRPr lang="en-US"/>
          </a:p>
        </p:txBody>
      </p:sp>
    </p:spTree>
    <p:extLst>
      <p:ext uri="{BB962C8B-B14F-4D97-AF65-F5344CB8AC3E}">
        <p14:creationId xmlns:p14="http://schemas.microsoft.com/office/powerpoint/2010/main" val="5998036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FA6DDA8-4F03-4A24-A0E1-DE0C897D6BE1}" type="slidenum">
              <a:rPr lang="en-US"/>
              <a:pPr>
                <a:defRPr/>
              </a:pPr>
              <a:t>‹#›</a:t>
            </a:fld>
            <a:endParaRPr lang="en-US"/>
          </a:p>
        </p:txBody>
      </p:sp>
    </p:spTree>
    <p:extLst>
      <p:ext uri="{BB962C8B-B14F-4D97-AF65-F5344CB8AC3E}">
        <p14:creationId xmlns:p14="http://schemas.microsoft.com/office/powerpoint/2010/main" val="3232433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F94D0F3-188D-451D-B6E2-761C90DCB835}" type="slidenum">
              <a:rPr lang="en-US"/>
              <a:pPr>
                <a:defRPr/>
              </a:pPr>
              <a:t>‹#›</a:t>
            </a:fld>
            <a:endParaRPr lang="en-US"/>
          </a:p>
        </p:txBody>
      </p:sp>
    </p:spTree>
    <p:extLst>
      <p:ext uri="{BB962C8B-B14F-4D97-AF65-F5344CB8AC3E}">
        <p14:creationId xmlns:p14="http://schemas.microsoft.com/office/powerpoint/2010/main" val="15859264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7DECB6-6097-45F9-91F1-BEC118BC2045}" type="slidenum">
              <a:rPr lang="en-US"/>
              <a:pPr>
                <a:defRPr/>
              </a:pPr>
              <a:t>‹#›</a:t>
            </a:fld>
            <a:endParaRPr lang="en-US"/>
          </a:p>
        </p:txBody>
      </p:sp>
    </p:spTree>
    <p:extLst>
      <p:ext uri="{BB962C8B-B14F-4D97-AF65-F5344CB8AC3E}">
        <p14:creationId xmlns:p14="http://schemas.microsoft.com/office/powerpoint/2010/main" val="23718263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B6A3D5-4E5E-4EE1-B56C-32444E65A05D}" type="slidenum">
              <a:rPr lang="en-US"/>
              <a:pPr>
                <a:defRPr/>
              </a:pPr>
              <a:t>‹#›</a:t>
            </a:fld>
            <a:endParaRPr lang="en-US"/>
          </a:p>
        </p:txBody>
      </p:sp>
    </p:spTree>
    <p:extLst>
      <p:ext uri="{BB962C8B-B14F-4D97-AF65-F5344CB8AC3E}">
        <p14:creationId xmlns:p14="http://schemas.microsoft.com/office/powerpoint/2010/main" val="423207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i-FI"/>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A5EC67-B975-4E1C-87D9-B17426B4C793}" type="slidenum">
              <a:rPr lang="en-US"/>
              <a:pPr>
                <a:defRPr/>
              </a:pPr>
              <a:t>‹#›</a:t>
            </a:fld>
            <a:endParaRPr lang="en-US"/>
          </a:p>
        </p:txBody>
      </p:sp>
    </p:spTree>
    <p:extLst>
      <p:ext uri="{BB962C8B-B14F-4D97-AF65-F5344CB8AC3E}">
        <p14:creationId xmlns:p14="http://schemas.microsoft.com/office/powerpoint/2010/main" val="163718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fi-FI"/>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BB1C7BA-B69C-41FC-9647-D122530C1749}" type="slidenum">
              <a:rPr lang="en-US"/>
              <a:pPr>
                <a:defRPr/>
              </a:pPr>
              <a:t>‹#›</a:t>
            </a:fld>
            <a:endParaRPr lang="en-US"/>
          </a:p>
        </p:txBody>
      </p:sp>
    </p:spTree>
    <p:extLst>
      <p:ext uri="{BB962C8B-B14F-4D97-AF65-F5344CB8AC3E}">
        <p14:creationId xmlns:p14="http://schemas.microsoft.com/office/powerpoint/2010/main" val="3554829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i-FI"/>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BEAEB1A-E1A0-41A7-B80B-B503FC3D4292}" type="slidenum">
              <a:rPr lang="en-US"/>
              <a:pPr>
                <a:defRPr/>
              </a:pPr>
              <a:t>‹#›</a:t>
            </a:fld>
            <a:endParaRPr lang="en-US"/>
          </a:p>
        </p:txBody>
      </p:sp>
    </p:spTree>
    <p:extLst>
      <p:ext uri="{BB962C8B-B14F-4D97-AF65-F5344CB8AC3E}">
        <p14:creationId xmlns:p14="http://schemas.microsoft.com/office/powerpoint/2010/main" val="3349331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0C9EB9D-D969-4603-B4D9-195A31D993B4}" type="slidenum">
              <a:rPr lang="en-US"/>
              <a:pPr>
                <a:defRPr/>
              </a:pPr>
              <a:t>‹#›</a:t>
            </a:fld>
            <a:endParaRPr lang="en-US"/>
          </a:p>
        </p:txBody>
      </p:sp>
    </p:spTree>
    <p:extLst>
      <p:ext uri="{BB962C8B-B14F-4D97-AF65-F5344CB8AC3E}">
        <p14:creationId xmlns:p14="http://schemas.microsoft.com/office/powerpoint/2010/main" val="2209789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i-FI"/>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6283284-7C8F-4123-BB55-C16F9732089D}" type="slidenum">
              <a:rPr lang="en-US"/>
              <a:pPr>
                <a:defRPr/>
              </a:pPr>
              <a:t>‹#›</a:t>
            </a:fld>
            <a:endParaRPr lang="en-US"/>
          </a:p>
        </p:txBody>
      </p:sp>
    </p:spTree>
    <p:extLst>
      <p:ext uri="{BB962C8B-B14F-4D97-AF65-F5344CB8AC3E}">
        <p14:creationId xmlns:p14="http://schemas.microsoft.com/office/powerpoint/2010/main" val="307374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i-FI"/>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i-FI"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0981090-23F5-4D72-8126-5441056DF95D}" type="slidenum">
              <a:rPr lang="en-US"/>
              <a:pPr>
                <a:defRPr/>
              </a:pPr>
              <a:t>‹#›</a:t>
            </a:fld>
            <a:endParaRPr lang="en-US"/>
          </a:p>
        </p:txBody>
      </p:sp>
    </p:spTree>
    <p:extLst>
      <p:ext uri="{BB962C8B-B14F-4D97-AF65-F5344CB8AC3E}">
        <p14:creationId xmlns:p14="http://schemas.microsoft.com/office/powerpoint/2010/main" val="2165834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4" name="Rectangle 4"/>
          <p:cNvSpPr>
            <a:spLocks noGrp="1" noChangeArrowheads="1"/>
          </p:cNvSpPr>
          <p:nvPr>
            <p:ph type="dt" sz="half" idx="2"/>
          </p:nvPr>
        </p:nvSpPr>
        <p:spPr bwMode="auto">
          <a:xfrm>
            <a:off x="384175"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chemeClr val="tx1"/>
                </a:solidFill>
                <a:latin typeface="+mn-lt"/>
              </a:defRPr>
            </a:lvl1pPr>
          </a:lstStyle>
          <a:p>
            <a:pPr>
              <a:defRPr/>
            </a:pPr>
            <a:endParaRPr lang="en-US"/>
          </a:p>
        </p:txBody>
      </p:sp>
      <p:sp>
        <p:nvSpPr>
          <p:cNvPr id="5125" name="Rectangle 5"/>
          <p:cNvSpPr>
            <a:spLocks noGrp="1" noChangeArrowheads="1"/>
          </p:cNvSpPr>
          <p:nvPr>
            <p:ph type="ftr" sz="quarter" idx="3"/>
          </p:nvPr>
        </p:nvSpPr>
        <p:spPr bwMode="auto">
          <a:xfrm>
            <a:off x="3051175"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endParaRPr lang="en-US"/>
          </a:p>
        </p:txBody>
      </p:sp>
      <p:sp>
        <p:nvSpPr>
          <p:cNvPr id="5126" name="Rectangle 6"/>
          <p:cNvSpPr>
            <a:spLocks noGrp="1" noChangeArrowheads="1"/>
          </p:cNvSpPr>
          <p:nvPr>
            <p:ph type="sldNum" sz="quarter" idx="4"/>
          </p:nvPr>
        </p:nvSpPr>
        <p:spPr bwMode="auto">
          <a:xfrm>
            <a:off x="6480175"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E943F760-F2A6-40A3-9FA5-00FE6F0CC299}" type="slidenum">
              <a:rPr lang="en-US"/>
              <a:pPr>
                <a:defRPr/>
              </a:pPr>
              <a:t>‹#›</a:t>
            </a:fld>
            <a:endParaRPr lang="en-US"/>
          </a:p>
        </p:txBody>
      </p:sp>
      <p:sp>
        <p:nvSpPr>
          <p:cNvPr id="1031" name="Line 7"/>
          <p:cNvSpPr>
            <a:spLocks noChangeShapeType="1"/>
          </p:cNvSpPr>
          <p:nvPr userDrawn="1"/>
        </p:nvSpPr>
        <p:spPr bwMode="auto">
          <a:xfrm flipV="1">
            <a:off x="263525" y="6440488"/>
            <a:ext cx="8699500" cy="0"/>
          </a:xfrm>
          <a:prstGeom prst="line">
            <a:avLst/>
          </a:prstGeom>
          <a:noFill/>
          <a:ln w="57150">
            <a:solidFill>
              <a:srgbClr val="0D8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2" name="Line 8"/>
          <p:cNvSpPr>
            <a:spLocks noChangeShapeType="1"/>
          </p:cNvSpPr>
          <p:nvPr userDrawn="1"/>
        </p:nvSpPr>
        <p:spPr bwMode="auto">
          <a:xfrm>
            <a:off x="538163" y="6524625"/>
            <a:ext cx="8424862" cy="0"/>
          </a:xfrm>
          <a:prstGeom prst="line">
            <a:avLst/>
          </a:prstGeom>
          <a:noFill/>
          <a:ln w="38100">
            <a:solidFill>
              <a:srgbClr val="0D8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3" name="Line 9"/>
          <p:cNvSpPr>
            <a:spLocks noChangeShapeType="1"/>
          </p:cNvSpPr>
          <p:nvPr userDrawn="1"/>
        </p:nvSpPr>
        <p:spPr bwMode="auto">
          <a:xfrm>
            <a:off x="827088" y="6597650"/>
            <a:ext cx="8137525" cy="0"/>
          </a:xfrm>
          <a:prstGeom prst="line">
            <a:avLst/>
          </a:prstGeom>
          <a:noFill/>
          <a:ln w="19050">
            <a:solidFill>
              <a:srgbClr val="0D8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4" name="Rectangle 11"/>
          <p:cNvSpPr>
            <a:spLocks noChangeArrowheads="1"/>
          </p:cNvSpPr>
          <p:nvPr userDrawn="1"/>
        </p:nvSpPr>
        <p:spPr bwMode="auto">
          <a:xfrm>
            <a:off x="-3175" y="1052513"/>
            <a:ext cx="9213850" cy="65087"/>
          </a:xfrm>
          <a:prstGeom prst="rect">
            <a:avLst/>
          </a:prstGeom>
          <a:gradFill rotWithShape="1">
            <a:gsLst>
              <a:gs pos="0">
                <a:srgbClr val="B7DBFF"/>
              </a:gs>
              <a:gs pos="100000">
                <a:srgbClr val="0D8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fi-FI" altLang="en-US"/>
          </a:p>
        </p:txBody>
      </p:sp>
    </p:spTree>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4" name="Rectangle 4"/>
          <p:cNvSpPr>
            <a:spLocks noGrp="1" noChangeArrowheads="1"/>
          </p:cNvSpPr>
          <p:nvPr>
            <p:ph type="dt" sz="half" idx="2"/>
          </p:nvPr>
        </p:nvSpPr>
        <p:spPr bwMode="auto">
          <a:xfrm>
            <a:off x="384175"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000000"/>
                </a:solidFill>
                <a:latin typeface="+mn-lt"/>
              </a:defRPr>
            </a:lvl1pPr>
          </a:lstStyle>
          <a:p>
            <a:pPr>
              <a:defRPr/>
            </a:pPr>
            <a:endParaRPr lang="en-US"/>
          </a:p>
        </p:txBody>
      </p:sp>
      <p:sp>
        <p:nvSpPr>
          <p:cNvPr id="5125" name="Rectangle 5"/>
          <p:cNvSpPr>
            <a:spLocks noGrp="1" noChangeArrowheads="1"/>
          </p:cNvSpPr>
          <p:nvPr>
            <p:ph type="ftr" sz="quarter" idx="3"/>
          </p:nvPr>
        </p:nvSpPr>
        <p:spPr bwMode="auto">
          <a:xfrm>
            <a:off x="3051175"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mn-lt"/>
              </a:defRPr>
            </a:lvl1pPr>
          </a:lstStyle>
          <a:p>
            <a:pPr>
              <a:defRPr/>
            </a:pPr>
            <a:endParaRPr lang="en-US"/>
          </a:p>
        </p:txBody>
      </p:sp>
      <p:sp>
        <p:nvSpPr>
          <p:cNvPr id="5126" name="Rectangle 6"/>
          <p:cNvSpPr>
            <a:spLocks noGrp="1" noChangeArrowheads="1"/>
          </p:cNvSpPr>
          <p:nvPr>
            <p:ph type="sldNum" sz="quarter" idx="4"/>
          </p:nvPr>
        </p:nvSpPr>
        <p:spPr bwMode="auto">
          <a:xfrm>
            <a:off x="6480175"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mn-lt"/>
              </a:defRPr>
            </a:lvl1pPr>
          </a:lstStyle>
          <a:p>
            <a:pPr>
              <a:defRPr/>
            </a:pPr>
            <a:fld id="{6DFA3978-6377-44B5-95BD-7DBB4751613D}" type="slidenum">
              <a:rPr lang="en-US"/>
              <a:pPr>
                <a:defRPr/>
              </a:pPr>
              <a:t>‹#›</a:t>
            </a:fld>
            <a:endParaRPr lang="en-US"/>
          </a:p>
        </p:txBody>
      </p:sp>
      <p:sp>
        <p:nvSpPr>
          <p:cNvPr id="2055" name="Line 7"/>
          <p:cNvSpPr>
            <a:spLocks noChangeShapeType="1"/>
          </p:cNvSpPr>
          <p:nvPr userDrawn="1"/>
        </p:nvSpPr>
        <p:spPr bwMode="auto">
          <a:xfrm flipV="1">
            <a:off x="263525" y="6440488"/>
            <a:ext cx="8699500" cy="0"/>
          </a:xfrm>
          <a:prstGeom prst="line">
            <a:avLst/>
          </a:prstGeom>
          <a:noFill/>
          <a:ln w="57150">
            <a:solidFill>
              <a:srgbClr val="0D8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6" name="Line 8"/>
          <p:cNvSpPr>
            <a:spLocks noChangeShapeType="1"/>
          </p:cNvSpPr>
          <p:nvPr userDrawn="1"/>
        </p:nvSpPr>
        <p:spPr bwMode="auto">
          <a:xfrm>
            <a:off x="538163" y="6524625"/>
            <a:ext cx="8424862" cy="0"/>
          </a:xfrm>
          <a:prstGeom prst="line">
            <a:avLst/>
          </a:prstGeom>
          <a:noFill/>
          <a:ln w="38100">
            <a:solidFill>
              <a:srgbClr val="0D8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 name="Line 9"/>
          <p:cNvSpPr>
            <a:spLocks noChangeShapeType="1"/>
          </p:cNvSpPr>
          <p:nvPr userDrawn="1"/>
        </p:nvSpPr>
        <p:spPr bwMode="auto">
          <a:xfrm>
            <a:off x="827088" y="6597650"/>
            <a:ext cx="8137525" cy="0"/>
          </a:xfrm>
          <a:prstGeom prst="line">
            <a:avLst/>
          </a:prstGeom>
          <a:noFill/>
          <a:ln w="19050">
            <a:solidFill>
              <a:srgbClr val="0D8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 name="Rectangle 11"/>
          <p:cNvSpPr>
            <a:spLocks noChangeArrowheads="1"/>
          </p:cNvSpPr>
          <p:nvPr userDrawn="1"/>
        </p:nvSpPr>
        <p:spPr bwMode="auto">
          <a:xfrm>
            <a:off x="-3175" y="1052513"/>
            <a:ext cx="9213850" cy="65087"/>
          </a:xfrm>
          <a:prstGeom prst="rect">
            <a:avLst/>
          </a:prstGeom>
          <a:gradFill rotWithShape="1">
            <a:gsLst>
              <a:gs pos="0">
                <a:srgbClr val="B7DBFF"/>
              </a:gs>
              <a:gs pos="100000">
                <a:srgbClr val="0D8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ru-RU" alt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55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defRPr>
            </a:lvl1pPr>
          </a:lstStyle>
          <a:p>
            <a:pPr>
              <a:defRPr/>
            </a:pPr>
            <a:endParaRPr lang="en-US"/>
          </a:p>
        </p:txBody>
      </p:sp>
      <p:sp>
        <p:nvSpPr>
          <p:cNvPr id="2355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charset="0"/>
              </a:defRPr>
            </a:lvl1pPr>
          </a:lstStyle>
          <a:p>
            <a:pPr>
              <a:defRPr/>
            </a:pPr>
            <a:endParaRPr lang="en-US"/>
          </a:p>
        </p:txBody>
      </p:sp>
      <p:sp>
        <p:nvSpPr>
          <p:cNvPr id="2355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defRPr>
            </a:lvl1pPr>
          </a:lstStyle>
          <a:p>
            <a:pPr>
              <a:defRPr/>
            </a:pPr>
            <a:fld id="{0A48544B-1251-4EEF-89E1-35398AEAC2E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cbi.nlm.nih.gov/nuccore/AF410953.1/" TargetMode="Externa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idx="4294967295"/>
          </p:nvPr>
        </p:nvSpPr>
        <p:spPr>
          <a:xfrm>
            <a:off x="633413" y="1412875"/>
            <a:ext cx="7848600" cy="1470025"/>
          </a:xfrm>
        </p:spPr>
        <p:txBody>
          <a:bodyPr/>
          <a:lstStyle/>
          <a:p>
            <a:pPr eaLnBrk="1" hangingPunct="1">
              <a:defRPr/>
            </a:pPr>
            <a:r>
              <a:rPr lang="en-GB" sz="5400" b="1" cap="small" dirty="0">
                <a:solidFill>
                  <a:srgbClr val="3210FC"/>
                </a:solidFill>
                <a:effectLst>
                  <a:outerShdw blurRad="38100" dist="38100" dir="2700000" algn="tl">
                    <a:srgbClr val="C0C0C0"/>
                  </a:outerShdw>
                </a:effectLst>
                <a:latin typeface="Georgia" pitchFamily="18" charset="0"/>
                <a:ea typeface="ＭＳ Ｐゴシック" pitchFamily="34" charset="-128"/>
              </a:rPr>
              <a:t>Gene Annotation</a:t>
            </a:r>
            <a:endParaRPr lang="el-GR" sz="5400" b="1" dirty="0">
              <a:solidFill>
                <a:srgbClr val="3210FC"/>
              </a:solidFill>
              <a:effectLst>
                <a:outerShdw blurRad="38100" dist="38100" dir="2700000" algn="tl">
                  <a:srgbClr val="C0C0C0"/>
                </a:outerShdw>
              </a:effectLst>
              <a:latin typeface="Georgia" pitchFamily="18" charset="0"/>
              <a:ea typeface="ＭＳ Ｐゴシック" pitchFamily="34" charset="-128"/>
            </a:endParaRPr>
          </a:p>
        </p:txBody>
      </p:sp>
      <p:sp>
        <p:nvSpPr>
          <p:cNvPr id="10" name="Rectangle 2"/>
          <p:cNvSpPr txBox="1">
            <a:spLocks noChangeArrowheads="1"/>
          </p:cNvSpPr>
          <p:nvPr/>
        </p:nvSpPr>
        <p:spPr bwMode="auto">
          <a:xfrm>
            <a:off x="1754188" y="4292600"/>
            <a:ext cx="5626100" cy="1038225"/>
          </a:xfrm>
          <a:prstGeom prst="rect">
            <a:avLst/>
          </a:prstGeom>
          <a:noFill/>
          <a:ln w="9525">
            <a:noFill/>
            <a:miter lim="800000"/>
            <a:headEnd/>
            <a:tailEnd/>
          </a:ln>
        </p:spPr>
        <p:txBody>
          <a:bodyPr anchor="ctr"/>
          <a:lstStyle/>
          <a:p>
            <a:pPr algn="ctr">
              <a:defRPr/>
            </a:pPr>
            <a:r>
              <a:rPr lang="en-GB" sz="2400" b="1" kern="0" dirty="0">
                <a:solidFill>
                  <a:srgbClr val="3210FC"/>
                </a:solidFill>
                <a:effectLst>
                  <a:outerShdw blurRad="38100" dist="38100" dir="2700000" algn="tl">
                    <a:srgbClr val="C0C0C0"/>
                  </a:outerShdw>
                </a:effectLst>
                <a:latin typeface="Georgia" pitchFamily="18" charset="0"/>
                <a:ea typeface="ＭＳ Ｐゴシック" pitchFamily="34" charset="-128"/>
                <a:cs typeface="+mj-cs"/>
              </a:rPr>
              <a:t>Practical course in Bioinformatics</a:t>
            </a:r>
          </a:p>
          <a:p>
            <a:pPr algn="ctr">
              <a:defRPr/>
            </a:pPr>
            <a:r>
              <a:rPr lang="en-GB" sz="2400" b="1" kern="0" dirty="0">
                <a:solidFill>
                  <a:srgbClr val="3210FC"/>
                </a:solidFill>
                <a:effectLst>
                  <a:outerShdw blurRad="38100" dist="38100" dir="2700000" algn="tl">
                    <a:srgbClr val="C0C0C0"/>
                  </a:outerShdw>
                </a:effectLst>
                <a:latin typeface="Georgia" pitchFamily="18" charset="0"/>
                <a:ea typeface="ＭＳ Ｐゴシック" pitchFamily="34" charset="-128"/>
                <a:cs typeface="+mj-cs"/>
              </a:rPr>
              <a:t>(BIOT204)</a:t>
            </a:r>
          </a:p>
        </p:txBody>
      </p:sp>
      <p:sp>
        <p:nvSpPr>
          <p:cNvPr id="4" name="Rectangle 2"/>
          <p:cNvSpPr txBox="1">
            <a:spLocks noChangeArrowheads="1"/>
          </p:cNvSpPr>
          <p:nvPr/>
        </p:nvSpPr>
        <p:spPr bwMode="auto">
          <a:xfrm>
            <a:off x="6300192" y="5589240"/>
            <a:ext cx="2673350" cy="1038225"/>
          </a:xfrm>
          <a:prstGeom prst="rect">
            <a:avLst/>
          </a:prstGeom>
          <a:noFill/>
          <a:ln w="9525">
            <a:noFill/>
            <a:miter lim="800000"/>
            <a:headEnd/>
            <a:tailEnd/>
          </a:ln>
        </p:spPr>
        <p:txBody>
          <a:bodyPr anchor="ctr"/>
          <a:lstStyle/>
          <a:p>
            <a:pPr algn="ctr">
              <a:defRPr/>
            </a:pPr>
            <a:r>
              <a:rPr lang="en-GB" sz="1600" b="1" kern="0" dirty="0">
                <a:solidFill>
                  <a:srgbClr val="3210FC"/>
                </a:solidFill>
                <a:effectLst>
                  <a:outerShdw blurRad="38100" dist="38100" dir="2700000" algn="tl">
                    <a:srgbClr val="C0C0C0"/>
                  </a:outerShdw>
                </a:effectLst>
                <a:latin typeface="Georgia" pitchFamily="18" charset="0"/>
                <a:ea typeface="ＭＳ Ｐゴシック" pitchFamily="34" charset="-128"/>
                <a:cs typeface="+mj-cs"/>
              </a:rPr>
              <a:t>Zilan Wen</a:t>
            </a:r>
          </a:p>
          <a:p>
            <a:pPr algn="ctr">
              <a:defRPr/>
            </a:pPr>
            <a:endParaRPr lang="en-GB" sz="1600" b="1" kern="0" dirty="0">
              <a:solidFill>
                <a:srgbClr val="3210FC"/>
              </a:solidFill>
              <a:effectLst>
                <a:outerShdw blurRad="38100" dist="38100" dir="2700000" algn="tl">
                  <a:srgbClr val="C0C0C0"/>
                </a:outerShdw>
              </a:effectLst>
              <a:latin typeface="Georgia" pitchFamily="18" charset="0"/>
              <a:ea typeface="ＭＳ Ｐゴシック" pitchFamily="34" charset="-128"/>
              <a:cs typeface="+mj-cs"/>
            </a:endParaRPr>
          </a:p>
          <a:p>
            <a:pPr algn="ctr">
              <a:defRPr/>
            </a:pPr>
            <a:r>
              <a:rPr lang="en-GB" sz="1600" b="1" kern="0" dirty="0">
                <a:solidFill>
                  <a:srgbClr val="3210FC"/>
                </a:solidFill>
                <a:effectLst>
                  <a:outerShdw blurRad="38100" dist="38100" dir="2700000" algn="tl">
                    <a:srgbClr val="C0C0C0"/>
                  </a:outerShdw>
                </a:effectLst>
                <a:latin typeface="Georgia" pitchFamily="18" charset="0"/>
                <a:ea typeface="ＭＳ Ｐゴシック" pitchFamily="34" charset="-128"/>
                <a:cs typeface="+mj-cs"/>
              </a:rPr>
              <a:t>20-05-2025</a:t>
            </a:r>
            <a:endParaRPr lang="el-GR" sz="1600" b="1" kern="0" dirty="0">
              <a:solidFill>
                <a:srgbClr val="3210FC"/>
              </a:solidFill>
              <a:effectLst>
                <a:outerShdw blurRad="38100" dist="38100" dir="2700000" algn="tl">
                  <a:srgbClr val="C0C0C0"/>
                </a:outerShdw>
              </a:effectLst>
              <a:latin typeface="Georgia" pitchFamily="18" charset="0"/>
              <a:ea typeface="ＭＳ Ｐゴシック" pitchFamily="34" charset="-128"/>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266" name="Rectangle 23"/>
          <p:cNvSpPr>
            <a:spLocks noChangeArrowheads="1"/>
          </p:cNvSpPr>
          <p:nvPr/>
        </p:nvSpPr>
        <p:spPr bwMode="auto">
          <a:xfrm>
            <a:off x="90488" y="290513"/>
            <a:ext cx="892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b="1">
                <a:solidFill>
                  <a:srgbClr val="333399"/>
                </a:solidFill>
                <a:latin typeface="Georgia" pitchFamily="18" charset="0"/>
                <a:ea typeface="ＭＳ Ｐゴシック" pitchFamily="34" charset="-128"/>
              </a:rPr>
              <a:t>Repeats and transposable elements</a:t>
            </a:r>
          </a:p>
        </p:txBody>
      </p:sp>
      <p:sp>
        <p:nvSpPr>
          <p:cNvPr id="5" name="TextBox 3"/>
          <p:cNvSpPr txBox="1">
            <a:spLocks noChangeArrowheads="1"/>
          </p:cNvSpPr>
          <p:nvPr/>
        </p:nvSpPr>
        <p:spPr bwMode="auto">
          <a:xfrm>
            <a:off x="900113" y="1196975"/>
            <a:ext cx="7343775" cy="4524375"/>
          </a:xfrm>
          <a:prstGeom prst="rect">
            <a:avLst/>
          </a:prstGeom>
          <a:noFill/>
          <a:ln>
            <a:noFill/>
          </a:ln>
        </p:spPr>
        <p:txBody>
          <a:bodyPr>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indent="0" eaLnBrk="1" hangingPunct="1">
              <a:spcBef>
                <a:spcPct val="0"/>
              </a:spcBef>
              <a:buFontTx/>
              <a:buNone/>
              <a:defRPr/>
            </a:pPr>
            <a:r>
              <a:rPr lang="en-GB" altLang="en-US" sz="1800" dirty="0">
                <a:solidFill>
                  <a:srgbClr val="000000"/>
                </a:solidFill>
                <a:latin typeface="Georgia" pitchFamily="18" charset="0"/>
              </a:rPr>
              <a:t>Repetitive elements may influence the output of gene prediction algorithms:</a:t>
            </a:r>
          </a:p>
          <a:p>
            <a:pPr marL="0" indent="0" eaLnBrk="1" hangingPunct="1">
              <a:spcBef>
                <a:spcPct val="0"/>
              </a:spcBef>
              <a:buFontTx/>
              <a:buNone/>
              <a:defRPr/>
            </a:pPr>
            <a:endParaRPr lang="en-GB" altLang="en-US" sz="1800" dirty="0">
              <a:solidFill>
                <a:srgbClr val="000000"/>
              </a:solidFill>
              <a:latin typeface="Georgia" pitchFamily="18" charset="0"/>
            </a:endParaRPr>
          </a:p>
          <a:p>
            <a:pPr eaLnBrk="1" hangingPunct="1">
              <a:spcBef>
                <a:spcPct val="0"/>
              </a:spcBef>
              <a:defRPr/>
            </a:pPr>
            <a:r>
              <a:rPr lang="en-GB" altLang="en-US" sz="1800" dirty="0">
                <a:solidFill>
                  <a:srgbClr val="000000"/>
                </a:solidFill>
                <a:latin typeface="Georgia" pitchFamily="18" charset="0"/>
              </a:rPr>
              <a:t>DNA transposons and </a:t>
            </a:r>
            <a:r>
              <a:rPr lang="en-GB" altLang="en-US" sz="1800" dirty="0" err="1">
                <a:solidFill>
                  <a:srgbClr val="000000"/>
                </a:solidFill>
                <a:latin typeface="Georgia" pitchFamily="18" charset="0"/>
              </a:rPr>
              <a:t>retrotransposons</a:t>
            </a:r>
            <a:r>
              <a:rPr lang="en-GB" altLang="en-US" sz="1800" dirty="0">
                <a:solidFill>
                  <a:srgbClr val="000000"/>
                </a:solidFill>
                <a:latin typeface="Georgia" pitchFamily="18" charset="0"/>
              </a:rPr>
              <a:t> carry protein-coding genes that are required for their mobility</a:t>
            </a:r>
          </a:p>
          <a:p>
            <a:pPr eaLnBrk="1" hangingPunct="1">
              <a:spcBef>
                <a:spcPct val="0"/>
              </a:spcBef>
              <a:defRPr/>
            </a:pPr>
            <a:r>
              <a:rPr lang="en-GB" altLang="en-US" sz="1800" i="1" dirty="0">
                <a:solidFill>
                  <a:srgbClr val="000000"/>
                </a:solidFill>
                <a:latin typeface="Georgia" pitchFamily="18" charset="0"/>
              </a:rPr>
              <a:t>ab initio </a:t>
            </a:r>
            <a:r>
              <a:rPr lang="en-GB" altLang="en-US" sz="1800" dirty="0">
                <a:solidFill>
                  <a:srgbClr val="000000"/>
                </a:solidFill>
                <a:latin typeface="Georgia" pitchFamily="18" charset="0"/>
              </a:rPr>
              <a:t>algorithms often recognize transposable elements as complete or fragmented host genes</a:t>
            </a:r>
          </a:p>
          <a:p>
            <a:pPr eaLnBrk="1" hangingPunct="1">
              <a:spcBef>
                <a:spcPct val="0"/>
              </a:spcBef>
              <a:defRPr/>
            </a:pPr>
            <a:r>
              <a:rPr lang="en-GB" altLang="en-US" sz="1800" dirty="0">
                <a:solidFill>
                  <a:srgbClr val="000000"/>
                </a:solidFill>
                <a:latin typeface="Georgia" pitchFamily="18" charset="0"/>
              </a:rPr>
              <a:t>the total gene number is over-estimated</a:t>
            </a:r>
          </a:p>
          <a:p>
            <a:pPr eaLnBrk="1" hangingPunct="1">
              <a:spcBef>
                <a:spcPct val="0"/>
              </a:spcBef>
              <a:defRPr/>
            </a:pPr>
            <a:r>
              <a:rPr lang="en-GB" altLang="en-US" sz="1800" dirty="0">
                <a:solidFill>
                  <a:srgbClr val="000000"/>
                </a:solidFill>
                <a:latin typeface="Georgia" pitchFamily="18" charset="0"/>
              </a:rPr>
              <a:t>false gene predictions (chimeras between host genes and transposon genes) are occasionally made</a:t>
            </a:r>
          </a:p>
          <a:p>
            <a:pPr eaLnBrk="1" hangingPunct="1">
              <a:spcBef>
                <a:spcPct val="0"/>
              </a:spcBef>
              <a:defRPr/>
            </a:pPr>
            <a:endParaRPr lang="en-GB" altLang="en-US" sz="1800" dirty="0">
              <a:solidFill>
                <a:srgbClr val="000000"/>
              </a:solidFill>
              <a:latin typeface="Georgia" pitchFamily="18" charset="0"/>
            </a:endParaRPr>
          </a:p>
          <a:p>
            <a:pPr marL="0" indent="0" eaLnBrk="1" hangingPunct="1">
              <a:spcBef>
                <a:spcPct val="0"/>
              </a:spcBef>
              <a:buFontTx/>
              <a:buNone/>
              <a:defRPr/>
            </a:pPr>
            <a:r>
              <a:rPr lang="en-GB" altLang="en-US" sz="1800" dirty="0">
                <a:solidFill>
                  <a:srgbClr val="000000"/>
                </a:solidFill>
                <a:latin typeface="Georgia" pitchFamily="18" charset="0"/>
              </a:rPr>
              <a:t>To exclude the effect of repetitive elements on gene prediction algorithms, they have to be ‘masked’ from the gene assembly. The number of tools that recognise repetitive elements in genome assemblies are available and employed in genome annotation pipelines.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290" name="Rectangle 23"/>
          <p:cNvSpPr>
            <a:spLocks noChangeArrowheads="1"/>
          </p:cNvSpPr>
          <p:nvPr/>
        </p:nvSpPr>
        <p:spPr bwMode="auto">
          <a:xfrm>
            <a:off x="90488" y="290513"/>
            <a:ext cx="892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b="1">
                <a:solidFill>
                  <a:srgbClr val="333399"/>
                </a:solidFill>
                <a:latin typeface="Georgia" pitchFamily="18" charset="0"/>
                <a:ea typeface="ＭＳ Ｐゴシック" pitchFamily="34" charset="-128"/>
              </a:rPr>
              <a:t>Non-coding RNA (ncRNA) genes</a:t>
            </a:r>
          </a:p>
        </p:txBody>
      </p:sp>
      <p:sp>
        <p:nvSpPr>
          <p:cNvPr id="5" name="TextBox 3"/>
          <p:cNvSpPr txBox="1">
            <a:spLocks noChangeArrowheads="1"/>
          </p:cNvSpPr>
          <p:nvPr/>
        </p:nvSpPr>
        <p:spPr bwMode="auto">
          <a:xfrm>
            <a:off x="900113" y="1196975"/>
            <a:ext cx="7343775" cy="4246563"/>
          </a:xfrm>
          <a:prstGeom prst="rect">
            <a:avLst/>
          </a:prstGeom>
          <a:noFill/>
          <a:ln>
            <a:noFill/>
          </a:ln>
        </p:spPr>
        <p:txBody>
          <a:bodyPr>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indent="0" eaLnBrk="1" hangingPunct="1">
              <a:spcBef>
                <a:spcPct val="0"/>
              </a:spcBef>
              <a:buFontTx/>
              <a:buNone/>
              <a:defRPr/>
            </a:pPr>
            <a:r>
              <a:rPr lang="en-GB" altLang="en-US" sz="1800" dirty="0">
                <a:solidFill>
                  <a:srgbClr val="000000"/>
                </a:solidFill>
                <a:latin typeface="Georgia" pitchFamily="18" charset="0"/>
              </a:rPr>
              <a:t>Number of RNA molecules do not encode proteins but instead serve as a final functional product with enzymatic and/or structural role:</a:t>
            </a:r>
          </a:p>
          <a:p>
            <a:pPr marL="0" indent="0" eaLnBrk="1" hangingPunct="1">
              <a:spcBef>
                <a:spcPct val="0"/>
              </a:spcBef>
              <a:buFontTx/>
              <a:buNone/>
              <a:defRPr/>
            </a:pPr>
            <a:endParaRPr lang="en-GB" altLang="en-US" sz="1800" dirty="0">
              <a:solidFill>
                <a:srgbClr val="000000"/>
              </a:solidFill>
              <a:latin typeface="Georgia" pitchFamily="18" charset="0"/>
            </a:endParaRPr>
          </a:p>
          <a:p>
            <a:pPr eaLnBrk="1" hangingPunct="1">
              <a:spcBef>
                <a:spcPct val="0"/>
              </a:spcBef>
              <a:defRPr/>
            </a:pPr>
            <a:r>
              <a:rPr lang="en-GB" altLang="en-US" sz="1800" dirty="0">
                <a:solidFill>
                  <a:srgbClr val="000000"/>
                </a:solidFill>
                <a:latin typeface="Georgia" pitchFamily="18" charset="0"/>
              </a:rPr>
              <a:t>ribosomal RNAs (</a:t>
            </a:r>
            <a:r>
              <a:rPr lang="en-GB" altLang="en-US" sz="1800" dirty="0" err="1">
                <a:solidFill>
                  <a:srgbClr val="000000"/>
                </a:solidFill>
                <a:latin typeface="Georgia" pitchFamily="18" charset="0"/>
              </a:rPr>
              <a:t>rRNA</a:t>
            </a:r>
            <a:r>
              <a:rPr lang="en-GB" altLang="en-US" sz="1800" dirty="0">
                <a:solidFill>
                  <a:srgbClr val="000000"/>
                </a:solidFill>
                <a:latin typeface="Georgia" pitchFamily="18" charset="0"/>
              </a:rPr>
              <a:t>)</a:t>
            </a:r>
          </a:p>
          <a:p>
            <a:pPr eaLnBrk="1" hangingPunct="1">
              <a:spcBef>
                <a:spcPct val="0"/>
              </a:spcBef>
              <a:defRPr/>
            </a:pPr>
            <a:r>
              <a:rPr lang="en-GB" altLang="en-US" sz="1800" dirty="0">
                <a:solidFill>
                  <a:srgbClr val="000000"/>
                </a:solidFill>
                <a:latin typeface="Georgia" pitchFamily="18" charset="0"/>
              </a:rPr>
              <a:t>transfer RNAs (</a:t>
            </a:r>
            <a:r>
              <a:rPr lang="en-GB" altLang="en-US" sz="1800" dirty="0" err="1">
                <a:solidFill>
                  <a:srgbClr val="000000"/>
                </a:solidFill>
                <a:latin typeface="Georgia" pitchFamily="18" charset="0"/>
              </a:rPr>
              <a:t>tRNA</a:t>
            </a:r>
            <a:r>
              <a:rPr lang="en-GB" altLang="en-US" sz="1800" dirty="0">
                <a:solidFill>
                  <a:srgbClr val="000000"/>
                </a:solidFill>
                <a:latin typeface="Georgia" pitchFamily="18" charset="0"/>
              </a:rPr>
              <a:t>)</a:t>
            </a:r>
          </a:p>
          <a:p>
            <a:pPr eaLnBrk="1" hangingPunct="1">
              <a:spcBef>
                <a:spcPct val="0"/>
              </a:spcBef>
              <a:defRPr/>
            </a:pPr>
            <a:r>
              <a:rPr lang="en-GB" altLang="en-US" sz="1800" dirty="0">
                <a:solidFill>
                  <a:srgbClr val="000000"/>
                </a:solidFill>
                <a:latin typeface="Georgia" pitchFamily="18" charset="0"/>
              </a:rPr>
              <a:t>small nuclear RNAs (</a:t>
            </a:r>
            <a:r>
              <a:rPr lang="en-GB" altLang="en-US" sz="1800" dirty="0" err="1">
                <a:solidFill>
                  <a:srgbClr val="000000"/>
                </a:solidFill>
                <a:latin typeface="Georgia" pitchFamily="18" charset="0"/>
              </a:rPr>
              <a:t>snRNA</a:t>
            </a:r>
            <a:r>
              <a:rPr lang="en-GB" altLang="en-US" sz="1800" dirty="0">
                <a:solidFill>
                  <a:srgbClr val="000000"/>
                </a:solidFill>
                <a:latin typeface="Georgia" pitchFamily="18" charset="0"/>
              </a:rPr>
              <a:t>)</a:t>
            </a:r>
          </a:p>
          <a:p>
            <a:pPr eaLnBrk="1" hangingPunct="1">
              <a:spcBef>
                <a:spcPct val="0"/>
              </a:spcBef>
              <a:defRPr/>
            </a:pPr>
            <a:r>
              <a:rPr lang="en-GB" altLang="en-US" sz="1800" dirty="0">
                <a:solidFill>
                  <a:srgbClr val="000000"/>
                </a:solidFill>
                <a:latin typeface="Georgia" pitchFamily="18" charset="0"/>
              </a:rPr>
              <a:t>small </a:t>
            </a:r>
            <a:r>
              <a:rPr lang="en-GB" altLang="en-US" sz="1800" dirty="0" err="1">
                <a:solidFill>
                  <a:srgbClr val="000000"/>
                </a:solidFill>
                <a:latin typeface="Georgia" pitchFamily="18" charset="0"/>
              </a:rPr>
              <a:t>nucleolar</a:t>
            </a:r>
            <a:r>
              <a:rPr lang="en-GB" altLang="en-US" sz="1800" dirty="0">
                <a:solidFill>
                  <a:srgbClr val="000000"/>
                </a:solidFill>
                <a:latin typeface="Georgia" pitchFamily="18" charset="0"/>
              </a:rPr>
              <a:t> RNAs (</a:t>
            </a:r>
            <a:r>
              <a:rPr lang="en-GB" altLang="en-US" sz="1800" dirty="0" err="1">
                <a:solidFill>
                  <a:srgbClr val="000000"/>
                </a:solidFill>
                <a:latin typeface="Georgia" pitchFamily="18" charset="0"/>
              </a:rPr>
              <a:t>snoRNA</a:t>
            </a:r>
            <a:r>
              <a:rPr lang="en-GB" altLang="en-US" sz="1800" dirty="0">
                <a:solidFill>
                  <a:srgbClr val="000000"/>
                </a:solidFill>
                <a:latin typeface="Georgia" pitchFamily="18" charset="0"/>
              </a:rPr>
              <a:t>)</a:t>
            </a:r>
          </a:p>
          <a:p>
            <a:pPr eaLnBrk="1" hangingPunct="1">
              <a:spcBef>
                <a:spcPct val="0"/>
              </a:spcBef>
              <a:defRPr/>
            </a:pPr>
            <a:r>
              <a:rPr lang="en-GB" altLang="en-US" sz="1800" dirty="0">
                <a:solidFill>
                  <a:srgbClr val="000000"/>
                </a:solidFill>
                <a:latin typeface="Georgia" pitchFamily="18" charset="0"/>
              </a:rPr>
              <a:t>microRNAs (</a:t>
            </a:r>
            <a:r>
              <a:rPr lang="en-GB" altLang="en-US" sz="1800" dirty="0" err="1">
                <a:solidFill>
                  <a:srgbClr val="000000"/>
                </a:solidFill>
                <a:latin typeface="Georgia" pitchFamily="18" charset="0"/>
              </a:rPr>
              <a:t>miRNA</a:t>
            </a:r>
            <a:r>
              <a:rPr lang="en-GB" altLang="en-US" sz="1800" dirty="0">
                <a:solidFill>
                  <a:srgbClr val="000000"/>
                </a:solidFill>
                <a:latin typeface="Georgia" pitchFamily="18" charset="0"/>
              </a:rPr>
              <a:t>)</a:t>
            </a:r>
          </a:p>
          <a:p>
            <a:pPr eaLnBrk="1" hangingPunct="1">
              <a:spcBef>
                <a:spcPct val="0"/>
              </a:spcBef>
              <a:defRPr/>
            </a:pPr>
            <a:r>
              <a:rPr lang="en-GB" altLang="en-US" sz="1800" dirty="0">
                <a:solidFill>
                  <a:srgbClr val="000000"/>
                </a:solidFill>
                <a:latin typeface="Georgia" pitchFamily="18" charset="0"/>
              </a:rPr>
              <a:t>small interfering RNAs (</a:t>
            </a:r>
            <a:r>
              <a:rPr lang="en-GB" altLang="en-US" sz="1800" dirty="0" err="1">
                <a:solidFill>
                  <a:srgbClr val="000000"/>
                </a:solidFill>
                <a:latin typeface="Georgia" pitchFamily="18" charset="0"/>
              </a:rPr>
              <a:t>siRNA</a:t>
            </a:r>
            <a:r>
              <a:rPr lang="en-GB" altLang="en-US" sz="1800" dirty="0">
                <a:solidFill>
                  <a:srgbClr val="000000"/>
                </a:solidFill>
                <a:latin typeface="Georgia" pitchFamily="18" charset="0"/>
              </a:rPr>
              <a:t>)</a:t>
            </a:r>
          </a:p>
          <a:p>
            <a:pPr eaLnBrk="1" hangingPunct="1">
              <a:spcBef>
                <a:spcPct val="0"/>
              </a:spcBef>
              <a:defRPr/>
            </a:pPr>
            <a:endParaRPr lang="en-GB" altLang="en-US" sz="1800" dirty="0">
              <a:solidFill>
                <a:srgbClr val="000000"/>
              </a:solidFill>
              <a:latin typeface="Georgia" pitchFamily="18" charset="0"/>
            </a:endParaRPr>
          </a:p>
          <a:p>
            <a:pPr marL="0" indent="0" eaLnBrk="1" hangingPunct="1">
              <a:spcBef>
                <a:spcPct val="0"/>
              </a:spcBef>
              <a:buFontTx/>
              <a:buNone/>
              <a:defRPr/>
            </a:pPr>
            <a:r>
              <a:rPr lang="en-GB" altLang="en-US" sz="1800" dirty="0">
                <a:solidFill>
                  <a:srgbClr val="000000"/>
                </a:solidFill>
                <a:latin typeface="Georgia" pitchFamily="18" charset="0"/>
              </a:rPr>
              <a:t>Computational methods used to recognise ncRNA genes substantially differ from those for finding protein-coding genes (computationally very expensive and, thus, slow). Combination of different algorithms (</a:t>
            </a:r>
            <a:r>
              <a:rPr lang="en-GB" altLang="en-US" sz="1800" dirty="0" err="1">
                <a:solidFill>
                  <a:srgbClr val="000000"/>
                </a:solidFill>
                <a:latin typeface="Georgia" pitchFamily="18" charset="0"/>
              </a:rPr>
              <a:t>Rfam</a:t>
            </a:r>
            <a:r>
              <a:rPr lang="en-GB" altLang="en-US" sz="1800" dirty="0">
                <a:solidFill>
                  <a:srgbClr val="000000"/>
                </a:solidFill>
                <a:latin typeface="Georgia" pitchFamily="18" charset="0"/>
              </a:rPr>
              <a:t>, INFERNO, </a:t>
            </a:r>
            <a:r>
              <a:rPr lang="en-GB" altLang="en-US" sz="1800" dirty="0" err="1">
                <a:solidFill>
                  <a:srgbClr val="000000"/>
                </a:solidFill>
                <a:latin typeface="Georgia" pitchFamily="18" charset="0"/>
              </a:rPr>
              <a:t>RNAmmer</a:t>
            </a:r>
            <a:r>
              <a:rPr lang="en-GB" altLang="en-US" sz="1800" dirty="0">
                <a:solidFill>
                  <a:srgbClr val="000000"/>
                </a:solidFill>
                <a:latin typeface="Georgia" pitchFamily="18" charset="0"/>
              </a:rPr>
              <a:t> and BLAST) is used for annotating </a:t>
            </a:r>
            <a:r>
              <a:rPr lang="en-GB" altLang="en-US" sz="1800" dirty="0" err="1">
                <a:solidFill>
                  <a:srgbClr val="000000"/>
                </a:solidFill>
                <a:latin typeface="Georgia" pitchFamily="18" charset="0"/>
              </a:rPr>
              <a:t>ncRNA</a:t>
            </a:r>
            <a:r>
              <a:rPr lang="en-GB" altLang="en-US" sz="1800" dirty="0">
                <a:solidFill>
                  <a:srgbClr val="000000"/>
                </a:solidFill>
                <a:latin typeface="Georgia" pitchFamily="18" charset="0"/>
              </a:rPr>
              <a:t> genes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4338" name="Rectangle 23"/>
          <p:cNvSpPr>
            <a:spLocks noChangeArrowheads="1"/>
          </p:cNvSpPr>
          <p:nvPr/>
        </p:nvSpPr>
        <p:spPr bwMode="auto">
          <a:xfrm>
            <a:off x="90488" y="290513"/>
            <a:ext cx="892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b="1">
                <a:solidFill>
                  <a:srgbClr val="333399"/>
                </a:solidFill>
                <a:latin typeface="Georgia" pitchFamily="18" charset="0"/>
                <a:ea typeface="ＭＳ Ｐゴシック" pitchFamily="34" charset="-128"/>
              </a:rPr>
              <a:t>Discovery of protein-coding genes</a:t>
            </a:r>
          </a:p>
        </p:txBody>
      </p:sp>
      <p:sp>
        <p:nvSpPr>
          <p:cNvPr id="5" name="TextBox 3"/>
          <p:cNvSpPr txBox="1">
            <a:spLocks noChangeArrowheads="1"/>
          </p:cNvSpPr>
          <p:nvPr/>
        </p:nvSpPr>
        <p:spPr bwMode="auto">
          <a:xfrm>
            <a:off x="900113" y="2024063"/>
            <a:ext cx="7343775" cy="2308225"/>
          </a:xfrm>
          <a:prstGeom prst="rect">
            <a:avLst/>
          </a:prstGeom>
          <a:noFill/>
          <a:ln>
            <a:noFill/>
          </a:ln>
        </p:spPr>
        <p:txBody>
          <a:bodyPr>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indent="0" eaLnBrk="1" hangingPunct="1">
              <a:spcBef>
                <a:spcPct val="0"/>
              </a:spcBef>
              <a:buFontTx/>
              <a:buNone/>
              <a:defRPr/>
            </a:pPr>
            <a:r>
              <a:rPr lang="en-GB" altLang="en-US" sz="2400" b="1" dirty="0">
                <a:solidFill>
                  <a:srgbClr val="000000"/>
                </a:solidFill>
                <a:latin typeface="Georgia" pitchFamily="18" charset="0"/>
              </a:rPr>
              <a:t>Two principal approaches:</a:t>
            </a:r>
          </a:p>
          <a:p>
            <a:pPr marL="0" indent="0" eaLnBrk="1" hangingPunct="1">
              <a:spcBef>
                <a:spcPct val="0"/>
              </a:spcBef>
              <a:buFontTx/>
              <a:buNone/>
              <a:defRPr/>
            </a:pPr>
            <a:endParaRPr lang="en-GB" altLang="en-US" sz="2400" b="1" dirty="0">
              <a:solidFill>
                <a:srgbClr val="000000"/>
              </a:solidFill>
              <a:latin typeface="Georgia" pitchFamily="18" charset="0"/>
            </a:endParaRPr>
          </a:p>
          <a:p>
            <a:pPr marL="0" indent="0" eaLnBrk="1" hangingPunct="1">
              <a:spcBef>
                <a:spcPct val="0"/>
              </a:spcBef>
              <a:buFontTx/>
              <a:buNone/>
              <a:defRPr/>
            </a:pPr>
            <a:endParaRPr lang="en-GB" altLang="en-US" sz="2400" b="1" dirty="0">
              <a:solidFill>
                <a:srgbClr val="000000"/>
              </a:solidFill>
              <a:latin typeface="Georgia" pitchFamily="18" charset="0"/>
            </a:endParaRPr>
          </a:p>
          <a:p>
            <a:pPr eaLnBrk="1" hangingPunct="1">
              <a:spcBef>
                <a:spcPct val="0"/>
              </a:spcBef>
              <a:defRPr/>
            </a:pPr>
            <a:r>
              <a:rPr lang="en-GB" altLang="en-US" sz="2400" dirty="0">
                <a:solidFill>
                  <a:srgbClr val="000000"/>
                </a:solidFill>
                <a:latin typeface="Georgia" pitchFamily="18" charset="0"/>
              </a:rPr>
              <a:t>Sequence homology-based methods</a:t>
            </a:r>
          </a:p>
          <a:p>
            <a:pPr eaLnBrk="1" hangingPunct="1">
              <a:spcBef>
                <a:spcPct val="0"/>
              </a:spcBef>
              <a:defRPr/>
            </a:pPr>
            <a:endParaRPr lang="en-GB" altLang="en-US" sz="2400" dirty="0">
              <a:solidFill>
                <a:srgbClr val="000000"/>
              </a:solidFill>
              <a:latin typeface="Georgia" pitchFamily="18" charset="0"/>
            </a:endParaRPr>
          </a:p>
          <a:p>
            <a:pPr eaLnBrk="1" hangingPunct="1">
              <a:spcBef>
                <a:spcPct val="0"/>
              </a:spcBef>
              <a:defRPr/>
            </a:pPr>
            <a:r>
              <a:rPr lang="en-GB" altLang="en-US" sz="2400" i="1" dirty="0">
                <a:solidFill>
                  <a:srgbClr val="000000"/>
                </a:solidFill>
                <a:latin typeface="Georgia" pitchFamily="18" charset="0"/>
              </a:rPr>
              <a:t>ab initio</a:t>
            </a:r>
            <a:r>
              <a:rPr lang="en-GB" altLang="en-US" sz="2400" dirty="0">
                <a:solidFill>
                  <a:srgbClr val="000000"/>
                </a:solidFill>
                <a:latin typeface="Georgia" pitchFamily="18" charset="0"/>
              </a:rPr>
              <a:t> gene prediction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5362" name="Rectangle 23"/>
          <p:cNvSpPr>
            <a:spLocks noChangeArrowheads="1"/>
          </p:cNvSpPr>
          <p:nvPr/>
        </p:nvSpPr>
        <p:spPr bwMode="auto">
          <a:xfrm>
            <a:off x="90488" y="290513"/>
            <a:ext cx="892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b="1">
                <a:solidFill>
                  <a:srgbClr val="333399"/>
                </a:solidFill>
                <a:latin typeface="Georgia" pitchFamily="18" charset="0"/>
                <a:ea typeface="ＭＳ Ｐゴシック" pitchFamily="34" charset="-128"/>
              </a:rPr>
              <a:t>Sequence homology-based gene prediction</a:t>
            </a:r>
          </a:p>
        </p:txBody>
      </p:sp>
      <p:sp>
        <p:nvSpPr>
          <p:cNvPr id="15363" name="TextBox 3"/>
          <p:cNvSpPr txBox="1">
            <a:spLocks noChangeArrowheads="1"/>
          </p:cNvSpPr>
          <p:nvPr/>
        </p:nvSpPr>
        <p:spPr bwMode="auto">
          <a:xfrm>
            <a:off x="468313" y="984250"/>
            <a:ext cx="83343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600" dirty="0">
                <a:solidFill>
                  <a:srgbClr val="000000"/>
                </a:solidFill>
                <a:latin typeface="Georgia" pitchFamily="18" charset="0"/>
              </a:rPr>
              <a:t>Align sequences from databases of protein or transcripts to the genome sequence allowing gaps at intron positions. </a:t>
            </a:r>
            <a:r>
              <a:rPr lang="en-GB" altLang="en-US" sz="1600" b="1" dirty="0">
                <a:solidFill>
                  <a:srgbClr val="000000"/>
                </a:solidFill>
                <a:latin typeface="Georgia" pitchFamily="18" charset="0"/>
              </a:rPr>
              <a:t>Dinucleotides GT/GC (donor site) </a:t>
            </a:r>
            <a:r>
              <a:rPr lang="en-GB" altLang="en-US" sz="1600" dirty="0">
                <a:solidFill>
                  <a:srgbClr val="000000"/>
                </a:solidFill>
                <a:latin typeface="Georgia" pitchFamily="18" charset="0"/>
              </a:rPr>
              <a:t>and </a:t>
            </a:r>
            <a:r>
              <a:rPr lang="en-GB" altLang="en-US" sz="1600" b="1" dirty="0">
                <a:solidFill>
                  <a:srgbClr val="000000"/>
                </a:solidFill>
                <a:latin typeface="Georgia" pitchFamily="18" charset="0"/>
              </a:rPr>
              <a:t>AG (acceptor site) </a:t>
            </a:r>
            <a:r>
              <a:rPr lang="en-GB" altLang="en-US" sz="1600" dirty="0">
                <a:solidFill>
                  <a:srgbClr val="000000"/>
                </a:solidFill>
                <a:latin typeface="Georgia" pitchFamily="18" charset="0"/>
              </a:rPr>
              <a:t>are preferred at intron boundaries. Produced spliced alignments provide strong evidences for components of gene structure (exon and introns, start and stop codons).</a:t>
            </a:r>
          </a:p>
        </p:txBody>
      </p:sp>
      <p:pic>
        <p:nvPicPr>
          <p:cNvPr id="1536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0088" y="2205038"/>
            <a:ext cx="5172075" cy="456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5" name="Text Box 18"/>
          <p:cNvSpPr txBox="1">
            <a:spLocks noChangeArrowheads="1"/>
          </p:cNvSpPr>
          <p:nvPr/>
        </p:nvSpPr>
        <p:spPr bwMode="auto">
          <a:xfrm>
            <a:off x="6965950" y="6535738"/>
            <a:ext cx="23590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a:solidFill>
                  <a:srgbClr val="969696"/>
                </a:solidFill>
                <a:latin typeface="Georgia" pitchFamily="18" charset="0"/>
              </a:rPr>
              <a:t>Haas </a:t>
            </a:r>
            <a:r>
              <a:rPr lang="en-US" altLang="en-US" sz="1200" i="1">
                <a:solidFill>
                  <a:srgbClr val="969696"/>
                </a:solidFill>
                <a:latin typeface="Georgia" pitchFamily="18" charset="0"/>
              </a:rPr>
              <a:t>et al.,</a:t>
            </a:r>
            <a:r>
              <a:rPr lang="en-US" altLang="en-US" sz="1200">
                <a:solidFill>
                  <a:srgbClr val="969696"/>
                </a:solidFill>
                <a:latin typeface="Georgia" pitchFamily="18" charset="0"/>
              </a:rPr>
              <a:t> </a:t>
            </a:r>
            <a:r>
              <a:rPr lang="en-US" altLang="en-US" sz="1200" i="1">
                <a:solidFill>
                  <a:srgbClr val="969696"/>
                </a:solidFill>
                <a:latin typeface="Georgia" pitchFamily="18" charset="0"/>
              </a:rPr>
              <a:t>Mycology</a:t>
            </a:r>
            <a:r>
              <a:rPr lang="en-US" altLang="en-US" sz="1200">
                <a:solidFill>
                  <a:srgbClr val="969696"/>
                </a:solidFill>
                <a:latin typeface="Georgia" pitchFamily="18" charset="0"/>
              </a:rPr>
              <a:t> (2011)</a:t>
            </a:r>
            <a:endParaRPr lang="en-GB" altLang="en-US" sz="1200">
              <a:solidFill>
                <a:srgbClr val="96969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386" name="Rectangle 23"/>
          <p:cNvSpPr>
            <a:spLocks noChangeArrowheads="1"/>
          </p:cNvSpPr>
          <p:nvPr/>
        </p:nvSpPr>
        <p:spPr bwMode="auto">
          <a:xfrm>
            <a:off x="90488" y="290513"/>
            <a:ext cx="892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b="1">
                <a:solidFill>
                  <a:srgbClr val="333399"/>
                </a:solidFill>
                <a:latin typeface="Georgia" pitchFamily="18" charset="0"/>
                <a:ea typeface="ＭＳ Ｐゴシック" pitchFamily="34" charset="-128"/>
              </a:rPr>
              <a:t>Sequence homology-based gene prediction</a:t>
            </a:r>
          </a:p>
        </p:txBody>
      </p:sp>
      <p:sp>
        <p:nvSpPr>
          <p:cNvPr id="16387" name="TextBox 3"/>
          <p:cNvSpPr txBox="1">
            <a:spLocks noChangeArrowheads="1"/>
          </p:cNvSpPr>
          <p:nvPr/>
        </p:nvSpPr>
        <p:spPr bwMode="auto">
          <a:xfrm>
            <a:off x="468313" y="1247775"/>
            <a:ext cx="833437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AutoNum type="arabicPeriod"/>
            </a:pPr>
            <a:r>
              <a:rPr lang="en-GB" altLang="en-US" sz="1800" dirty="0">
                <a:solidFill>
                  <a:srgbClr val="000000"/>
                </a:solidFill>
                <a:latin typeface="Georgia" pitchFamily="18" charset="0"/>
              </a:rPr>
              <a:t>Algorithms based on transcriptome sequences (EST, cDNA, </a:t>
            </a:r>
            <a:r>
              <a:rPr lang="en-GB" altLang="en-US" sz="1800" dirty="0" err="1">
                <a:solidFill>
                  <a:srgbClr val="000000"/>
                </a:solidFill>
                <a:latin typeface="Georgia" pitchFamily="18" charset="0"/>
              </a:rPr>
              <a:t>RNAseq</a:t>
            </a:r>
            <a:r>
              <a:rPr lang="en-GB" altLang="en-US" sz="1800" dirty="0">
                <a:solidFill>
                  <a:srgbClr val="000000"/>
                </a:solidFill>
                <a:latin typeface="Georgia" pitchFamily="18" charset="0"/>
              </a:rPr>
              <a:t>):</a:t>
            </a:r>
          </a:p>
          <a:p>
            <a:pPr eaLnBrk="1" hangingPunct="1">
              <a:spcBef>
                <a:spcPct val="0"/>
              </a:spcBef>
              <a:buFontTx/>
              <a:buAutoNum type="arabicPeriod"/>
            </a:pPr>
            <a:endParaRPr lang="en-GB" altLang="en-US" sz="1800" dirty="0">
              <a:solidFill>
                <a:srgbClr val="000000"/>
              </a:solidFill>
              <a:latin typeface="Georgia" pitchFamily="18" charset="0"/>
            </a:endParaRPr>
          </a:p>
          <a:p>
            <a:pPr eaLnBrk="1" hangingPunct="1">
              <a:spcBef>
                <a:spcPct val="0"/>
              </a:spcBef>
            </a:pPr>
            <a:r>
              <a:rPr lang="en-GB" altLang="en-US" sz="1800" dirty="0">
                <a:solidFill>
                  <a:srgbClr val="000000"/>
                </a:solidFill>
                <a:latin typeface="Georgia" pitchFamily="18" charset="0"/>
              </a:rPr>
              <a:t>extremely useful in resolving the gene structure – exactly define exon-intron boundaries.</a:t>
            </a:r>
            <a:r>
              <a:rPr lang="en-GB" altLang="en-US" sz="1800" b="1" dirty="0">
                <a:solidFill>
                  <a:srgbClr val="000000"/>
                </a:solidFill>
                <a:latin typeface="Georgia" pitchFamily="18" charset="0"/>
              </a:rPr>
              <a:t> Dinucleotides GT/GC (donor site) </a:t>
            </a:r>
            <a:r>
              <a:rPr lang="en-GB" altLang="en-US" sz="1800" dirty="0">
                <a:solidFill>
                  <a:srgbClr val="000000"/>
                </a:solidFill>
                <a:latin typeface="Georgia" pitchFamily="18" charset="0"/>
              </a:rPr>
              <a:t>and </a:t>
            </a:r>
            <a:r>
              <a:rPr lang="en-GB" altLang="en-US" sz="1800" b="1" dirty="0">
                <a:solidFill>
                  <a:srgbClr val="000000"/>
                </a:solidFill>
                <a:latin typeface="Georgia" pitchFamily="18" charset="0"/>
              </a:rPr>
              <a:t>AG (acceptor site) </a:t>
            </a:r>
            <a:r>
              <a:rPr lang="en-GB" altLang="en-US" sz="1800" dirty="0">
                <a:solidFill>
                  <a:srgbClr val="000000"/>
                </a:solidFill>
                <a:latin typeface="Georgia" pitchFamily="18" charset="0"/>
              </a:rPr>
              <a:t>are preferred at intron boundaries</a:t>
            </a:r>
          </a:p>
          <a:p>
            <a:pPr eaLnBrk="1" hangingPunct="1">
              <a:spcBef>
                <a:spcPct val="0"/>
              </a:spcBef>
            </a:pPr>
            <a:endParaRPr lang="en-GB" altLang="en-US" sz="1800" dirty="0">
              <a:solidFill>
                <a:srgbClr val="000000"/>
              </a:solidFill>
              <a:latin typeface="Georgia" pitchFamily="18" charset="0"/>
            </a:endParaRPr>
          </a:p>
          <a:p>
            <a:pPr eaLnBrk="1" hangingPunct="1">
              <a:spcBef>
                <a:spcPct val="0"/>
              </a:spcBef>
            </a:pPr>
            <a:r>
              <a:rPr lang="en-GB" altLang="en-US" sz="1800" dirty="0">
                <a:solidFill>
                  <a:srgbClr val="000000"/>
                </a:solidFill>
                <a:latin typeface="Georgia" pitchFamily="18" charset="0"/>
              </a:rPr>
              <a:t>gene structures supported by full-length cDNA are generally accepted as ‘gold standard’ for gene structure annotation; all components of the gene structure are revealed (transcriptional start site, complete ORF, exons and introns, terminal untranslated regions (UTRs), polyadenylation cleavage site) – however, they are too expensive for complete genome annotation</a:t>
            </a:r>
          </a:p>
          <a:p>
            <a:pPr eaLnBrk="1" hangingPunct="1">
              <a:spcBef>
                <a:spcPct val="0"/>
              </a:spcBef>
            </a:pPr>
            <a:endParaRPr lang="en-GB" altLang="en-US" sz="1800" dirty="0">
              <a:solidFill>
                <a:srgbClr val="000000"/>
              </a:solidFill>
              <a:latin typeface="Georgia" pitchFamily="18" charset="0"/>
            </a:endParaRPr>
          </a:p>
          <a:p>
            <a:pPr eaLnBrk="1" hangingPunct="1">
              <a:spcBef>
                <a:spcPct val="0"/>
              </a:spcBef>
            </a:pPr>
            <a:r>
              <a:rPr lang="en-GB" altLang="en-US" sz="1800" dirty="0" err="1">
                <a:solidFill>
                  <a:srgbClr val="000000"/>
                </a:solidFill>
                <a:latin typeface="Georgia" pitchFamily="18" charset="0"/>
              </a:rPr>
              <a:t>RNAseq</a:t>
            </a:r>
            <a:r>
              <a:rPr lang="en-GB" altLang="en-US" sz="1800" dirty="0">
                <a:solidFill>
                  <a:srgbClr val="000000"/>
                </a:solidFill>
                <a:latin typeface="Georgia" pitchFamily="18" charset="0"/>
              </a:rPr>
              <a:t> technique provides a cost-efficient alternative; require special algorithms able to map millions of short RNA reads to a genome</a:t>
            </a:r>
          </a:p>
          <a:p>
            <a:pPr eaLnBrk="1" hangingPunct="1">
              <a:spcBef>
                <a:spcPct val="0"/>
              </a:spcBef>
            </a:pPr>
            <a:endParaRPr lang="en-GB" altLang="en-US" sz="1800" dirty="0">
              <a:solidFill>
                <a:srgbClr val="000000"/>
              </a:solidFill>
              <a:latin typeface="Georgia" pitchFamily="18" charset="0"/>
            </a:endParaRPr>
          </a:p>
          <a:p>
            <a:pPr eaLnBrk="1" hangingPunct="1">
              <a:spcBef>
                <a:spcPct val="0"/>
              </a:spcBef>
            </a:pPr>
            <a:r>
              <a:rPr lang="en-GB" altLang="en-US" sz="1800" dirty="0">
                <a:solidFill>
                  <a:srgbClr val="000000"/>
                </a:solidFill>
                <a:latin typeface="Georgia" pitchFamily="18" charset="0"/>
              </a:rPr>
              <a:t>can be used to detect alternative splicing events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410" name="Rectangle 23"/>
          <p:cNvSpPr>
            <a:spLocks noChangeArrowheads="1"/>
          </p:cNvSpPr>
          <p:nvPr/>
        </p:nvSpPr>
        <p:spPr bwMode="auto">
          <a:xfrm>
            <a:off x="90488" y="290513"/>
            <a:ext cx="892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b="1">
                <a:solidFill>
                  <a:srgbClr val="333399"/>
                </a:solidFill>
                <a:latin typeface="Georgia" pitchFamily="18" charset="0"/>
                <a:ea typeface="ＭＳ Ｐゴシック" pitchFamily="34" charset="-128"/>
              </a:rPr>
              <a:t>Sequence homology-based gene prediction</a:t>
            </a:r>
          </a:p>
        </p:txBody>
      </p:sp>
      <p:sp>
        <p:nvSpPr>
          <p:cNvPr id="17411" name="TextBox 3"/>
          <p:cNvSpPr txBox="1">
            <a:spLocks noChangeArrowheads="1"/>
          </p:cNvSpPr>
          <p:nvPr/>
        </p:nvSpPr>
        <p:spPr bwMode="auto">
          <a:xfrm>
            <a:off x="468313" y="1247775"/>
            <a:ext cx="833437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AutoNum type="arabicPeriod" startAt="2"/>
            </a:pPr>
            <a:r>
              <a:rPr lang="en-GB" altLang="en-US" sz="1800">
                <a:solidFill>
                  <a:srgbClr val="000000"/>
                </a:solidFill>
                <a:latin typeface="Georgia" pitchFamily="18" charset="0"/>
              </a:rPr>
              <a:t>Algorithms based on protein sequences from existing databases:</a:t>
            </a:r>
          </a:p>
          <a:p>
            <a:pPr eaLnBrk="1" hangingPunct="1">
              <a:spcBef>
                <a:spcPct val="0"/>
              </a:spcBef>
              <a:buFontTx/>
              <a:buAutoNum type="arabicPeriod" startAt="2"/>
            </a:pPr>
            <a:endParaRPr lang="en-GB" altLang="en-US" sz="1800">
              <a:solidFill>
                <a:srgbClr val="000000"/>
              </a:solidFill>
              <a:latin typeface="Georgia" pitchFamily="18" charset="0"/>
            </a:endParaRPr>
          </a:p>
          <a:p>
            <a:pPr eaLnBrk="1" hangingPunct="1">
              <a:spcBef>
                <a:spcPct val="0"/>
              </a:spcBef>
            </a:pPr>
            <a:r>
              <a:rPr lang="en-GB" altLang="en-US" sz="1800">
                <a:solidFill>
                  <a:srgbClr val="000000"/>
                </a:solidFill>
                <a:latin typeface="Georgia" pitchFamily="18" charset="0"/>
              </a:rPr>
              <a:t>provide convincing support for partial gene structure</a:t>
            </a:r>
          </a:p>
          <a:p>
            <a:pPr eaLnBrk="1" hangingPunct="1">
              <a:spcBef>
                <a:spcPct val="0"/>
              </a:spcBef>
            </a:pPr>
            <a:endParaRPr lang="en-GB" altLang="en-US" sz="1800">
              <a:solidFill>
                <a:srgbClr val="000000"/>
              </a:solidFill>
              <a:latin typeface="Georgia" pitchFamily="18" charset="0"/>
            </a:endParaRPr>
          </a:p>
          <a:p>
            <a:pPr eaLnBrk="1" hangingPunct="1">
              <a:spcBef>
                <a:spcPct val="0"/>
              </a:spcBef>
            </a:pPr>
            <a:r>
              <a:rPr lang="en-GB" altLang="en-US" sz="1800">
                <a:solidFill>
                  <a:srgbClr val="000000"/>
                </a:solidFill>
                <a:latin typeface="Georgia" pitchFamily="18" charset="0"/>
              </a:rPr>
              <a:t>quite often, the alignments do not extend to start and stop codon due to lower sequence conservation in these regions</a:t>
            </a:r>
          </a:p>
          <a:p>
            <a:pPr eaLnBrk="1" hangingPunct="1">
              <a:spcBef>
                <a:spcPct val="0"/>
              </a:spcBef>
            </a:pPr>
            <a:endParaRPr lang="en-GB" altLang="en-US" sz="1800">
              <a:solidFill>
                <a:srgbClr val="000000"/>
              </a:solidFill>
              <a:latin typeface="Georgia" pitchFamily="18" charset="0"/>
            </a:endParaRPr>
          </a:p>
          <a:p>
            <a:pPr eaLnBrk="1" hangingPunct="1">
              <a:spcBef>
                <a:spcPct val="0"/>
              </a:spcBef>
            </a:pPr>
            <a:r>
              <a:rPr lang="en-GB" altLang="en-US" sz="1800">
                <a:solidFill>
                  <a:srgbClr val="000000"/>
                </a:solidFill>
                <a:latin typeface="Georgia" pitchFamily="18" charset="0"/>
              </a:rPr>
              <a:t>only genes with previously known homologs can be identified; unable to predict novel genes</a:t>
            </a:r>
          </a:p>
          <a:p>
            <a:pPr eaLnBrk="1" hangingPunct="1">
              <a:spcBef>
                <a:spcPct val="0"/>
              </a:spcBef>
            </a:pPr>
            <a:endParaRPr lang="en-GB" altLang="en-US" sz="1800">
              <a:solidFill>
                <a:srgbClr val="000000"/>
              </a:solidFill>
              <a:latin typeface="Georgia" pitchFamily="18" charset="0"/>
            </a:endParaRPr>
          </a:p>
          <a:p>
            <a:pPr eaLnBrk="1" hangingPunct="1">
              <a:spcBef>
                <a:spcPct val="0"/>
              </a:spcBef>
            </a:pPr>
            <a:r>
              <a:rPr lang="en-GB" altLang="en-US" sz="1800">
                <a:solidFill>
                  <a:srgbClr val="000000"/>
                </a:solidFill>
                <a:latin typeface="Georgia" pitchFamily="18" charset="0"/>
              </a:rPr>
              <a:t>play an essential role in the automated genome annotation pipeline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34" name="Rectangle 23"/>
          <p:cNvSpPr>
            <a:spLocks noChangeArrowheads="1"/>
          </p:cNvSpPr>
          <p:nvPr/>
        </p:nvSpPr>
        <p:spPr bwMode="auto">
          <a:xfrm>
            <a:off x="90488" y="290513"/>
            <a:ext cx="892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b="1" i="1">
                <a:solidFill>
                  <a:srgbClr val="333399"/>
                </a:solidFill>
                <a:latin typeface="Georgia" pitchFamily="18" charset="0"/>
                <a:ea typeface="ＭＳ Ｐゴシック" pitchFamily="34" charset="-128"/>
              </a:rPr>
              <a:t>Ab initio</a:t>
            </a:r>
            <a:r>
              <a:rPr lang="en-GB" altLang="en-US" b="1">
                <a:solidFill>
                  <a:srgbClr val="333399"/>
                </a:solidFill>
                <a:latin typeface="Georgia" pitchFamily="18" charset="0"/>
                <a:ea typeface="ＭＳ Ｐゴシック" pitchFamily="34" charset="-128"/>
              </a:rPr>
              <a:t> gene prediction</a:t>
            </a:r>
          </a:p>
        </p:txBody>
      </p:sp>
      <p:sp>
        <p:nvSpPr>
          <p:cNvPr id="18435" name="TextBox 3"/>
          <p:cNvSpPr txBox="1">
            <a:spLocks noChangeArrowheads="1"/>
          </p:cNvSpPr>
          <p:nvPr/>
        </p:nvSpPr>
        <p:spPr bwMode="auto">
          <a:xfrm>
            <a:off x="468313" y="1844675"/>
            <a:ext cx="8334375"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n-GB" altLang="en-US" sz="1800">
                <a:solidFill>
                  <a:srgbClr val="000000"/>
                </a:solidFill>
                <a:latin typeface="Georgia" pitchFamily="18" charset="0"/>
              </a:rPr>
              <a:t>Relies on statistical models, which are trained to find gene features (exons, introns, splicing sites, start and stop codons, noncoding DNA between genes)</a:t>
            </a:r>
          </a:p>
          <a:p>
            <a:pPr eaLnBrk="1" hangingPunct="1">
              <a:spcBef>
                <a:spcPct val="0"/>
              </a:spcBef>
            </a:pPr>
            <a:endParaRPr lang="en-GB" altLang="en-US" sz="1800">
              <a:solidFill>
                <a:srgbClr val="000000"/>
              </a:solidFill>
              <a:latin typeface="Georgia" pitchFamily="18" charset="0"/>
            </a:endParaRPr>
          </a:p>
          <a:p>
            <a:pPr eaLnBrk="1" hangingPunct="1">
              <a:spcBef>
                <a:spcPct val="0"/>
              </a:spcBef>
            </a:pPr>
            <a:endParaRPr lang="en-GB" altLang="en-US" sz="1800">
              <a:solidFill>
                <a:srgbClr val="000000"/>
              </a:solidFill>
              <a:latin typeface="Georgia" pitchFamily="18" charset="0"/>
            </a:endParaRPr>
          </a:p>
          <a:p>
            <a:pPr eaLnBrk="1" hangingPunct="1">
              <a:spcBef>
                <a:spcPct val="0"/>
              </a:spcBef>
            </a:pPr>
            <a:r>
              <a:rPr lang="en-GB" altLang="en-US" sz="1800">
                <a:solidFill>
                  <a:srgbClr val="000000"/>
                </a:solidFill>
                <a:latin typeface="Georgia" pitchFamily="18" charset="0"/>
              </a:rPr>
              <a:t>Most of the algorithms require training to find genes within a specific genome (i.e., a set of reference genes)</a:t>
            </a:r>
          </a:p>
          <a:p>
            <a:pPr eaLnBrk="1" hangingPunct="1">
              <a:spcBef>
                <a:spcPct val="0"/>
              </a:spcBef>
            </a:pPr>
            <a:endParaRPr lang="en-GB" altLang="en-US" sz="1800">
              <a:solidFill>
                <a:srgbClr val="000000"/>
              </a:solidFill>
              <a:latin typeface="Georgia" pitchFamily="18" charset="0"/>
            </a:endParaRPr>
          </a:p>
          <a:p>
            <a:pPr eaLnBrk="1" hangingPunct="1">
              <a:spcBef>
                <a:spcPct val="0"/>
              </a:spcBef>
            </a:pPr>
            <a:endParaRPr lang="en-GB" altLang="en-US" sz="1800">
              <a:solidFill>
                <a:srgbClr val="000000"/>
              </a:solidFill>
              <a:latin typeface="Georgia" pitchFamily="18" charset="0"/>
            </a:endParaRPr>
          </a:p>
          <a:p>
            <a:pPr eaLnBrk="1" hangingPunct="1">
              <a:spcBef>
                <a:spcPct val="0"/>
              </a:spcBef>
            </a:pPr>
            <a:r>
              <a:rPr lang="en-GB" altLang="en-US" sz="1800">
                <a:solidFill>
                  <a:srgbClr val="000000"/>
                </a:solidFill>
                <a:latin typeface="Georgia" pitchFamily="18" charset="0"/>
              </a:rPr>
              <a:t>A critical step is a construction of the training set composed of known gene structures from the genome in question</a:t>
            </a:r>
          </a:p>
          <a:p>
            <a:pPr eaLnBrk="1" hangingPunct="1">
              <a:spcBef>
                <a:spcPct val="0"/>
              </a:spcBef>
            </a:pPr>
            <a:endParaRPr lang="en-GB" altLang="en-US" sz="1800">
              <a:solidFill>
                <a:srgbClr val="000000"/>
              </a:solidFill>
              <a:latin typeface="Georgia" pitchFamily="18" charset="0"/>
            </a:endParaRPr>
          </a:p>
          <a:p>
            <a:pPr eaLnBrk="1" hangingPunct="1">
              <a:spcBef>
                <a:spcPct val="0"/>
              </a:spcBef>
            </a:pPr>
            <a:r>
              <a:rPr lang="en-GB" altLang="en-US" sz="1800">
                <a:solidFill>
                  <a:srgbClr val="000000"/>
                </a:solidFill>
                <a:latin typeface="Georgia" pitchFamily="18" charset="0"/>
              </a:rPr>
              <a:t>Some modified </a:t>
            </a:r>
            <a:r>
              <a:rPr lang="en-GB" altLang="en-US" sz="1800" i="1">
                <a:solidFill>
                  <a:srgbClr val="000000"/>
                </a:solidFill>
                <a:latin typeface="Georgia" pitchFamily="18" charset="0"/>
              </a:rPr>
              <a:t>ab initio </a:t>
            </a:r>
            <a:r>
              <a:rPr lang="en-GB" altLang="en-US" sz="1800">
                <a:solidFill>
                  <a:srgbClr val="000000"/>
                </a:solidFill>
                <a:latin typeface="Georgia" pitchFamily="18" charset="0"/>
              </a:rPr>
              <a:t>algorithms can use the homology information (e.g., from BLASTX searches) to improve gene finding accuracy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506" name="Rectangle 23"/>
          <p:cNvSpPr>
            <a:spLocks noChangeArrowheads="1"/>
          </p:cNvSpPr>
          <p:nvPr/>
        </p:nvSpPr>
        <p:spPr bwMode="auto">
          <a:xfrm>
            <a:off x="90488" y="188913"/>
            <a:ext cx="892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b="1" dirty="0">
                <a:solidFill>
                  <a:srgbClr val="333399"/>
                </a:solidFill>
                <a:latin typeface="Georgia" pitchFamily="18" charset="0"/>
                <a:ea typeface="ＭＳ Ｐゴシック" pitchFamily="34" charset="-128"/>
              </a:rPr>
              <a:t>Gene prediction</a:t>
            </a:r>
          </a:p>
        </p:txBody>
      </p:sp>
      <p:pic>
        <p:nvPicPr>
          <p:cNvPr id="2" name="Picture 1"/>
          <p:cNvPicPr>
            <a:picLocks noChangeAspect="1"/>
          </p:cNvPicPr>
          <p:nvPr/>
        </p:nvPicPr>
        <p:blipFill rotWithShape="1">
          <a:blip r:embed="rId2"/>
          <a:srcRect l="4550" t="32721" r="63050" b="52160"/>
          <a:stretch/>
        </p:blipFill>
        <p:spPr>
          <a:xfrm>
            <a:off x="323528" y="1772816"/>
            <a:ext cx="5184576" cy="1512169"/>
          </a:xfrm>
          <a:prstGeom prst="rect">
            <a:avLst/>
          </a:prstGeom>
        </p:spPr>
      </p:pic>
      <p:pic>
        <p:nvPicPr>
          <p:cNvPr id="3" name="Picture 2"/>
          <p:cNvPicPr>
            <a:picLocks noChangeAspect="1"/>
          </p:cNvPicPr>
          <p:nvPr/>
        </p:nvPicPr>
        <p:blipFill rotWithShape="1">
          <a:blip r:embed="rId3"/>
          <a:srcRect l="4551" t="42080" r="63500" b="44240"/>
          <a:stretch/>
        </p:blipFill>
        <p:spPr>
          <a:xfrm>
            <a:off x="323528" y="3429000"/>
            <a:ext cx="5112568" cy="1368152"/>
          </a:xfrm>
          <a:prstGeom prst="rect">
            <a:avLst/>
          </a:prstGeom>
        </p:spPr>
      </p:pic>
      <p:pic>
        <p:nvPicPr>
          <p:cNvPr id="4" name="Picture 3"/>
          <p:cNvPicPr>
            <a:picLocks noChangeAspect="1"/>
          </p:cNvPicPr>
          <p:nvPr/>
        </p:nvPicPr>
        <p:blipFill rotWithShape="1">
          <a:blip r:embed="rId4"/>
          <a:srcRect l="4551" t="37040" r="63500" b="48560"/>
          <a:stretch/>
        </p:blipFill>
        <p:spPr>
          <a:xfrm>
            <a:off x="323528" y="5013175"/>
            <a:ext cx="5112568" cy="1440161"/>
          </a:xfrm>
          <a:prstGeom prst="rect">
            <a:avLst/>
          </a:prstGeom>
        </p:spPr>
      </p:pic>
      <p:sp>
        <p:nvSpPr>
          <p:cNvPr id="5" name="TextBox 4"/>
          <p:cNvSpPr txBox="1"/>
          <p:nvPr/>
        </p:nvSpPr>
        <p:spPr>
          <a:xfrm>
            <a:off x="395536" y="764704"/>
            <a:ext cx="7776864" cy="923330"/>
          </a:xfrm>
          <a:prstGeom prst="rect">
            <a:avLst/>
          </a:prstGeom>
          <a:noFill/>
        </p:spPr>
        <p:txBody>
          <a:bodyPr wrap="square" rtlCol="0">
            <a:spAutoFit/>
          </a:bodyPr>
          <a:lstStyle/>
          <a:p>
            <a:r>
              <a:rPr lang="en-US" dirty="0">
                <a:latin typeface="Georgia" panose="02040502050405020303" pitchFamily="18" charset="0"/>
              </a:rPr>
              <a:t>Gene complexity tends to increase in complex organisms, making accurate gene prediction more challenging –&gt; the structure of the homologous gene in three species of fungi</a:t>
            </a:r>
            <a:endParaRPr lang="fi-FI" dirty="0">
              <a:latin typeface="Georgia" panose="02040502050405020303" pitchFamily="18" charset="0"/>
            </a:endParaRPr>
          </a:p>
        </p:txBody>
      </p:sp>
      <p:sp>
        <p:nvSpPr>
          <p:cNvPr id="8" name="TextBox 7"/>
          <p:cNvSpPr txBox="1"/>
          <p:nvPr/>
        </p:nvSpPr>
        <p:spPr>
          <a:xfrm>
            <a:off x="5508104" y="2145630"/>
            <a:ext cx="7776864" cy="369332"/>
          </a:xfrm>
          <a:prstGeom prst="rect">
            <a:avLst/>
          </a:prstGeom>
          <a:noFill/>
        </p:spPr>
        <p:txBody>
          <a:bodyPr wrap="square" rtlCol="0">
            <a:spAutoFit/>
          </a:bodyPr>
          <a:lstStyle/>
          <a:p>
            <a:r>
              <a:rPr lang="en-US" i="1" dirty="0">
                <a:latin typeface="Georgia" panose="02040502050405020303" pitchFamily="18" charset="0"/>
              </a:rPr>
              <a:t>Saccharomyces cerevisiae YOR1</a:t>
            </a:r>
            <a:endParaRPr lang="fi-FI" i="1" dirty="0">
              <a:latin typeface="Georgia" panose="02040502050405020303" pitchFamily="18" charset="0"/>
            </a:endParaRPr>
          </a:p>
        </p:txBody>
      </p:sp>
      <p:sp>
        <p:nvSpPr>
          <p:cNvPr id="9" name="TextBox 8"/>
          <p:cNvSpPr txBox="1"/>
          <p:nvPr/>
        </p:nvSpPr>
        <p:spPr>
          <a:xfrm>
            <a:off x="5508104" y="4067780"/>
            <a:ext cx="7776864" cy="369332"/>
          </a:xfrm>
          <a:prstGeom prst="rect">
            <a:avLst/>
          </a:prstGeom>
          <a:noFill/>
        </p:spPr>
        <p:txBody>
          <a:bodyPr wrap="square" rtlCol="0">
            <a:spAutoFit/>
          </a:bodyPr>
          <a:lstStyle/>
          <a:p>
            <a:r>
              <a:rPr lang="en-US" i="1" dirty="0">
                <a:latin typeface="Georgia" panose="02040502050405020303" pitchFamily="18" charset="0"/>
              </a:rPr>
              <a:t>Aspergillus </a:t>
            </a:r>
            <a:r>
              <a:rPr lang="en-US" i="1" dirty="0" err="1">
                <a:latin typeface="Georgia" panose="02040502050405020303" pitchFamily="18" charset="0"/>
              </a:rPr>
              <a:t>nidulans</a:t>
            </a:r>
            <a:r>
              <a:rPr lang="en-US" i="1" dirty="0">
                <a:latin typeface="Georgia" panose="02040502050405020303" pitchFamily="18" charset="0"/>
              </a:rPr>
              <a:t> YOR1</a:t>
            </a:r>
            <a:endParaRPr lang="fi-FI" i="1" dirty="0">
              <a:latin typeface="Georgia" panose="02040502050405020303" pitchFamily="18" charset="0"/>
            </a:endParaRPr>
          </a:p>
        </p:txBody>
      </p:sp>
      <p:sp>
        <p:nvSpPr>
          <p:cNvPr id="10" name="TextBox 9"/>
          <p:cNvSpPr txBox="1"/>
          <p:nvPr/>
        </p:nvSpPr>
        <p:spPr>
          <a:xfrm>
            <a:off x="5508104" y="5589240"/>
            <a:ext cx="7776864" cy="369332"/>
          </a:xfrm>
          <a:prstGeom prst="rect">
            <a:avLst/>
          </a:prstGeom>
          <a:noFill/>
        </p:spPr>
        <p:txBody>
          <a:bodyPr wrap="square" rtlCol="0">
            <a:spAutoFit/>
          </a:bodyPr>
          <a:lstStyle/>
          <a:p>
            <a:r>
              <a:rPr lang="en-US" i="1" dirty="0" err="1">
                <a:latin typeface="Georgia" panose="02040502050405020303" pitchFamily="18" charset="0"/>
              </a:rPr>
              <a:t>Laccaria</a:t>
            </a:r>
            <a:r>
              <a:rPr lang="en-US" i="1" dirty="0">
                <a:latin typeface="Georgia" panose="02040502050405020303" pitchFamily="18" charset="0"/>
              </a:rPr>
              <a:t> bicolor YOR1</a:t>
            </a:r>
            <a:endParaRPr lang="fi-FI" i="1" dirty="0">
              <a:latin typeface="Georgia" panose="02040502050405020303" pitchFamily="18" charset="0"/>
            </a:endParaRPr>
          </a:p>
        </p:txBody>
      </p:sp>
    </p:spTree>
    <p:extLst>
      <p:ext uri="{BB962C8B-B14F-4D97-AF65-F5344CB8AC3E}">
        <p14:creationId xmlns:p14="http://schemas.microsoft.com/office/powerpoint/2010/main" val="1740697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9458" name="Rectangle 23"/>
          <p:cNvSpPr>
            <a:spLocks noChangeArrowheads="1"/>
          </p:cNvSpPr>
          <p:nvPr/>
        </p:nvSpPr>
        <p:spPr bwMode="auto">
          <a:xfrm>
            <a:off x="90488" y="290513"/>
            <a:ext cx="892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b="1">
                <a:solidFill>
                  <a:srgbClr val="333399"/>
                </a:solidFill>
                <a:latin typeface="Georgia" pitchFamily="18" charset="0"/>
                <a:ea typeface="ＭＳ Ｐゴシック" pitchFamily="34" charset="-128"/>
              </a:rPr>
              <a:t>Automated vs. manual gene modelling</a:t>
            </a:r>
          </a:p>
        </p:txBody>
      </p:sp>
      <p:sp>
        <p:nvSpPr>
          <p:cNvPr id="19459" name="TextBox 3"/>
          <p:cNvSpPr txBox="1">
            <a:spLocks noChangeArrowheads="1"/>
          </p:cNvSpPr>
          <p:nvPr/>
        </p:nvSpPr>
        <p:spPr bwMode="auto">
          <a:xfrm>
            <a:off x="468313" y="1484313"/>
            <a:ext cx="833437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n-GB" altLang="en-US" sz="1800">
                <a:solidFill>
                  <a:srgbClr val="000000"/>
                </a:solidFill>
                <a:latin typeface="Georgia" pitchFamily="18" charset="0"/>
              </a:rPr>
              <a:t>Gene prediction algorithms usually produce a set of models for a given locus, from which a single model should be selected</a:t>
            </a:r>
          </a:p>
          <a:p>
            <a:pPr eaLnBrk="1" hangingPunct="1">
              <a:spcBef>
                <a:spcPct val="0"/>
              </a:spcBef>
            </a:pPr>
            <a:endParaRPr lang="en-GB" altLang="en-US" sz="1800">
              <a:solidFill>
                <a:srgbClr val="000000"/>
              </a:solidFill>
              <a:latin typeface="Georgia" pitchFamily="18" charset="0"/>
            </a:endParaRPr>
          </a:p>
          <a:p>
            <a:pPr eaLnBrk="1" hangingPunct="1">
              <a:spcBef>
                <a:spcPct val="0"/>
              </a:spcBef>
            </a:pPr>
            <a:r>
              <a:rPr lang="en-GB" altLang="en-US" sz="1800">
                <a:solidFill>
                  <a:srgbClr val="000000"/>
                </a:solidFill>
                <a:latin typeface="Georgia" pitchFamily="18" charset="0"/>
              </a:rPr>
              <a:t>Additional algorithms, so-called evidence modellers, combine different evidence types (gene predictions, protein and transcript alignments etc.) to generate a consensus gene structure</a:t>
            </a:r>
          </a:p>
          <a:p>
            <a:pPr eaLnBrk="1" hangingPunct="1">
              <a:spcBef>
                <a:spcPct val="0"/>
              </a:spcBef>
            </a:pPr>
            <a:endParaRPr lang="en-GB" altLang="en-US" sz="1800">
              <a:solidFill>
                <a:srgbClr val="000000"/>
              </a:solidFill>
              <a:latin typeface="Georgia" pitchFamily="18" charset="0"/>
            </a:endParaRPr>
          </a:p>
          <a:p>
            <a:pPr eaLnBrk="1" hangingPunct="1">
              <a:spcBef>
                <a:spcPct val="0"/>
              </a:spcBef>
            </a:pPr>
            <a:r>
              <a:rPr lang="en-GB" altLang="en-US" sz="1800">
                <a:solidFill>
                  <a:srgbClr val="000000"/>
                </a:solidFill>
                <a:latin typeface="Georgia" pitchFamily="18" charset="0"/>
              </a:rPr>
              <a:t>The ultimate goal is to reach a level of accuracy that meets (or exceeds) that of the human annotator</a:t>
            </a:r>
          </a:p>
          <a:p>
            <a:pPr eaLnBrk="1" hangingPunct="1">
              <a:spcBef>
                <a:spcPct val="0"/>
              </a:spcBef>
            </a:pPr>
            <a:endParaRPr lang="en-GB" altLang="en-US" sz="1800">
              <a:solidFill>
                <a:srgbClr val="000000"/>
              </a:solidFill>
              <a:latin typeface="Georgia" pitchFamily="18" charset="0"/>
            </a:endParaRPr>
          </a:p>
          <a:p>
            <a:pPr eaLnBrk="1" hangingPunct="1">
              <a:spcBef>
                <a:spcPct val="0"/>
              </a:spcBef>
            </a:pPr>
            <a:r>
              <a:rPr lang="en-GB" altLang="en-US" sz="1800">
                <a:solidFill>
                  <a:srgbClr val="000000"/>
                </a:solidFill>
                <a:latin typeface="Georgia" pitchFamily="18" charset="0"/>
              </a:rPr>
              <a:t>Manual annotation is important to resolve data conflicts and to fix incorrect predictions (split or merged models, missed exons, wrong start or stop codons)</a:t>
            </a:r>
          </a:p>
          <a:p>
            <a:pPr eaLnBrk="1" hangingPunct="1">
              <a:spcBef>
                <a:spcPct val="0"/>
              </a:spcBef>
            </a:pPr>
            <a:endParaRPr lang="en-GB" altLang="en-US" sz="1800">
              <a:solidFill>
                <a:srgbClr val="000000"/>
              </a:solidFill>
              <a:latin typeface="Georgia" pitchFamily="18" charset="0"/>
            </a:endParaRPr>
          </a:p>
          <a:p>
            <a:pPr eaLnBrk="1" hangingPunct="1">
              <a:spcBef>
                <a:spcPct val="0"/>
              </a:spcBef>
            </a:pPr>
            <a:r>
              <a:rPr lang="en-GB" altLang="en-US" sz="1800">
                <a:solidFill>
                  <a:srgbClr val="000000"/>
                </a:solidFill>
                <a:latin typeface="Georgia" pitchFamily="18" charset="0"/>
              </a:rPr>
              <a:t>It is very time-consuming, but still considered as the most trusted way to annotate a genome to the highest quality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0482" name="Rectangle 23"/>
          <p:cNvSpPr>
            <a:spLocks noChangeArrowheads="1"/>
          </p:cNvSpPr>
          <p:nvPr/>
        </p:nvSpPr>
        <p:spPr bwMode="auto">
          <a:xfrm>
            <a:off x="90488" y="290513"/>
            <a:ext cx="892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b="1">
                <a:solidFill>
                  <a:srgbClr val="333399"/>
                </a:solidFill>
                <a:latin typeface="Georgia" pitchFamily="18" charset="0"/>
                <a:ea typeface="ＭＳ Ｐゴシック" pitchFamily="34" charset="-128"/>
              </a:rPr>
              <a:t>Functional annotation</a:t>
            </a:r>
          </a:p>
        </p:txBody>
      </p:sp>
      <p:sp>
        <p:nvSpPr>
          <p:cNvPr id="20483" name="TextBox 3"/>
          <p:cNvSpPr txBox="1">
            <a:spLocks noChangeArrowheads="1"/>
          </p:cNvSpPr>
          <p:nvPr/>
        </p:nvSpPr>
        <p:spPr bwMode="auto">
          <a:xfrm>
            <a:off x="468313" y="1484313"/>
            <a:ext cx="8334375"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pPr>
            <a:r>
              <a:rPr lang="en-GB" altLang="en-US" sz="1800">
                <a:solidFill>
                  <a:srgbClr val="000000"/>
                </a:solidFill>
                <a:latin typeface="Georgia" pitchFamily="18" charset="0"/>
              </a:rPr>
              <a:t>Gene names are assigned based on similarity with manually curated genes (e.g., from SwissProt database) using rather stringent criteria (≥70% aa sequence identity, ≥70% sequence coverage, ≤10% length difference); in this way names can be assigned to 10 – 30% of genes</a:t>
            </a:r>
          </a:p>
          <a:p>
            <a:pPr eaLnBrk="1" hangingPunct="1">
              <a:spcBef>
                <a:spcPct val="0"/>
              </a:spcBef>
            </a:pPr>
            <a:endParaRPr lang="en-GB" altLang="en-US" sz="1800">
              <a:solidFill>
                <a:srgbClr val="000000"/>
              </a:solidFill>
              <a:latin typeface="Georgia" pitchFamily="18" charset="0"/>
            </a:endParaRPr>
          </a:p>
          <a:p>
            <a:pPr eaLnBrk="1" hangingPunct="1">
              <a:spcBef>
                <a:spcPct val="0"/>
              </a:spcBef>
            </a:pPr>
            <a:r>
              <a:rPr lang="en-GB" altLang="en-US" sz="1800">
                <a:solidFill>
                  <a:srgbClr val="000000"/>
                </a:solidFill>
                <a:latin typeface="Georgia" pitchFamily="18" charset="0"/>
              </a:rPr>
              <a:t>Additional information includes Gene Onthology (GO) identifiers, enzyme commission codes (EC numbers), KEGG-pathway membership, KOG homology, conserved protein domains, secretion signals and transmembrane domains</a:t>
            </a:r>
          </a:p>
          <a:p>
            <a:pPr eaLnBrk="1" hangingPunct="1">
              <a:spcBef>
                <a:spcPct val="0"/>
              </a:spcBef>
            </a:pPr>
            <a:endParaRPr lang="en-GB" altLang="en-US" sz="1800">
              <a:solidFill>
                <a:srgbClr val="000000"/>
              </a:solidFill>
              <a:latin typeface="Georgia" pitchFamily="18" charset="0"/>
            </a:endParaRPr>
          </a:p>
          <a:p>
            <a:pPr eaLnBrk="1" hangingPunct="1">
              <a:spcBef>
                <a:spcPct val="0"/>
              </a:spcBef>
            </a:pPr>
            <a:r>
              <a:rPr lang="en-GB" altLang="en-US" sz="1800">
                <a:solidFill>
                  <a:srgbClr val="000000"/>
                </a:solidFill>
                <a:latin typeface="Georgia" pitchFamily="18" charset="0"/>
              </a:rPr>
              <a:t>There are tools available to analyse special functional categories of proteins, e.g. carbohydrate-acting enzymes, secreted proteins, transcription factors and secondary metabolite gene clusters.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23"/>
          <p:cNvSpPr>
            <a:spLocks noChangeArrowheads="1"/>
          </p:cNvSpPr>
          <p:nvPr/>
        </p:nvSpPr>
        <p:spPr bwMode="auto">
          <a:xfrm>
            <a:off x="90488" y="188913"/>
            <a:ext cx="892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b="1" dirty="0">
                <a:solidFill>
                  <a:srgbClr val="333399"/>
                </a:solidFill>
                <a:latin typeface="Georgia" pitchFamily="18" charset="0"/>
                <a:ea typeface="ＭＳ Ｐゴシック" pitchFamily="34" charset="-128"/>
              </a:rPr>
              <a:t>New genome sequences are generated with an astonishing rate…</a:t>
            </a:r>
          </a:p>
        </p:txBody>
      </p:sp>
      <p:sp>
        <p:nvSpPr>
          <p:cNvPr id="8" name="TextBox 1"/>
          <p:cNvSpPr txBox="1">
            <a:spLocks noChangeArrowheads="1"/>
          </p:cNvSpPr>
          <p:nvPr/>
        </p:nvSpPr>
        <p:spPr bwMode="auto">
          <a:xfrm>
            <a:off x="923925" y="5301208"/>
            <a:ext cx="73437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800" dirty="0">
                <a:latin typeface="Georgia" panose="02040502050405020303" pitchFamily="18" charset="0"/>
              </a:rPr>
              <a:t>Until 2017, the GenBank database holds 231,824,951,552</a:t>
            </a:r>
            <a:r>
              <a:rPr lang="en-US" altLang="en-US" sz="1800" dirty="0">
                <a:latin typeface="Georgia" panose="02040502050405020303" pitchFamily="18" charset="0"/>
              </a:rPr>
              <a:t> </a:t>
            </a:r>
            <a:r>
              <a:rPr lang="en-GB" altLang="en-US" sz="1800" dirty="0">
                <a:latin typeface="Georgia" panose="02040502050405020303" pitchFamily="18" charset="0"/>
              </a:rPr>
              <a:t>bases from 200,877,884 reported sequences and 2,035,032,639,807 (</a:t>
            </a:r>
            <a:r>
              <a:rPr lang="en-US" altLang="en-US" sz="1800" dirty="0">
                <a:latin typeface="Georgia" panose="02040502050405020303" pitchFamily="18" charset="0"/>
              </a:rPr>
              <a:t>&gt; 2</a:t>
            </a:r>
            <a:r>
              <a:rPr lang="en-GB" altLang="en-US" sz="1800" dirty="0">
                <a:latin typeface="Georgia" panose="02040502050405020303" pitchFamily="18" charset="0"/>
              </a:rPr>
              <a:t> trillion!) bases in whole-genome shotgun </a:t>
            </a:r>
            <a:r>
              <a:rPr lang="en-GB" altLang="en-US" sz="1800" dirty="0" err="1">
                <a:latin typeface="Georgia" panose="02040502050405020303" pitchFamily="18" charset="0"/>
              </a:rPr>
              <a:t>contigs</a:t>
            </a:r>
            <a:r>
              <a:rPr lang="en-GB" altLang="en-US" sz="1800" dirty="0">
                <a:latin typeface="Georgia" panose="02040502050405020303" pitchFamily="18" charset="0"/>
              </a:rPr>
              <a:t> (WGS)</a:t>
            </a:r>
            <a:endParaRPr lang="en-US" altLang="en-US" sz="1800" dirty="0">
              <a:latin typeface="Georgia" panose="02040502050405020303" pitchFamily="18" charset="0"/>
            </a:endParaRPr>
          </a:p>
        </p:txBody>
      </p:sp>
      <p:pic>
        <p:nvPicPr>
          <p:cNvPr id="9" name="Picture 1"/>
          <p:cNvPicPr>
            <a:picLocks noChangeAspect="1"/>
          </p:cNvPicPr>
          <p:nvPr/>
        </p:nvPicPr>
        <p:blipFill>
          <a:blip r:embed="rId2">
            <a:extLst>
              <a:ext uri="{28A0092B-C50C-407E-A947-70E740481C1C}">
                <a14:useLocalDpi xmlns:a14="http://schemas.microsoft.com/office/drawing/2010/main" val="0"/>
              </a:ext>
            </a:extLst>
          </a:blip>
          <a:srcRect l="14452" t="17601" r="22099" b="44240"/>
          <a:stretch>
            <a:fillRect/>
          </a:stretch>
        </p:blipFill>
        <p:spPr bwMode="auto">
          <a:xfrm>
            <a:off x="179388" y="1700808"/>
            <a:ext cx="8832850" cy="332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1162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506" name="Rectangle 23"/>
          <p:cNvSpPr>
            <a:spLocks noChangeArrowheads="1"/>
          </p:cNvSpPr>
          <p:nvPr/>
        </p:nvSpPr>
        <p:spPr bwMode="auto">
          <a:xfrm>
            <a:off x="90488" y="188913"/>
            <a:ext cx="892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b="1">
                <a:solidFill>
                  <a:srgbClr val="333399"/>
                </a:solidFill>
                <a:latin typeface="Georgia" pitchFamily="18" charset="0"/>
                <a:ea typeface="ＭＳ Ｐゴシック" pitchFamily="34" charset="-128"/>
              </a:rPr>
              <a:t>General remarks</a:t>
            </a:r>
          </a:p>
        </p:txBody>
      </p:sp>
      <p:sp>
        <p:nvSpPr>
          <p:cNvPr id="21507" name="TextBox 3"/>
          <p:cNvSpPr txBox="1">
            <a:spLocks noChangeArrowheads="1"/>
          </p:cNvSpPr>
          <p:nvPr/>
        </p:nvSpPr>
        <p:spPr bwMode="auto">
          <a:xfrm>
            <a:off x="611188" y="1352550"/>
            <a:ext cx="7343775"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0238" indent="-268288"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ts val="1800"/>
              </a:spcBef>
            </a:pPr>
            <a:r>
              <a:rPr lang="en-GB" altLang="en-US" sz="2000" dirty="0">
                <a:solidFill>
                  <a:srgbClr val="000000"/>
                </a:solidFill>
                <a:latin typeface="Georgia" pitchFamily="18" charset="0"/>
              </a:rPr>
              <a:t>Quality of computer-based genome annotation has been improved significantly, but it still requires manual quality control</a:t>
            </a:r>
          </a:p>
          <a:p>
            <a:pPr eaLnBrk="1" hangingPunct="1">
              <a:spcBef>
                <a:spcPts val="1800"/>
              </a:spcBef>
            </a:pPr>
            <a:r>
              <a:rPr lang="en-GB" altLang="en-US" sz="2000" dirty="0">
                <a:solidFill>
                  <a:srgbClr val="000000"/>
                </a:solidFill>
                <a:latin typeface="Georgia" pitchFamily="18" charset="0"/>
              </a:rPr>
              <a:t>Results of several independent prediction methods are usually combined in a consensus model</a:t>
            </a:r>
          </a:p>
          <a:p>
            <a:pPr eaLnBrk="1" hangingPunct="1">
              <a:spcBef>
                <a:spcPts val="1800"/>
              </a:spcBef>
            </a:pPr>
            <a:r>
              <a:rPr lang="en-GB" altLang="en-US" sz="2000" dirty="0">
                <a:solidFill>
                  <a:srgbClr val="000000"/>
                </a:solidFill>
                <a:latin typeface="Georgia" pitchFamily="18" charset="0"/>
              </a:rPr>
              <a:t>Transcript sequence immensely contribute to the quality of gene model prediction</a:t>
            </a:r>
          </a:p>
          <a:p>
            <a:pPr eaLnBrk="1" hangingPunct="1">
              <a:spcBef>
                <a:spcPts val="1800"/>
              </a:spcBef>
            </a:pPr>
            <a:r>
              <a:rPr lang="en-GB" altLang="en-US" sz="2000" dirty="0">
                <a:solidFill>
                  <a:srgbClr val="000000"/>
                </a:solidFill>
                <a:latin typeface="Georgia" pitchFamily="18" charset="0"/>
              </a:rPr>
              <a:t>While very time-consuming, manual control is still required for high-quality annotation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1506" name="Rectangle 23"/>
          <p:cNvSpPr>
            <a:spLocks noChangeArrowheads="1"/>
          </p:cNvSpPr>
          <p:nvPr/>
        </p:nvSpPr>
        <p:spPr bwMode="auto">
          <a:xfrm>
            <a:off x="90488" y="188913"/>
            <a:ext cx="892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b="1" dirty="0">
                <a:solidFill>
                  <a:srgbClr val="333399"/>
                </a:solidFill>
                <a:latin typeface="Georgia" pitchFamily="18" charset="0"/>
                <a:ea typeface="ＭＳ Ｐゴシック" pitchFamily="34" charset="-128"/>
              </a:rPr>
              <a:t>Artemis</a:t>
            </a:r>
          </a:p>
        </p:txBody>
      </p:sp>
      <p:sp>
        <p:nvSpPr>
          <p:cNvPr id="21507" name="TextBox 3"/>
          <p:cNvSpPr txBox="1">
            <a:spLocks noChangeArrowheads="1"/>
          </p:cNvSpPr>
          <p:nvPr/>
        </p:nvSpPr>
        <p:spPr bwMode="auto">
          <a:xfrm>
            <a:off x="611188" y="1352550"/>
            <a:ext cx="7343775" cy="215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0238" indent="-268288"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ts val="1800"/>
              </a:spcBef>
            </a:pPr>
            <a:r>
              <a:rPr lang="en-GB" altLang="en-US" sz="2000" dirty="0">
                <a:solidFill>
                  <a:srgbClr val="000000"/>
                </a:solidFill>
                <a:latin typeface="Georgia" pitchFamily="18" charset="0"/>
              </a:rPr>
              <a:t>Start menu -&gt; Bioinformatics -&gt; Artemis</a:t>
            </a:r>
          </a:p>
          <a:p>
            <a:pPr eaLnBrk="1" hangingPunct="1">
              <a:spcBef>
                <a:spcPts val="1800"/>
              </a:spcBef>
            </a:pPr>
            <a:endParaRPr lang="en-GB" altLang="en-US" sz="2000" dirty="0">
              <a:solidFill>
                <a:srgbClr val="000000"/>
              </a:solidFill>
              <a:latin typeface="Georgia" pitchFamily="18" charset="0"/>
            </a:endParaRPr>
          </a:p>
          <a:p>
            <a:r>
              <a:rPr lang="en-US" sz="2000" b="1" i="1" dirty="0">
                <a:solidFill>
                  <a:srgbClr val="000000"/>
                </a:solidFill>
              </a:rPr>
              <a:t>Saccharomyces </a:t>
            </a:r>
            <a:r>
              <a:rPr lang="en-US" sz="2000" b="1" i="1" dirty="0" err="1">
                <a:solidFill>
                  <a:srgbClr val="000000"/>
                </a:solidFill>
              </a:rPr>
              <a:t>cerevisiae</a:t>
            </a:r>
            <a:r>
              <a:rPr lang="en-US" sz="2000" b="1" dirty="0">
                <a:solidFill>
                  <a:srgbClr val="000000"/>
                </a:solidFill>
              </a:rPr>
              <a:t> S288c chromosome VI, complete sequence</a:t>
            </a:r>
            <a:r>
              <a:rPr lang="en-US" sz="2000" dirty="0">
                <a:solidFill>
                  <a:srgbClr val="000000"/>
                </a:solidFill>
              </a:rPr>
              <a:t>: NC_001138.5</a:t>
            </a:r>
          </a:p>
          <a:p>
            <a:pPr eaLnBrk="1" hangingPunct="1">
              <a:spcBef>
                <a:spcPts val="1800"/>
              </a:spcBef>
            </a:pPr>
            <a:endParaRPr lang="en-GB" altLang="en-US" sz="2000" dirty="0">
              <a:solidFill>
                <a:srgbClr val="000000"/>
              </a:solidFill>
              <a:latin typeface="Georgia" pitchFamily="18" charset="0"/>
            </a:endParaRPr>
          </a:p>
        </p:txBody>
      </p:sp>
    </p:spTree>
    <p:extLst>
      <p:ext uri="{BB962C8B-B14F-4D97-AF65-F5344CB8AC3E}">
        <p14:creationId xmlns:p14="http://schemas.microsoft.com/office/powerpoint/2010/main" val="208657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146" name="Rectangle 23"/>
          <p:cNvSpPr>
            <a:spLocks noChangeArrowheads="1"/>
          </p:cNvSpPr>
          <p:nvPr/>
        </p:nvSpPr>
        <p:spPr bwMode="auto">
          <a:xfrm>
            <a:off x="90488" y="188913"/>
            <a:ext cx="892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r>
              <a:rPr lang="en-GB" altLang="en-US" b="1">
                <a:solidFill>
                  <a:srgbClr val="333399"/>
                </a:solidFill>
                <a:latin typeface="Georgia" pitchFamily="18" charset="0"/>
                <a:ea typeface="ＭＳ Ｐゴシック" pitchFamily="34" charset="-128"/>
              </a:rPr>
              <a:t>…and they have to be annotated to make the released information useful</a:t>
            </a:r>
          </a:p>
        </p:txBody>
      </p:sp>
      <p:sp>
        <p:nvSpPr>
          <p:cNvPr id="6147" name="TextBox 2"/>
          <p:cNvSpPr txBox="1">
            <a:spLocks noChangeAspect="1" noChangeArrowheads="1"/>
          </p:cNvSpPr>
          <p:nvPr/>
        </p:nvSpPr>
        <p:spPr bwMode="auto">
          <a:xfrm>
            <a:off x="193614" y="2208784"/>
            <a:ext cx="403225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solidFill>
                  <a:srgbClr val="000000"/>
                </a:solidFill>
                <a:latin typeface="Courier New" pitchFamily="49" charset="0"/>
                <a:cs typeface="Courier New" pitchFamily="49" charset="0"/>
              </a:rPr>
              <a:t>&gt;AF410953.1 Pinus sylvestris antimicrobial peptide 2 (AMP2) mRNA, complete </a:t>
            </a:r>
            <a:r>
              <a:rPr lang="en-US" altLang="en-US" sz="1200" dirty="0" err="1">
                <a:solidFill>
                  <a:srgbClr val="000000"/>
                </a:solidFill>
                <a:latin typeface="Courier New" pitchFamily="49" charset="0"/>
                <a:cs typeface="Courier New" pitchFamily="49" charset="0"/>
              </a:rPr>
              <a:t>cds</a:t>
            </a:r>
            <a:endParaRPr lang="en-US" altLang="en-US" sz="1200" dirty="0">
              <a:solidFill>
                <a:srgbClr val="000000"/>
              </a:solidFill>
              <a:latin typeface="Courier New" pitchFamily="49" charset="0"/>
              <a:cs typeface="Courier New" pitchFamily="49" charset="0"/>
            </a:endParaRPr>
          </a:p>
          <a:p>
            <a:pPr eaLnBrk="1" hangingPunct="1">
              <a:spcBef>
                <a:spcPct val="0"/>
              </a:spcBef>
              <a:buFontTx/>
              <a:buNone/>
            </a:pPr>
            <a:r>
              <a:rPr lang="en-US" altLang="en-US" sz="1200" dirty="0">
                <a:solidFill>
                  <a:srgbClr val="000000"/>
                </a:solidFill>
                <a:latin typeface="Courier New" pitchFamily="49" charset="0"/>
                <a:cs typeface="Courier New" pitchFamily="49" charset="0"/>
              </a:rPr>
              <a:t>ACGCGGGGACTCACATATTAATCCTGATCCGGATTCCTGTTATCAGCTATCATGGAAACCAAGCGCTTGGCATACGTGATGTTTGTGTTGGTATGCTTGTTTTTAGCCATGGCCCAGCCTTCTCAGGGCAGTTATTTCACTGCGTGGGCAGGGCCTGGTTGTAACAACCATGCTGCGCGATACAGCAAATGTGGGTGTTCTAATATCGGCAACAACGTTCATGGAGGATACGAGTTCATGTATCAAGGCCAGACCGCTGCGGCTTACAACACGGACAACTGCAAGGGCGTTGCTCAGACCCGGTTTTCTAGCAGTGTTAATCAAGCTTGCAGCAGTTTTGGTTGGAAGAGTTTTTTCATCCAGTGCTGAGTGCTGTGACAACTTTATATTTACTATTATCATACTAGTGGGCACGTCTAATTAGTAGTTGGCGTTGTCCCAAATAAAGCTTGAGTGTGTCCATTCATGGCGTGCCGCTGTTTGTGTGGCATCATCTAGGTCAAGTATGGTAGATATAGGTGCATAGTGATTCGCAATTTTCACCGGTCCATATGATGTCTGGTGTATATTGCTGTGTCTAACTTTATTTCGTTAATACGTAATGTTTTCTGTGCATAAAAAAAAAAAAAAAAAAAAAAAAAAAA</a:t>
            </a:r>
          </a:p>
        </p:txBody>
      </p:sp>
      <p:cxnSp>
        <p:nvCxnSpPr>
          <p:cNvPr id="5" name="Straight Arrow Connector 4"/>
          <p:cNvCxnSpPr/>
          <p:nvPr/>
        </p:nvCxnSpPr>
        <p:spPr>
          <a:xfrm>
            <a:off x="4259263" y="3813175"/>
            <a:ext cx="720725" cy="0"/>
          </a:xfrm>
          <a:prstGeom prst="straightConnector1">
            <a:avLst/>
          </a:prstGeom>
          <a:ln w="98425">
            <a:solidFill>
              <a:srgbClr val="080808"/>
            </a:solidFill>
            <a:tailEnd type="stealth" w="med" len="med"/>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249020" y="2862461"/>
            <a:ext cx="607859" cy="923330"/>
          </a:xfrm>
          <a:prstGeom prst="rect">
            <a:avLst/>
          </a:prstGeom>
          <a:noFill/>
        </p:spPr>
        <p:txBody>
          <a:bodyPr wrap="none">
            <a:spAutoFit/>
          </a:bodyPr>
          <a:lstStyle/>
          <a:p>
            <a:pPr algn="ctr">
              <a:defRPr/>
            </a:pP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4" name="TextBox 3">
            <a:extLst>
              <a:ext uri="{FF2B5EF4-FFF2-40B4-BE49-F238E27FC236}">
                <a16:creationId xmlns:a16="http://schemas.microsoft.com/office/drawing/2014/main" id="{5A76169F-C665-586D-E977-B1ACE213B458}"/>
              </a:ext>
            </a:extLst>
          </p:cNvPr>
          <p:cNvSpPr txBox="1"/>
          <p:nvPr/>
        </p:nvSpPr>
        <p:spPr>
          <a:xfrm>
            <a:off x="395536" y="1268760"/>
            <a:ext cx="6120680" cy="646331"/>
          </a:xfrm>
          <a:prstGeom prst="rect">
            <a:avLst/>
          </a:prstGeom>
          <a:noFill/>
        </p:spPr>
        <p:txBody>
          <a:bodyPr wrap="square" rtlCol="0">
            <a:spAutoFit/>
          </a:bodyPr>
          <a:lstStyle/>
          <a:p>
            <a:r>
              <a:rPr lang="fi-FI" dirty="0">
                <a:hlinkClick r:id="rId2"/>
              </a:rPr>
              <a:t>https://www.ncbi.nlm.nih.gov/nuccore/AF410953.1/</a:t>
            </a:r>
            <a:endParaRPr lang="fi-FI" dirty="0"/>
          </a:p>
          <a:p>
            <a:endParaRPr lang="fi-FI" dirty="0"/>
          </a:p>
        </p:txBody>
      </p:sp>
      <p:pic>
        <p:nvPicPr>
          <p:cNvPr id="8" name="Picture 7">
            <a:extLst>
              <a:ext uri="{FF2B5EF4-FFF2-40B4-BE49-F238E27FC236}">
                <a16:creationId xmlns:a16="http://schemas.microsoft.com/office/drawing/2014/main" id="{1275F91D-3AB9-1D90-12AD-5AC78AF74BED}"/>
              </a:ext>
            </a:extLst>
          </p:cNvPr>
          <p:cNvPicPr>
            <a:picLocks noChangeAspect="1"/>
          </p:cNvPicPr>
          <p:nvPr/>
        </p:nvPicPr>
        <p:blipFill>
          <a:blip r:embed="rId3"/>
          <a:stretch>
            <a:fillRect/>
          </a:stretch>
        </p:blipFill>
        <p:spPr>
          <a:xfrm>
            <a:off x="4984671" y="2060848"/>
            <a:ext cx="4049560" cy="426502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170" name="Rectangle 23"/>
          <p:cNvSpPr>
            <a:spLocks noChangeArrowheads="1"/>
          </p:cNvSpPr>
          <p:nvPr/>
        </p:nvSpPr>
        <p:spPr bwMode="auto">
          <a:xfrm>
            <a:off x="90488" y="188913"/>
            <a:ext cx="8928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a:spcBef>
                <a:spcPct val="0"/>
              </a:spcBef>
              <a:buFontTx/>
              <a:buNone/>
            </a:pPr>
            <a:endParaRPr lang="en-GB" altLang="en-US" b="1">
              <a:solidFill>
                <a:srgbClr val="333399"/>
              </a:solidFill>
              <a:latin typeface="Georgia" pitchFamily="18" charset="0"/>
              <a:ea typeface="ＭＳ Ｐゴシック" pitchFamily="34" charset="-128"/>
            </a:endParaRPr>
          </a:p>
        </p:txBody>
      </p:sp>
      <p:sp>
        <p:nvSpPr>
          <p:cNvPr id="11267" name="TextBox 5"/>
          <p:cNvSpPr txBox="1">
            <a:spLocks noChangeArrowheads="1"/>
          </p:cNvSpPr>
          <p:nvPr/>
        </p:nvSpPr>
        <p:spPr bwMode="auto">
          <a:xfrm>
            <a:off x="611188" y="1484313"/>
            <a:ext cx="74898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indent="0" eaLnBrk="1" hangingPunct="1">
              <a:lnSpc>
                <a:spcPct val="150000"/>
              </a:lnSpc>
              <a:spcBef>
                <a:spcPct val="0"/>
              </a:spcBef>
              <a:buFontTx/>
              <a:buNone/>
              <a:defRPr/>
            </a:pPr>
            <a:r>
              <a:rPr lang="en-US" altLang="en-US" sz="1800" b="1" dirty="0">
                <a:solidFill>
                  <a:srgbClr val="000000"/>
                </a:solidFill>
                <a:latin typeface="Georgia" panose="02040502050405020303" pitchFamily="18" charset="0"/>
                <a:ea typeface="Tahoma" panose="020B0604030504040204" pitchFamily="34" charset="0"/>
                <a:cs typeface="Tahoma" panose="020B0604030504040204" pitchFamily="34" charset="0"/>
              </a:rPr>
              <a:t>Genome annotation is the process of assigning of biological information to sequences. </a:t>
            </a:r>
          </a:p>
          <a:p>
            <a:pPr marL="0" indent="0" eaLnBrk="1" hangingPunct="1">
              <a:lnSpc>
                <a:spcPct val="150000"/>
              </a:lnSpc>
              <a:spcBef>
                <a:spcPct val="0"/>
              </a:spcBef>
              <a:buFontTx/>
              <a:buNone/>
              <a:defRPr/>
            </a:pPr>
            <a:endParaRPr lang="en-US" altLang="en-US" sz="1800" b="1" dirty="0">
              <a:solidFill>
                <a:srgbClr val="000000"/>
              </a:solidFill>
              <a:latin typeface="Georgia" panose="02040502050405020303" pitchFamily="18" charset="0"/>
              <a:ea typeface="Tahoma" panose="020B0604030504040204" pitchFamily="34" charset="0"/>
              <a:cs typeface="Tahoma" panose="020B0604030504040204" pitchFamily="34" charset="0"/>
            </a:endParaRPr>
          </a:p>
          <a:p>
            <a:pPr marL="0" indent="0" eaLnBrk="1" hangingPunct="1">
              <a:lnSpc>
                <a:spcPct val="150000"/>
              </a:lnSpc>
              <a:spcBef>
                <a:spcPct val="0"/>
              </a:spcBef>
              <a:buFontTx/>
              <a:buNone/>
              <a:defRPr/>
            </a:pPr>
            <a:r>
              <a:rPr lang="en-US" altLang="en-US" sz="1800" dirty="0">
                <a:solidFill>
                  <a:srgbClr val="000000"/>
                </a:solidFill>
                <a:latin typeface="Georgia" panose="02040502050405020303" pitchFamily="18" charset="0"/>
                <a:ea typeface="Tahoma" panose="020B0604030504040204" pitchFamily="34" charset="0"/>
                <a:cs typeface="Tahoma" panose="020B0604030504040204" pitchFamily="34" charset="0"/>
              </a:rPr>
              <a:t>It consists of three main steps:</a:t>
            </a:r>
          </a:p>
          <a:p>
            <a:pPr eaLnBrk="1" hangingPunct="1">
              <a:lnSpc>
                <a:spcPct val="150000"/>
              </a:lnSpc>
              <a:spcBef>
                <a:spcPct val="0"/>
              </a:spcBef>
              <a:defRPr/>
            </a:pPr>
            <a:r>
              <a:rPr lang="en-US" altLang="en-US" sz="1800" dirty="0">
                <a:solidFill>
                  <a:srgbClr val="000000"/>
                </a:solidFill>
                <a:latin typeface="Georgia" panose="02040502050405020303" pitchFamily="18" charset="0"/>
                <a:ea typeface="Tahoma" panose="020B0604030504040204" pitchFamily="34" charset="0"/>
                <a:cs typeface="Tahoma" panose="020B0604030504040204" pitchFamily="34" charset="0"/>
              </a:rPr>
              <a:t>identifying portions of the genome that do not code for proteins</a:t>
            </a:r>
          </a:p>
          <a:p>
            <a:pPr eaLnBrk="1" hangingPunct="1">
              <a:lnSpc>
                <a:spcPct val="150000"/>
              </a:lnSpc>
              <a:spcBef>
                <a:spcPct val="0"/>
              </a:spcBef>
              <a:defRPr/>
            </a:pPr>
            <a:r>
              <a:rPr lang="en-US" altLang="en-US" sz="1800" dirty="0">
                <a:solidFill>
                  <a:srgbClr val="000000"/>
                </a:solidFill>
                <a:latin typeface="Georgia" panose="02040502050405020303" pitchFamily="18" charset="0"/>
                <a:ea typeface="Tahoma" panose="020B0604030504040204" pitchFamily="34" charset="0"/>
                <a:cs typeface="Tahoma" panose="020B0604030504040204" pitchFamily="34" charset="0"/>
              </a:rPr>
              <a:t>identifying elements on the genome, a process called gene prediction, and</a:t>
            </a:r>
          </a:p>
          <a:p>
            <a:pPr eaLnBrk="1" hangingPunct="1">
              <a:lnSpc>
                <a:spcPct val="150000"/>
              </a:lnSpc>
              <a:spcBef>
                <a:spcPct val="0"/>
              </a:spcBef>
              <a:defRPr/>
            </a:pPr>
            <a:r>
              <a:rPr lang="en-US" altLang="en-US" sz="1800" dirty="0">
                <a:solidFill>
                  <a:srgbClr val="000000"/>
                </a:solidFill>
                <a:latin typeface="Georgia" panose="02040502050405020303" pitchFamily="18" charset="0"/>
                <a:ea typeface="Tahoma" panose="020B0604030504040204" pitchFamily="34" charset="0"/>
                <a:cs typeface="Tahoma" panose="020B0604030504040204" pitchFamily="34" charset="0"/>
              </a:rPr>
              <a:t>attaching biological information to these elements.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291" name="TextBox 3"/>
          <p:cNvSpPr txBox="1">
            <a:spLocks noChangeArrowheads="1"/>
          </p:cNvSpPr>
          <p:nvPr/>
        </p:nvSpPr>
        <p:spPr bwMode="auto">
          <a:xfrm>
            <a:off x="828675" y="1196975"/>
            <a:ext cx="7343775" cy="457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marL="0" indent="0">
              <a:buFontTx/>
              <a:buNone/>
              <a:defRPr/>
            </a:pPr>
            <a:r>
              <a:rPr lang="en-US" sz="1800" i="1" dirty="0">
                <a:latin typeface="Georgia" panose="02040502050405020303" pitchFamily="18" charset="0"/>
              </a:rPr>
              <a:t>Structural annotation</a:t>
            </a:r>
            <a:r>
              <a:rPr lang="en-US" sz="1800" dirty="0">
                <a:latin typeface="Georgia" panose="02040502050405020303" pitchFamily="18" charset="0"/>
              </a:rPr>
              <a:t> consists of the identification of genomic elements.</a:t>
            </a:r>
          </a:p>
          <a:p>
            <a:pPr>
              <a:defRPr/>
            </a:pPr>
            <a:r>
              <a:rPr lang="en-US" sz="1800" dirty="0">
                <a:solidFill>
                  <a:srgbClr val="080808"/>
                </a:solidFill>
                <a:latin typeface="Georgia" panose="02040502050405020303" pitchFamily="18" charset="0"/>
              </a:rPr>
              <a:t>ORFs </a:t>
            </a:r>
            <a:r>
              <a:rPr lang="en-US" sz="1800" dirty="0">
                <a:latin typeface="Georgia" panose="02040502050405020303" pitchFamily="18" charset="0"/>
              </a:rPr>
              <a:t>and their </a:t>
            </a:r>
            <a:r>
              <a:rPr lang="en-US" sz="1800" dirty="0" err="1">
                <a:latin typeface="Georgia" panose="02040502050405020303" pitchFamily="18" charset="0"/>
              </a:rPr>
              <a:t>localisation</a:t>
            </a:r>
            <a:endParaRPr lang="en-US" sz="1800" dirty="0">
              <a:latin typeface="Georgia" panose="02040502050405020303" pitchFamily="18" charset="0"/>
            </a:endParaRPr>
          </a:p>
          <a:p>
            <a:pPr>
              <a:defRPr/>
            </a:pPr>
            <a:r>
              <a:rPr lang="en-US" sz="1800" dirty="0">
                <a:latin typeface="Georgia" panose="02040502050405020303" pitchFamily="18" charset="0"/>
              </a:rPr>
              <a:t>gene structure</a:t>
            </a:r>
          </a:p>
          <a:p>
            <a:pPr>
              <a:defRPr/>
            </a:pPr>
            <a:r>
              <a:rPr lang="en-US" sz="1800" dirty="0">
                <a:latin typeface="Georgia" panose="02040502050405020303" pitchFamily="18" charset="0"/>
              </a:rPr>
              <a:t>coding regions</a:t>
            </a:r>
          </a:p>
          <a:p>
            <a:pPr>
              <a:defRPr/>
            </a:pPr>
            <a:r>
              <a:rPr lang="en-US" sz="1800" dirty="0">
                <a:latin typeface="Georgia" panose="02040502050405020303" pitchFamily="18" charset="0"/>
              </a:rPr>
              <a:t>location of regulatory motifs</a:t>
            </a:r>
          </a:p>
          <a:p>
            <a:pPr>
              <a:defRPr/>
            </a:pPr>
            <a:endParaRPr lang="fi-FI" sz="1800" dirty="0">
              <a:latin typeface="Georgia" panose="02040502050405020303" pitchFamily="18" charset="0"/>
            </a:endParaRPr>
          </a:p>
          <a:p>
            <a:pPr>
              <a:defRPr/>
            </a:pPr>
            <a:endParaRPr lang="en-US" sz="1800" dirty="0">
              <a:latin typeface="Georgia" panose="02040502050405020303" pitchFamily="18" charset="0"/>
            </a:endParaRPr>
          </a:p>
          <a:p>
            <a:pPr marL="0" indent="0">
              <a:buFontTx/>
              <a:buNone/>
              <a:defRPr/>
            </a:pPr>
            <a:r>
              <a:rPr lang="en-US" sz="1800" i="1" dirty="0">
                <a:latin typeface="Georgia" panose="02040502050405020303" pitchFamily="18" charset="0"/>
              </a:rPr>
              <a:t>Functional annotation</a:t>
            </a:r>
            <a:r>
              <a:rPr lang="en-US" sz="1800" dirty="0">
                <a:latin typeface="Georgia" panose="02040502050405020303" pitchFamily="18" charset="0"/>
              </a:rPr>
              <a:t> consists of attaching biological information to genomic elements.</a:t>
            </a:r>
          </a:p>
          <a:p>
            <a:pPr>
              <a:defRPr/>
            </a:pPr>
            <a:r>
              <a:rPr lang="en-US" sz="1800" dirty="0">
                <a:latin typeface="Georgia" panose="02040502050405020303" pitchFamily="18" charset="0"/>
              </a:rPr>
              <a:t>biochemical function</a:t>
            </a:r>
          </a:p>
          <a:p>
            <a:pPr>
              <a:defRPr/>
            </a:pPr>
            <a:r>
              <a:rPr lang="en-US" sz="1800" dirty="0">
                <a:latin typeface="Georgia" panose="02040502050405020303" pitchFamily="18" charset="0"/>
              </a:rPr>
              <a:t>biological function</a:t>
            </a:r>
          </a:p>
          <a:p>
            <a:pPr>
              <a:defRPr/>
            </a:pPr>
            <a:r>
              <a:rPr lang="en-US" sz="1800" dirty="0">
                <a:latin typeface="Georgia" panose="02040502050405020303" pitchFamily="18" charset="0"/>
              </a:rPr>
              <a:t>involved regulation and interactions</a:t>
            </a:r>
          </a:p>
          <a:p>
            <a:pPr>
              <a:defRPr/>
            </a:pPr>
            <a:r>
              <a:rPr lang="en-US" sz="1800" dirty="0">
                <a:latin typeface="Georgia" panose="02040502050405020303" pitchFamily="18" charset="0"/>
              </a:rPr>
              <a:t>expression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60A44E54-D019-01C4-7B9C-A7A0D57AB30B}"/>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9E8E06B-B872-087D-0EB6-B72F6275453A}"/>
              </a:ext>
            </a:extLst>
          </p:cNvPr>
          <p:cNvGraphicFramePr>
            <a:graphicFrameLocks noGrp="1"/>
          </p:cNvGraphicFramePr>
          <p:nvPr>
            <p:extLst>
              <p:ext uri="{D42A27DB-BD31-4B8C-83A1-F6EECF244321}">
                <p14:modId xmlns:p14="http://schemas.microsoft.com/office/powerpoint/2010/main" val="2560313162"/>
              </p:ext>
            </p:extLst>
          </p:nvPr>
        </p:nvGraphicFramePr>
        <p:xfrm>
          <a:off x="581472" y="166592"/>
          <a:ext cx="7981056" cy="5441791"/>
        </p:xfrm>
        <a:graphic>
          <a:graphicData uri="http://schemas.openxmlformats.org/drawingml/2006/table">
            <a:tbl>
              <a:tblPr/>
              <a:tblGrid>
                <a:gridCol w="2593831">
                  <a:extLst>
                    <a:ext uri="{9D8B030D-6E8A-4147-A177-3AD203B41FA5}">
                      <a16:colId xmlns:a16="http://schemas.microsoft.com/office/drawing/2014/main" val="2849130352"/>
                    </a:ext>
                  </a:extLst>
                </a:gridCol>
                <a:gridCol w="1380119">
                  <a:extLst>
                    <a:ext uri="{9D8B030D-6E8A-4147-A177-3AD203B41FA5}">
                      <a16:colId xmlns:a16="http://schemas.microsoft.com/office/drawing/2014/main" val="1822514191"/>
                    </a:ext>
                  </a:extLst>
                </a:gridCol>
                <a:gridCol w="1719764">
                  <a:extLst>
                    <a:ext uri="{9D8B030D-6E8A-4147-A177-3AD203B41FA5}">
                      <a16:colId xmlns:a16="http://schemas.microsoft.com/office/drawing/2014/main" val="2129070740"/>
                    </a:ext>
                  </a:extLst>
                </a:gridCol>
                <a:gridCol w="2287342">
                  <a:extLst>
                    <a:ext uri="{9D8B030D-6E8A-4147-A177-3AD203B41FA5}">
                      <a16:colId xmlns:a16="http://schemas.microsoft.com/office/drawing/2014/main" val="2903291676"/>
                    </a:ext>
                  </a:extLst>
                </a:gridCol>
              </a:tblGrid>
              <a:tr h="411988">
                <a:tc gridSpan="4">
                  <a:txBody>
                    <a:bodyPr/>
                    <a:lstStyle/>
                    <a:p>
                      <a:pPr algn="ctr" fontAlgn="b"/>
                      <a:r>
                        <a:rPr lang="en-US" sz="3200" b="1" i="0" u="none" strike="noStrike" dirty="0">
                          <a:solidFill>
                            <a:schemeClr val="accent2"/>
                          </a:solidFill>
                          <a:effectLst/>
                          <a:latin typeface="Georgia" panose="02040502050405020303" pitchFamily="18" charset="0"/>
                          <a:cs typeface="Arial" panose="020B0604020202020204" pitchFamily="34" charset="0"/>
                        </a:rPr>
                        <a:t>Genome size</a:t>
                      </a:r>
                    </a:p>
                  </a:txBody>
                  <a:tcPr marL="101537" marR="101537" marT="50768" marB="50768">
                    <a:lnL>
                      <a:noFill/>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2912695"/>
                  </a:ext>
                </a:extLst>
              </a:tr>
              <a:tr h="251177">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Organism </a:t>
                      </a:r>
                      <a:endParaRPr lang="en-US" sz="18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Number of Genes</a:t>
                      </a:r>
                      <a:endParaRPr lang="en-US" sz="18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Arial" panose="020B0604020202020204" pitchFamily="34" charset="0"/>
                          <a:cs typeface="Arial" panose="020B0604020202020204" pitchFamily="34" charset="0"/>
                        </a:rPr>
                        <a:t>Amount of DNA (bp)</a:t>
                      </a:r>
                      <a:endParaRPr lang="en-US" sz="18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Arial" panose="020B0604020202020204" pitchFamily="34" charset="0"/>
                          <a:cs typeface="Arial" panose="020B0604020202020204" pitchFamily="34" charset="0"/>
                        </a:rPr>
                        <a:t>Number of Chromosomes</a:t>
                      </a:r>
                      <a:endParaRPr lang="en-US" sz="18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79876974"/>
                  </a:ext>
                </a:extLst>
              </a:tr>
              <a:tr h="251177">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Viruses</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 </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 </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w="6350" cap="flat" cmpd="sng" algn="ctr">
                      <a:solidFill>
                        <a:srgbClr val="000000"/>
                      </a:solidFill>
                      <a:prstDash val="solid"/>
                      <a:round/>
                      <a:headEnd type="none" w="med" len="med"/>
                      <a:tailEnd type="none" w="med" len="med"/>
                    </a:lnT>
                    <a:lnB>
                      <a:noFill/>
                    </a:lnB>
                    <a:solidFill>
                      <a:srgbClr val="FFE699"/>
                    </a:solid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 </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w="6350" cap="flat" cmpd="sng" algn="ctr">
                      <a:solidFill>
                        <a:srgbClr val="000000"/>
                      </a:solidFill>
                      <a:prstDash val="solid"/>
                      <a:round/>
                      <a:headEnd type="none" w="med" len="med"/>
                      <a:tailEnd type="none" w="med" len="med"/>
                    </a:lnT>
                    <a:lnB>
                      <a:noFill/>
                    </a:lnB>
                    <a:solidFill>
                      <a:srgbClr val="FFE699"/>
                    </a:solidFill>
                  </a:tcPr>
                </a:tc>
                <a:extLst>
                  <a:ext uri="{0D108BD9-81ED-4DB2-BD59-A6C34878D82A}">
                    <a16:rowId xmlns:a16="http://schemas.microsoft.com/office/drawing/2014/main" val="3566435023"/>
                  </a:ext>
                </a:extLst>
              </a:tr>
              <a:tr h="251177">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Bacteriophage MS2 </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4</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3600</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 1 (ssRNA)</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extLst>
                  <a:ext uri="{0D108BD9-81ED-4DB2-BD59-A6C34878D82A}">
                    <a16:rowId xmlns:a16="http://schemas.microsoft.com/office/drawing/2014/main" val="394866313"/>
                  </a:ext>
                </a:extLst>
              </a:tr>
              <a:tr h="251177">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Tobacco Mosaic Virus </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4</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6400</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 (</a:t>
                      </a:r>
                      <a:r>
                        <a:rPr lang="en-US" sz="1600" b="0" i="0" u="none" strike="noStrike" dirty="0" err="1">
                          <a:solidFill>
                            <a:srgbClr val="000000"/>
                          </a:solidFill>
                          <a:effectLst/>
                          <a:latin typeface="Arial" panose="020B0604020202020204" pitchFamily="34" charset="0"/>
                          <a:cs typeface="Arial" panose="020B0604020202020204" pitchFamily="34" charset="0"/>
                        </a:rPr>
                        <a:t>ssRNA</a:t>
                      </a:r>
                      <a:r>
                        <a:rPr lang="en-US" sz="1600" b="0" i="0" u="none" strike="noStrike" dirty="0">
                          <a:solidFill>
                            <a:srgbClr val="000000"/>
                          </a:solidFill>
                          <a:effectLst/>
                          <a:latin typeface="Arial" panose="020B0604020202020204" pitchFamily="34" charset="0"/>
                          <a:cs typeface="Arial" panose="020B0604020202020204" pitchFamily="34" charset="0"/>
                        </a:rPr>
                        <a:t>)</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extLst>
                  <a:ext uri="{0D108BD9-81ED-4DB2-BD59-A6C34878D82A}">
                    <a16:rowId xmlns:a16="http://schemas.microsoft.com/office/drawing/2014/main" val="60907830"/>
                  </a:ext>
                </a:extLst>
              </a:tr>
              <a:tr h="251177">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Inﬂuenza </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12</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13,500</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8 (</a:t>
                      </a:r>
                      <a:r>
                        <a:rPr lang="en-US" sz="1600" b="0" i="0" u="none" strike="noStrike" dirty="0" err="1">
                          <a:solidFill>
                            <a:srgbClr val="000000"/>
                          </a:solidFill>
                          <a:effectLst/>
                          <a:latin typeface="Arial" panose="020B0604020202020204" pitchFamily="34" charset="0"/>
                          <a:cs typeface="Arial" panose="020B0604020202020204" pitchFamily="34" charset="0"/>
                        </a:rPr>
                        <a:t>ssRNA</a:t>
                      </a:r>
                      <a:r>
                        <a:rPr lang="en-US" sz="1600" b="0" i="0" u="none" strike="noStrike" dirty="0">
                          <a:solidFill>
                            <a:srgbClr val="000000"/>
                          </a:solidFill>
                          <a:effectLst/>
                          <a:latin typeface="Arial" panose="020B0604020202020204" pitchFamily="34" charset="0"/>
                          <a:cs typeface="Arial" panose="020B0604020202020204" pitchFamily="34" charset="0"/>
                        </a:rPr>
                        <a:t>)</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extLst>
                  <a:ext uri="{0D108BD9-81ED-4DB2-BD59-A6C34878D82A}">
                    <a16:rowId xmlns:a16="http://schemas.microsoft.com/office/drawing/2014/main" val="3145144933"/>
                  </a:ext>
                </a:extLst>
              </a:tr>
              <a:tr h="251177">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Prokaryotes</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solidFill>
                      <a:srgbClr val="FFE699"/>
                    </a:solid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 </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solidFill>
                      <a:srgbClr val="FFE699"/>
                    </a:solid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 </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solidFill>
                      <a:srgbClr val="FFE699"/>
                    </a:solid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 </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solidFill>
                      <a:srgbClr val="FFE699"/>
                    </a:solidFill>
                  </a:tcPr>
                </a:tc>
                <a:extLst>
                  <a:ext uri="{0D108BD9-81ED-4DB2-BD59-A6C34878D82A}">
                    <a16:rowId xmlns:a16="http://schemas.microsoft.com/office/drawing/2014/main" val="1079053959"/>
                  </a:ext>
                </a:extLst>
              </a:tr>
              <a:tr h="251177">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Escherichia coli </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4,000</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4.6Mbp</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1</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extLst>
                  <a:ext uri="{0D108BD9-81ED-4DB2-BD59-A6C34878D82A}">
                    <a16:rowId xmlns:a16="http://schemas.microsoft.com/office/drawing/2014/main" val="1467156292"/>
                  </a:ext>
                </a:extLst>
              </a:tr>
              <a:tr h="251177">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Eukaryotes </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solidFill>
                      <a:srgbClr val="FFE699"/>
                    </a:solid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 </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solidFill>
                      <a:srgbClr val="FFE699"/>
                    </a:solid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 </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solidFill>
                      <a:srgbClr val="FFE699"/>
                    </a:solid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 </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solidFill>
                      <a:srgbClr val="FFE699"/>
                    </a:solidFill>
                  </a:tcPr>
                </a:tc>
                <a:extLst>
                  <a:ext uri="{0D108BD9-81ED-4DB2-BD59-A6C34878D82A}">
                    <a16:rowId xmlns:a16="http://schemas.microsoft.com/office/drawing/2014/main" val="393863561"/>
                  </a:ext>
                </a:extLst>
              </a:tr>
              <a:tr h="251177">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Homo sapiens (human)</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25,000 </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 3,300 </a:t>
                      </a:r>
                      <a:r>
                        <a:rPr lang="en-US" sz="1600" b="0" i="0" u="none" strike="noStrike" dirty="0" err="1">
                          <a:solidFill>
                            <a:srgbClr val="000000"/>
                          </a:solidFill>
                          <a:effectLst/>
                          <a:latin typeface="Arial" panose="020B0604020202020204" pitchFamily="34" charset="0"/>
                          <a:cs typeface="Arial" panose="020B0604020202020204" pitchFamily="34" charset="0"/>
                        </a:rPr>
                        <a:t>Mbp</a:t>
                      </a:r>
                      <a:r>
                        <a:rPr lang="en-US" sz="1600" b="0" i="0" u="none" strike="noStrike" dirty="0">
                          <a:solidFill>
                            <a:srgbClr val="000000"/>
                          </a:solidFill>
                          <a:effectLst/>
                          <a:latin typeface="Arial" panose="020B0604020202020204" pitchFamily="34" charset="0"/>
                          <a:cs typeface="Arial" panose="020B0604020202020204" pitchFamily="34" charset="0"/>
                        </a:rPr>
                        <a:t> </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23</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extLst>
                  <a:ext uri="{0D108BD9-81ED-4DB2-BD59-A6C34878D82A}">
                    <a16:rowId xmlns:a16="http://schemas.microsoft.com/office/drawing/2014/main" val="1449414977"/>
                  </a:ext>
                </a:extLst>
              </a:tr>
              <a:tr h="251177">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Ctenocephalides </a:t>
                      </a:r>
                      <a:r>
                        <a:rPr lang="en-US" sz="1600" b="0" i="0" u="none" strike="noStrike" dirty="0" err="1">
                          <a:solidFill>
                            <a:srgbClr val="000000"/>
                          </a:solidFill>
                          <a:effectLst/>
                          <a:latin typeface="Arial" panose="020B0604020202020204" pitchFamily="34" charset="0"/>
                          <a:cs typeface="Arial" panose="020B0604020202020204" pitchFamily="34" charset="0"/>
                        </a:rPr>
                        <a:t>felis</a:t>
                      </a:r>
                      <a:r>
                        <a:rPr lang="en-US" sz="1600" b="0" i="0" u="none" strike="noStrike" dirty="0">
                          <a:solidFill>
                            <a:srgbClr val="000000"/>
                          </a:solidFill>
                          <a:effectLst/>
                          <a:latin typeface="Arial" panose="020B0604020202020204" pitchFamily="34" charset="0"/>
                          <a:cs typeface="Arial" panose="020B0604020202020204" pitchFamily="34" charset="0"/>
                        </a:rPr>
                        <a:t> (cat flea)</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28,507</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775.5 </a:t>
                      </a:r>
                      <a:r>
                        <a:rPr lang="en-US" sz="1600" b="0" i="0" u="none" strike="noStrike" dirty="0" err="1">
                          <a:solidFill>
                            <a:srgbClr val="000000"/>
                          </a:solidFill>
                          <a:effectLst/>
                          <a:latin typeface="Arial" panose="020B0604020202020204" pitchFamily="34" charset="0"/>
                          <a:cs typeface="Arial" panose="020B0604020202020204" pitchFamily="34" charset="0"/>
                        </a:rPr>
                        <a:t>Mbp</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9</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extLst>
                  <a:ext uri="{0D108BD9-81ED-4DB2-BD59-A6C34878D82A}">
                    <a16:rowId xmlns:a16="http://schemas.microsoft.com/office/drawing/2014/main" val="4038239462"/>
                  </a:ext>
                </a:extLst>
              </a:tr>
              <a:tr h="493030">
                <a:tc>
                  <a:txBody>
                    <a:bodyPr/>
                    <a:lstStyle/>
                    <a:p>
                      <a:pPr algn="ctr" fontAlgn="b"/>
                      <a:r>
                        <a:rPr lang="it-IT" sz="1600" b="0" i="0" u="none" strike="noStrike" dirty="0">
                          <a:solidFill>
                            <a:srgbClr val="000000"/>
                          </a:solidFill>
                          <a:effectLst/>
                          <a:latin typeface="Arial" panose="020B0604020202020204" pitchFamily="34" charset="0"/>
                          <a:cs typeface="Arial" panose="020B0604020202020204" pitchFamily="34" charset="0"/>
                        </a:rPr>
                        <a:t>Phyllotreta striolata (striped flea beetle)</a:t>
                      </a:r>
                      <a:endParaRPr lang="it-IT"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11,862</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132.3 Mb</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15</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extLst>
                  <a:ext uri="{0D108BD9-81ED-4DB2-BD59-A6C34878D82A}">
                    <a16:rowId xmlns:a16="http://schemas.microsoft.com/office/drawing/2014/main" val="3915812179"/>
                  </a:ext>
                </a:extLst>
              </a:tr>
              <a:tr h="251177">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Arabidopsis</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25,000 </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115 </a:t>
                      </a:r>
                      <a:r>
                        <a:rPr lang="en-US" sz="1600" b="0" i="0" u="none" strike="noStrike" dirty="0" err="1">
                          <a:solidFill>
                            <a:srgbClr val="000000"/>
                          </a:solidFill>
                          <a:effectLst/>
                          <a:latin typeface="Arial" panose="020B0604020202020204" pitchFamily="34" charset="0"/>
                          <a:cs typeface="Arial" panose="020B0604020202020204" pitchFamily="34" charset="0"/>
                        </a:rPr>
                        <a:t>Mbp</a:t>
                      </a:r>
                      <a:r>
                        <a:rPr lang="en-US" sz="1600" b="0" i="0" u="none" strike="noStrike" dirty="0">
                          <a:solidFill>
                            <a:srgbClr val="000000"/>
                          </a:solidFill>
                          <a:effectLst/>
                          <a:latin typeface="Arial" panose="020B0604020202020204" pitchFamily="34" charset="0"/>
                          <a:cs typeface="Arial" panose="020B0604020202020204" pitchFamily="34" charset="0"/>
                        </a:rPr>
                        <a:t> </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5</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extLst>
                  <a:ext uri="{0D108BD9-81ED-4DB2-BD59-A6C34878D82A}">
                    <a16:rowId xmlns:a16="http://schemas.microsoft.com/office/drawing/2014/main" val="1174977540"/>
                  </a:ext>
                </a:extLst>
              </a:tr>
              <a:tr h="251177">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Oryza sativa (Rice) </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45,000 </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430 Mbp </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12</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extLst>
                  <a:ext uri="{0D108BD9-81ED-4DB2-BD59-A6C34878D82A}">
                    <a16:rowId xmlns:a16="http://schemas.microsoft.com/office/drawing/2014/main" val="166306771"/>
                  </a:ext>
                </a:extLst>
              </a:tr>
              <a:tr h="251177">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Heterobasidion irregulare</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11,464</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33.6 Mbp</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14</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a:noFill/>
                    </a:lnB>
                    <a:noFill/>
                  </a:tcPr>
                </a:tc>
                <a:extLst>
                  <a:ext uri="{0D108BD9-81ED-4DB2-BD59-A6C34878D82A}">
                    <a16:rowId xmlns:a16="http://schemas.microsoft.com/office/drawing/2014/main" val="1190370385"/>
                  </a:ext>
                </a:extLst>
              </a:tr>
              <a:tr h="251177">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Picea abies (Norway spruce)</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rial" panose="020B0604020202020204" pitchFamily="34" charset="0"/>
                          <a:cs typeface="Arial" panose="020B0604020202020204" pitchFamily="34" charset="0"/>
                        </a:rPr>
                        <a:t>28,354</a:t>
                      </a:r>
                      <a:endParaRPr lang="en-US" sz="1600" b="0" i="0" u="none" strike="noStrike">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19.6Gbp</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rial" panose="020B0604020202020204" pitchFamily="34" charset="0"/>
                          <a:cs typeface="Arial" panose="020B0604020202020204" pitchFamily="34" charset="0"/>
                        </a:rPr>
                        <a:t>12</a:t>
                      </a:r>
                      <a:endParaRPr lang="en-US" sz="1600" b="0" i="0" u="none" strike="noStrike" dirty="0">
                        <a:effectLst/>
                        <a:latin typeface="Arial" panose="020B0604020202020204" pitchFamily="34" charset="0"/>
                        <a:cs typeface="Arial" panose="020B0604020202020204" pitchFamily="34" charset="0"/>
                      </a:endParaRPr>
                    </a:p>
                  </a:txBody>
                  <a:tcPr marL="10577" marR="10577" marT="10577"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9925705"/>
                  </a:ext>
                </a:extLst>
              </a:tr>
            </a:tbl>
          </a:graphicData>
        </a:graphic>
      </p:graphicFrame>
      <p:sp>
        <p:nvSpPr>
          <p:cNvPr id="4" name="Oval 3">
            <a:extLst>
              <a:ext uri="{FF2B5EF4-FFF2-40B4-BE49-F238E27FC236}">
                <a16:creationId xmlns:a16="http://schemas.microsoft.com/office/drawing/2014/main" id="{1B5DF67A-C142-1A17-18D7-1A823B89F971}"/>
              </a:ext>
            </a:extLst>
          </p:cNvPr>
          <p:cNvSpPr/>
          <p:nvPr/>
        </p:nvSpPr>
        <p:spPr>
          <a:xfrm>
            <a:off x="4860032" y="5266896"/>
            <a:ext cx="1152128" cy="360040"/>
          </a:xfrm>
          <a:prstGeom prst="ellipse">
            <a:avLst/>
          </a:prstGeom>
          <a:noFill/>
          <a:ln w="22225">
            <a:solidFill>
              <a:srgbClr val="FF0000"/>
            </a:solidFill>
          </a:ln>
        </p:spPr>
        <p:txBody>
          <a:bodyPr wrap="square" rtlCol="0" anchor="ctr">
            <a:spAutoFit/>
          </a:bodyPr>
          <a:lstStyle/>
          <a:p>
            <a:pPr algn="ctr"/>
            <a:endParaRPr lang="en-US" dirty="0">
              <a:latin typeface="+mn-lt"/>
            </a:endParaRPr>
          </a:p>
        </p:txBody>
      </p:sp>
      <p:sp>
        <p:nvSpPr>
          <p:cNvPr id="5" name="TextBox 4">
            <a:extLst>
              <a:ext uri="{FF2B5EF4-FFF2-40B4-BE49-F238E27FC236}">
                <a16:creationId xmlns:a16="http://schemas.microsoft.com/office/drawing/2014/main" id="{628B2F9C-CCFB-9048-F702-136B9CEAB99E}"/>
              </a:ext>
            </a:extLst>
          </p:cNvPr>
          <p:cNvSpPr txBox="1"/>
          <p:nvPr/>
        </p:nvSpPr>
        <p:spPr bwMode="auto">
          <a:xfrm>
            <a:off x="1280940" y="6017143"/>
            <a:ext cx="6423198" cy="738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rtlCol="0" anchor="ctr" anchorCtr="0" compatLnSpc="1">
            <a:prstTxWarp prst="textNoShape">
              <a:avLst/>
            </a:prstTxWarp>
            <a:spAutoFit/>
          </a:bodyPr>
          <a:lstStyle/>
          <a:p>
            <a:r>
              <a:rPr lang="en-US" sz="1600" dirty="0"/>
              <a:t>The large genome size seems to result from the slow and steady accumulation of a diverse set of long-terminal repeat transposable elements.</a:t>
            </a:r>
          </a:p>
        </p:txBody>
      </p:sp>
    </p:spTree>
    <p:extLst>
      <p:ext uri="{BB962C8B-B14F-4D97-AF65-F5344CB8AC3E}">
        <p14:creationId xmlns:p14="http://schemas.microsoft.com/office/powerpoint/2010/main" val="388387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F47148FB-1429-5C8B-2A91-C30DD175D44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DD5782F-5C74-8F68-C816-7AAD56A03890}"/>
              </a:ext>
            </a:extLst>
          </p:cNvPr>
          <p:cNvSpPr txBox="1"/>
          <p:nvPr/>
        </p:nvSpPr>
        <p:spPr>
          <a:xfrm>
            <a:off x="2411760" y="476672"/>
            <a:ext cx="4572000" cy="584775"/>
          </a:xfrm>
          <a:prstGeom prst="rect">
            <a:avLst/>
          </a:prstGeom>
          <a:noFill/>
        </p:spPr>
        <p:txBody>
          <a:bodyPr wrap="square">
            <a:spAutoFit/>
          </a:bodyPr>
          <a:lstStyle/>
          <a:p>
            <a:r>
              <a:rPr lang="fi-FI" sz="3200" b="1" dirty="0">
                <a:latin typeface="Georgia" panose="02040502050405020303" pitchFamily="18" charset="0"/>
              </a:rPr>
              <a:t>Non-</a:t>
            </a:r>
            <a:r>
              <a:rPr lang="fi-FI" sz="3200" b="1" dirty="0" err="1">
                <a:latin typeface="Georgia" panose="02040502050405020303" pitchFamily="18" charset="0"/>
              </a:rPr>
              <a:t>coding</a:t>
            </a:r>
            <a:r>
              <a:rPr lang="fi-FI" sz="3200" b="1" dirty="0">
                <a:latin typeface="Georgia" panose="02040502050405020303" pitchFamily="18" charset="0"/>
              </a:rPr>
              <a:t> DNA</a:t>
            </a:r>
          </a:p>
        </p:txBody>
      </p:sp>
      <p:sp>
        <p:nvSpPr>
          <p:cNvPr id="7" name="Content Placeholder 2">
            <a:extLst>
              <a:ext uri="{FF2B5EF4-FFF2-40B4-BE49-F238E27FC236}">
                <a16:creationId xmlns:a16="http://schemas.microsoft.com/office/drawing/2014/main" id="{3142FAF4-C515-4711-60A1-CAC0F393D877}"/>
              </a:ext>
            </a:extLst>
          </p:cNvPr>
          <p:cNvSpPr txBox="1">
            <a:spLocks/>
          </p:cNvSpPr>
          <p:nvPr/>
        </p:nvSpPr>
        <p:spPr>
          <a:xfrm>
            <a:off x="539552" y="1357584"/>
            <a:ext cx="7765032" cy="260648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400" kern="0" dirty="0"/>
              <a:t>In prokaryotes, almost all the non-coding DNA is found </a:t>
            </a:r>
            <a:r>
              <a:rPr lang="en-US" sz="2400" b="1" kern="0" dirty="0"/>
              <a:t>between genes </a:t>
            </a:r>
            <a:r>
              <a:rPr lang="en-US" sz="2400" kern="0" dirty="0"/>
              <a:t>as intergenic DNA.</a:t>
            </a:r>
          </a:p>
          <a:p>
            <a:r>
              <a:rPr lang="fi-FI" sz="2400" kern="0" dirty="0"/>
              <a:t>In </a:t>
            </a:r>
            <a:r>
              <a:rPr lang="fi-FI" sz="2400" kern="0" dirty="0" err="1"/>
              <a:t>eukaryotes</a:t>
            </a:r>
            <a:r>
              <a:rPr lang="fi-FI" sz="2400" kern="0" dirty="0"/>
              <a:t>, non-</a:t>
            </a:r>
            <a:r>
              <a:rPr lang="fi-FI" sz="2400" kern="0" dirty="0" err="1"/>
              <a:t>coding</a:t>
            </a:r>
            <a:r>
              <a:rPr lang="fi-FI" sz="2400" kern="0" dirty="0"/>
              <a:t> DNA is </a:t>
            </a:r>
            <a:r>
              <a:rPr lang="fi-FI" sz="2400" kern="0" dirty="0" err="1"/>
              <a:t>scattered</a:t>
            </a:r>
            <a:r>
              <a:rPr lang="fi-FI" sz="2400" kern="0" dirty="0"/>
              <a:t> </a:t>
            </a:r>
            <a:r>
              <a:rPr lang="fi-FI" sz="2400" kern="0" dirty="0" err="1"/>
              <a:t>both</a:t>
            </a:r>
            <a:r>
              <a:rPr lang="fi-FI" sz="2400" kern="0" dirty="0"/>
              <a:t> </a:t>
            </a:r>
            <a:r>
              <a:rPr lang="fi-FI" sz="2400" b="1" kern="0" dirty="0" err="1"/>
              <a:t>between</a:t>
            </a:r>
            <a:r>
              <a:rPr lang="fi-FI" sz="2400" b="1" kern="0" dirty="0"/>
              <a:t> </a:t>
            </a:r>
            <a:r>
              <a:rPr lang="fi-FI" sz="2400" b="1" kern="0" dirty="0" err="1"/>
              <a:t>the</a:t>
            </a:r>
            <a:r>
              <a:rPr lang="fi-FI" sz="2400" b="1" kern="0" dirty="0"/>
              <a:t> </a:t>
            </a:r>
            <a:r>
              <a:rPr lang="fi-FI" sz="2400" b="1" kern="0" dirty="0" err="1"/>
              <a:t>genes</a:t>
            </a:r>
            <a:r>
              <a:rPr lang="fi-FI" sz="2400" b="1" kern="0" dirty="0"/>
              <a:t> </a:t>
            </a:r>
            <a:r>
              <a:rPr lang="fi-FI" sz="2400" kern="0" dirty="0"/>
              <a:t>and </a:t>
            </a:r>
            <a:r>
              <a:rPr lang="fi-FI" sz="2400" b="1" kern="0" dirty="0" err="1"/>
              <a:t>within</a:t>
            </a:r>
            <a:r>
              <a:rPr lang="fi-FI" sz="2400" b="1" kern="0" dirty="0"/>
              <a:t> a </a:t>
            </a:r>
            <a:r>
              <a:rPr lang="fi-FI" sz="2400" b="1" kern="0" dirty="0" err="1"/>
              <a:t>gene</a:t>
            </a:r>
            <a:r>
              <a:rPr lang="fi-FI" sz="2400" kern="0" dirty="0"/>
              <a:t>.</a:t>
            </a:r>
          </a:p>
          <a:p>
            <a:r>
              <a:rPr lang="fi-FI" sz="2400" kern="0" dirty="0" err="1"/>
              <a:t>The</a:t>
            </a:r>
            <a:r>
              <a:rPr lang="fi-FI" sz="2400" kern="0" dirty="0"/>
              <a:t> </a:t>
            </a:r>
            <a:r>
              <a:rPr lang="fi-FI" sz="2400" kern="0" dirty="0" err="1"/>
              <a:t>gene</a:t>
            </a:r>
            <a:r>
              <a:rPr lang="fi-FI" sz="2400" kern="0" dirty="0"/>
              <a:t> </a:t>
            </a:r>
            <a:r>
              <a:rPr lang="fi-FI" sz="2400" kern="0" dirty="0" err="1"/>
              <a:t>sequences</a:t>
            </a:r>
            <a:r>
              <a:rPr lang="fi-FI" sz="2400" kern="0" dirty="0"/>
              <a:t> in </a:t>
            </a:r>
            <a:r>
              <a:rPr lang="fi-FI" sz="2400" kern="0" dirty="0" err="1"/>
              <a:t>eukaryotes</a:t>
            </a:r>
            <a:r>
              <a:rPr lang="fi-FI" sz="2400" kern="0" dirty="0"/>
              <a:t> </a:t>
            </a:r>
            <a:r>
              <a:rPr lang="fi-FI" sz="2400" kern="0" dirty="0" err="1"/>
              <a:t>include</a:t>
            </a:r>
            <a:r>
              <a:rPr lang="fi-FI" sz="2400" kern="0" dirty="0"/>
              <a:t> </a:t>
            </a:r>
            <a:r>
              <a:rPr lang="fi-FI" sz="2400" kern="0" dirty="0" err="1"/>
              <a:t>introns</a:t>
            </a:r>
            <a:r>
              <a:rPr lang="fi-FI" sz="2400" kern="0" dirty="0"/>
              <a:t> and </a:t>
            </a:r>
            <a:r>
              <a:rPr lang="fi-FI" sz="2400" kern="0" dirty="0" err="1"/>
              <a:t>extrons</a:t>
            </a:r>
            <a:r>
              <a:rPr lang="fi-FI" sz="2400" kern="0" dirty="0"/>
              <a:t>.</a:t>
            </a:r>
          </a:p>
          <a:p>
            <a:r>
              <a:rPr lang="en-US" sz="2400" kern="0" dirty="0"/>
              <a:t>In some genes, the introns may occupy 90 percent or more of the DNA.</a:t>
            </a:r>
            <a:endParaRPr lang="fi-FI" sz="2400" kern="0" dirty="0"/>
          </a:p>
          <a:p>
            <a:endParaRPr lang="fi-FI" kern="0" dirty="0"/>
          </a:p>
        </p:txBody>
      </p:sp>
      <p:pic>
        <p:nvPicPr>
          <p:cNvPr id="8" name="Picture 7">
            <a:extLst>
              <a:ext uri="{FF2B5EF4-FFF2-40B4-BE49-F238E27FC236}">
                <a16:creationId xmlns:a16="http://schemas.microsoft.com/office/drawing/2014/main" id="{062F867F-28F1-3BC6-EC2D-AB1A6AD33826}"/>
              </a:ext>
            </a:extLst>
          </p:cNvPr>
          <p:cNvPicPr>
            <a:picLocks noChangeAspect="1"/>
          </p:cNvPicPr>
          <p:nvPr/>
        </p:nvPicPr>
        <p:blipFill>
          <a:blip r:embed="rId2"/>
          <a:stretch>
            <a:fillRect/>
          </a:stretch>
        </p:blipFill>
        <p:spPr>
          <a:xfrm>
            <a:off x="2347190" y="4581128"/>
            <a:ext cx="4570859" cy="1639306"/>
          </a:xfrm>
          <a:prstGeom prst="rect">
            <a:avLst/>
          </a:prstGeom>
        </p:spPr>
      </p:pic>
    </p:spTree>
    <p:extLst>
      <p:ext uri="{BB962C8B-B14F-4D97-AF65-F5344CB8AC3E}">
        <p14:creationId xmlns:p14="http://schemas.microsoft.com/office/powerpoint/2010/main" val="2978900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1FEB0F52-EB66-2F36-E8DB-B334B0A5A71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1C9BEBB-F8FC-A3E2-2F1F-9E95FACF637E}"/>
              </a:ext>
            </a:extLst>
          </p:cNvPr>
          <p:cNvSpPr txBox="1"/>
          <p:nvPr/>
        </p:nvSpPr>
        <p:spPr>
          <a:xfrm>
            <a:off x="251520" y="476672"/>
            <a:ext cx="8712968" cy="523220"/>
          </a:xfrm>
          <a:prstGeom prst="rect">
            <a:avLst/>
          </a:prstGeom>
          <a:noFill/>
        </p:spPr>
        <p:txBody>
          <a:bodyPr wrap="square">
            <a:spAutoFit/>
          </a:bodyPr>
          <a:lstStyle/>
          <a:p>
            <a:r>
              <a:rPr lang="fi-FI" sz="2800" b="1" dirty="0" err="1"/>
              <a:t>Repeated</a:t>
            </a:r>
            <a:r>
              <a:rPr lang="fi-FI" sz="2800" b="1" dirty="0"/>
              <a:t> </a:t>
            </a:r>
            <a:r>
              <a:rPr lang="fi-FI" sz="2800" b="1" dirty="0" err="1"/>
              <a:t>sequences</a:t>
            </a:r>
            <a:r>
              <a:rPr lang="fi-FI" sz="2800" b="1" dirty="0"/>
              <a:t> in DNA in </a:t>
            </a:r>
            <a:r>
              <a:rPr lang="fi-FI" sz="2800" b="1" dirty="0" err="1"/>
              <a:t>higher</a:t>
            </a:r>
            <a:r>
              <a:rPr lang="fi-FI" sz="2800" b="1" dirty="0"/>
              <a:t> </a:t>
            </a:r>
            <a:r>
              <a:rPr lang="fi-FI" sz="2800" b="1" dirty="0" err="1"/>
              <a:t>organisms</a:t>
            </a:r>
            <a:endParaRPr lang="en-US" sz="2800" b="1" dirty="0" err="1"/>
          </a:p>
        </p:txBody>
      </p:sp>
      <p:sp>
        <p:nvSpPr>
          <p:cNvPr id="7" name="Content Placeholder 2">
            <a:extLst>
              <a:ext uri="{FF2B5EF4-FFF2-40B4-BE49-F238E27FC236}">
                <a16:creationId xmlns:a16="http://schemas.microsoft.com/office/drawing/2014/main" id="{B2A7E339-5E79-9247-4D7C-79554167657B}"/>
              </a:ext>
            </a:extLst>
          </p:cNvPr>
          <p:cNvSpPr txBox="1">
            <a:spLocks/>
          </p:cNvSpPr>
          <p:nvPr/>
        </p:nvSpPr>
        <p:spPr>
          <a:xfrm>
            <a:off x="539552" y="1357584"/>
            <a:ext cx="4320480" cy="423165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1800" dirty="0"/>
              <a:t>Most genes are present only as single copies—unique sequences</a:t>
            </a:r>
          </a:p>
          <a:p>
            <a:r>
              <a:rPr lang="en-US" sz="1800" dirty="0"/>
              <a:t>Individual members of a family of repeated sequences are rarely identical in every base.</a:t>
            </a:r>
          </a:p>
          <a:p>
            <a:r>
              <a:rPr lang="en-US" sz="1800" dirty="0"/>
              <a:t>The frequency of base appearances is used to derive a </a:t>
            </a:r>
            <a:r>
              <a:rPr lang="en-US" sz="1800" b="1" dirty="0"/>
              <a:t>consensus sequence</a:t>
            </a:r>
            <a:r>
              <a:rPr lang="en-US" sz="1800" dirty="0"/>
              <a:t> that is most representative of the series of related sequences</a:t>
            </a:r>
          </a:p>
          <a:p>
            <a:r>
              <a:rPr lang="en-US" sz="1800" b="1" dirty="0"/>
              <a:t>Tandem repeats</a:t>
            </a:r>
            <a:r>
              <a:rPr lang="en-US" sz="1800" dirty="0"/>
              <a:t>--repeat sequences follow each other directly</a:t>
            </a:r>
          </a:p>
          <a:p>
            <a:r>
              <a:rPr lang="en-US" sz="1800" b="1" dirty="0" err="1"/>
              <a:t>Interpersed</a:t>
            </a:r>
            <a:r>
              <a:rPr lang="en-US" sz="1800" b="1" dirty="0"/>
              <a:t> sequences</a:t>
            </a:r>
            <a:r>
              <a:rPr lang="en-US" sz="1800" dirty="0"/>
              <a:t>--spread separately around the genome</a:t>
            </a:r>
          </a:p>
          <a:p>
            <a:endParaRPr lang="fi-FI" kern="0" dirty="0"/>
          </a:p>
        </p:txBody>
      </p:sp>
      <p:pic>
        <p:nvPicPr>
          <p:cNvPr id="2" name="Picture 1">
            <a:extLst>
              <a:ext uri="{FF2B5EF4-FFF2-40B4-BE49-F238E27FC236}">
                <a16:creationId xmlns:a16="http://schemas.microsoft.com/office/drawing/2014/main" id="{13505C2A-534B-2580-B95D-3BB34AFA5DBE}"/>
              </a:ext>
            </a:extLst>
          </p:cNvPr>
          <p:cNvPicPr>
            <a:picLocks noChangeAspect="1"/>
          </p:cNvPicPr>
          <p:nvPr/>
        </p:nvPicPr>
        <p:blipFill>
          <a:blip r:embed="rId2"/>
          <a:stretch>
            <a:fillRect/>
          </a:stretch>
        </p:blipFill>
        <p:spPr>
          <a:xfrm>
            <a:off x="4336609" y="1637208"/>
            <a:ext cx="4603816" cy="3672408"/>
          </a:xfrm>
          <a:prstGeom prst="rect">
            <a:avLst/>
          </a:prstGeom>
        </p:spPr>
      </p:pic>
    </p:spTree>
    <p:extLst>
      <p:ext uri="{BB962C8B-B14F-4D97-AF65-F5344CB8AC3E}">
        <p14:creationId xmlns:p14="http://schemas.microsoft.com/office/powerpoint/2010/main" val="2418396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7E36D010-EA26-7214-8DA2-8CE00E28E99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CED06E0-EB8E-0EA0-ED05-9254D2E5FCE9}"/>
              </a:ext>
            </a:extLst>
          </p:cNvPr>
          <p:cNvSpPr txBox="1"/>
          <p:nvPr/>
        </p:nvSpPr>
        <p:spPr>
          <a:xfrm>
            <a:off x="251520" y="476672"/>
            <a:ext cx="8712968" cy="523220"/>
          </a:xfrm>
          <a:prstGeom prst="rect">
            <a:avLst/>
          </a:prstGeom>
          <a:noFill/>
        </p:spPr>
        <p:txBody>
          <a:bodyPr wrap="square">
            <a:spAutoFit/>
          </a:bodyPr>
          <a:lstStyle/>
          <a:p>
            <a:r>
              <a:rPr lang="en-US" sz="2800" b="1" dirty="0"/>
              <a:t>Major Components of the Eukaryotic Genome</a:t>
            </a:r>
          </a:p>
        </p:txBody>
      </p:sp>
      <p:pic>
        <p:nvPicPr>
          <p:cNvPr id="4" name="Picture 3">
            <a:extLst>
              <a:ext uri="{FF2B5EF4-FFF2-40B4-BE49-F238E27FC236}">
                <a16:creationId xmlns:a16="http://schemas.microsoft.com/office/drawing/2014/main" id="{61422B6C-D286-2B0E-55CC-ED0008639370}"/>
              </a:ext>
            </a:extLst>
          </p:cNvPr>
          <p:cNvPicPr>
            <a:picLocks noChangeAspect="1"/>
          </p:cNvPicPr>
          <p:nvPr/>
        </p:nvPicPr>
        <p:blipFill>
          <a:blip r:embed="rId2"/>
          <a:stretch>
            <a:fillRect/>
          </a:stretch>
        </p:blipFill>
        <p:spPr>
          <a:xfrm>
            <a:off x="683568" y="1133922"/>
            <a:ext cx="6408712" cy="4290066"/>
          </a:xfrm>
          <a:prstGeom prst="rect">
            <a:avLst/>
          </a:prstGeom>
        </p:spPr>
      </p:pic>
      <p:sp>
        <p:nvSpPr>
          <p:cNvPr id="8" name="TextBox 7">
            <a:extLst>
              <a:ext uri="{FF2B5EF4-FFF2-40B4-BE49-F238E27FC236}">
                <a16:creationId xmlns:a16="http://schemas.microsoft.com/office/drawing/2014/main" id="{946CF2E0-1D6B-7A19-FE41-6596D68B926B}"/>
              </a:ext>
            </a:extLst>
          </p:cNvPr>
          <p:cNvSpPr txBox="1"/>
          <p:nvPr/>
        </p:nvSpPr>
        <p:spPr>
          <a:xfrm>
            <a:off x="827584" y="5380672"/>
            <a:ext cx="7632848" cy="1200329"/>
          </a:xfrm>
          <a:prstGeom prst="rect">
            <a:avLst/>
          </a:prstGeom>
          <a:noFill/>
        </p:spPr>
        <p:txBody>
          <a:bodyPr wrap="square">
            <a:spAutoFit/>
          </a:bodyPr>
          <a:lstStyle/>
          <a:p>
            <a:r>
              <a:rPr lang="en-US" dirty="0"/>
              <a:t>Major types of sequence found in a typical eukaryotic genome. Tandem repeats are found in blocks whereas transposable elements and their derivatives form “dispersed repeats” so that individual copies are scattered around, more or less at random.</a:t>
            </a:r>
            <a:endParaRPr lang="fi-FI" dirty="0"/>
          </a:p>
        </p:txBody>
      </p:sp>
    </p:spTree>
    <p:extLst>
      <p:ext uri="{BB962C8B-B14F-4D97-AF65-F5344CB8AC3E}">
        <p14:creationId xmlns:p14="http://schemas.microsoft.com/office/powerpoint/2010/main" val="2791244036"/>
      </p:ext>
    </p:extLst>
  </p:cSld>
  <p:clrMapOvr>
    <a:masterClrMapping/>
  </p:clrMapOvr>
</p:sld>
</file>

<file path=ppt/theme/theme1.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13577</TotalTime>
  <Words>1470</Words>
  <Application>Microsoft Office PowerPoint</Application>
  <PresentationFormat>On-screen Show (4:3)</PresentationFormat>
  <Paragraphs>196</Paragraphs>
  <Slides>21</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21</vt:i4>
      </vt:variant>
    </vt:vector>
  </HeadingPairs>
  <TitlesOfParts>
    <vt:vector size="27" baseType="lpstr">
      <vt:lpstr>Arial</vt:lpstr>
      <vt:lpstr>Courier New</vt:lpstr>
      <vt:lpstr>Georgia</vt:lpstr>
      <vt:lpstr>2_Default Design</vt:lpstr>
      <vt:lpstr>4_Default Design</vt:lpstr>
      <vt:lpstr>3_Default Design</vt:lpstr>
      <vt:lpstr>Gene Annotation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Rijksuniversiteit Groningen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Systematic localization and functional analysis of ABC transporters of Penicillium chrysogenum</dc:title>
  <dc:creator>URCG</dc:creator>
  <cp:lastModifiedBy>Wen, Zilan</cp:lastModifiedBy>
  <cp:revision>472</cp:revision>
  <dcterms:created xsi:type="dcterms:W3CDTF">2007-09-04T12:49:07Z</dcterms:created>
  <dcterms:modified xsi:type="dcterms:W3CDTF">2025-05-19T20:15:15Z</dcterms:modified>
</cp:coreProperties>
</file>