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2"/>
  </p:sldMasterIdLst>
  <p:notesMasterIdLst>
    <p:notesMasterId r:id="rId66"/>
  </p:notesMasterIdLst>
  <p:handoutMasterIdLst>
    <p:handoutMasterId r:id="rId67"/>
  </p:handoutMasterIdLst>
  <p:sldIdLst>
    <p:sldId id="256"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417" r:id="rId21"/>
    <p:sldId id="418" r:id="rId22"/>
    <p:sldId id="377" r:id="rId23"/>
    <p:sldId id="378" r:id="rId24"/>
    <p:sldId id="379" r:id="rId25"/>
    <p:sldId id="380" r:id="rId26"/>
    <p:sldId id="381" r:id="rId27"/>
    <p:sldId id="420" r:id="rId28"/>
    <p:sldId id="382" r:id="rId29"/>
    <p:sldId id="383" r:id="rId30"/>
    <p:sldId id="384" r:id="rId31"/>
    <p:sldId id="421" r:id="rId32"/>
    <p:sldId id="385" r:id="rId33"/>
    <p:sldId id="386" r:id="rId34"/>
    <p:sldId id="387" r:id="rId35"/>
    <p:sldId id="388" r:id="rId36"/>
    <p:sldId id="389" r:id="rId37"/>
    <p:sldId id="390" r:id="rId38"/>
    <p:sldId id="422"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408" r:id="rId57"/>
    <p:sldId id="409" r:id="rId58"/>
    <p:sldId id="410" r:id="rId59"/>
    <p:sldId id="411" r:id="rId60"/>
    <p:sldId id="412" r:id="rId61"/>
    <p:sldId id="413" r:id="rId62"/>
    <p:sldId id="414" r:id="rId63"/>
    <p:sldId id="415" r:id="rId64"/>
    <p:sldId id="416" r:id="rId6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notesViewPr>
    <p:cSldViewPr snapToGrid="0">
      <p:cViewPr varScale="1">
        <p:scale>
          <a:sx n="59" d="100"/>
          <a:sy n="59" d="100"/>
        </p:scale>
        <p:origin x="314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ECB6C174-C747-4D2A-9194-C530FC2F0FE9}" type="datetimeFigureOut">
              <a:rPr lang="en-US" smtClean="0"/>
              <a:t>3/25/2019</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9502A517-F58A-4047-9EE1-FA6EFDFB0785}" type="slidenum">
              <a:rPr lang="en-US" smtClean="0"/>
              <a:t>‹#›</a:t>
            </a:fld>
            <a:endParaRPr lang="en-US"/>
          </a:p>
        </p:txBody>
      </p:sp>
    </p:spTree>
    <p:extLst>
      <p:ext uri="{BB962C8B-B14F-4D97-AF65-F5344CB8AC3E}">
        <p14:creationId xmlns:p14="http://schemas.microsoft.com/office/powerpoint/2010/main" val="1044164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68F3114-1F67-4DCC-AF20-8ED857224A3B}" type="datetimeFigureOut">
              <a:rPr lang="en-US" smtClean="0"/>
              <a:t>3/25/2019</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A3FA0A05-F04E-4AC0-9C32-B9BECDFB10C3}" type="slidenum">
              <a:rPr lang="en-US" smtClean="0"/>
              <a:t>‹#›</a:t>
            </a:fld>
            <a:endParaRPr lang="en-US"/>
          </a:p>
        </p:txBody>
      </p:sp>
    </p:spTree>
    <p:extLst>
      <p:ext uri="{BB962C8B-B14F-4D97-AF65-F5344CB8AC3E}">
        <p14:creationId xmlns:p14="http://schemas.microsoft.com/office/powerpoint/2010/main" val="90235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hdr" sz="quarter"/>
          </p:nvPr>
        </p:nvSpPr>
        <p:spPr>
          <a:ln/>
        </p:spPr>
        <p:txBody>
          <a:bodyPr/>
          <a:lstStyle/>
          <a:p>
            <a:r>
              <a:rPr lang="en-US"/>
              <a:t>MPH Program,  Biostatistics II,      April 30, 2010,  W.D. Dupont</a:t>
            </a:r>
          </a:p>
        </p:txBody>
      </p:sp>
      <p:sp>
        <p:nvSpPr>
          <p:cNvPr id="5" name="Rectangle 1030"/>
          <p:cNvSpPr>
            <a:spLocks noGrp="1" noChangeArrowheads="1"/>
          </p:cNvSpPr>
          <p:nvPr>
            <p:ph type="ftr" sz="quarter" idx="4"/>
          </p:nvPr>
        </p:nvSpPr>
        <p:spPr>
          <a:ln/>
        </p:spPr>
        <p:txBody>
          <a:bodyPr/>
          <a:lstStyle/>
          <a:p>
            <a:r>
              <a:rPr lang="en-US"/>
              <a:t>5: Introduction to survival analysis</a:t>
            </a:r>
          </a:p>
        </p:txBody>
      </p:sp>
      <p:sp>
        <p:nvSpPr>
          <p:cNvPr id="6" name="Rectangle 1031"/>
          <p:cNvSpPr>
            <a:spLocks noGrp="1" noChangeArrowheads="1"/>
          </p:cNvSpPr>
          <p:nvPr>
            <p:ph type="sldNum" sz="quarter" idx="5"/>
          </p:nvPr>
        </p:nvSpPr>
        <p:spPr>
          <a:ln/>
        </p:spPr>
        <p:txBody>
          <a:bodyPr/>
          <a:lstStyle/>
          <a:p>
            <a:fld id="{42FF46D4-EAFF-4DDE-AA04-4D3B0ECD0111}" type="slidenum">
              <a:rPr lang="en-US"/>
              <a:pPr/>
              <a:t>10</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9843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2587" y="1894207"/>
            <a:ext cx="7772400" cy="2387600"/>
          </a:xfrm>
        </p:spPr>
        <p:txBody>
          <a:bodyPr anchor="b">
            <a:normAutofit/>
          </a:bodyPr>
          <a:lstStyle>
            <a:lvl1pPr algn="ctr">
              <a:defRPr sz="4800"/>
            </a:lvl1pPr>
          </a:lstStyle>
          <a:p>
            <a:r>
              <a:rPr lang="en-US"/>
              <a:t>Click to edit Master title style</a:t>
            </a:r>
            <a:endParaRPr lang="en-US" dirty="0"/>
          </a:p>
        </p:txBody>
      </p:sp>
      <p:sp>
        <p:nvSpPr>
          <p:cNvPr id="7" name="Rectangle 6"/>
          <p:cNvSpPr/>
          <p:nvPr userDrawn="1"/>
        </p:nvSpPr>
        <p:spPr>
          <a:xfrm>
            <a:off x="0" y="898773"/>
            <a:ext cx="9144000" cy="43691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Open Sans" panose="020B0606030504020204" pitchFamily="34" charset="0"/>
                <a:ea typeface="Open Sans" panose="020B0606030504020204" pitchFamily="34" charset="0"/>
                <a:cs typeface="Open Sans" panose="020B0606030504020204" pitchFamily="34" charset="0"/>
              </a:rPr>
              <a:t>IE 313- Data Mining &amp; Predictive Modeling</a:t>
            </a:r>
          </a:p>
        </p:txBody>
      </p:sp>
      <p:pic>
        <p:nvPicPr>
          <p:cNvPr id="5" name="Picture 4">
            <a:extLst>
              <a:ext uri="{FF2B5EF4-FFF2-40B4-BE49-F238E27FC236}">
                <a16:creationId xmlns:a16="http://schemas.microsoft.com/office/drawing/2014/main" id="{6ADA8996-6A28-428D-9300-529C6D12EA0A}"/>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8336902" y="65549"/>
            <a:ext cx="731520" cy="731520"/>
          </a:xfrm>
          <a:prstGeom prst="rect">
            <a:avLst/>
          </a:prstGeom>
        </p:spPr>
      </p:pic>
    </p:spTree>
    <p:extLst>
      <p:ext uri="{BB962C8B-B14F-4D97-AF65-F5344CB8AC3E}">
        <p14:creationId xmlns:p14="http://schemas.microsoft.com/office/powerpoint/2010/main" val="45448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7" name="Rectangle 6"/>
          <p:cNvSpPr/>
          <p:nvPr userDrawn="1"/>
        </p:nvSpPr>
        <p:spPr>
          <a:xfrm>
            <a:off x="3119988" y="2756985"/>
            <a:ext cx="5968871" cy="57896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Placeholder 8"/>
          <p:cNvSpPr>
            <a:spLocks noGrp="1"/>
          </p:cNvSpPr>
          <p:nvPr>
            <p:ph type="body" sz="quarter" idx="10"/>
          </p:nvPr>
        </p:nvSpPr>
        <p:spPr>
          <a:xfrm>
            <a:off x="3119988" y="739863"/>
            <a:ext cx="5969000" cy="1865312"/>
          </a:xfrm>
        </p:spPr>
        <p:txBody>
          <a:bodyPr>
            <a:normAutofit/>
          </a:bodyPr>
          <a:lstStyle>
            <a:lvl1pPr marL="0" indent="0">
              <a:buNone/>
              <a:defRPr sz="3500"/>
            </a:lvl1pPr>
          </a:lstStyle>
          <a:p>
            <a:pPr lvl="0"/>
            <a:r>
              <a:rPr lang="en-US"/>
              <a:t>Edit Master text styles</a:t>
            </a:r>
          </a:p>
        </p:txBody>
      </p:sp>
      <p:pic>
        <p:nvPicPr>
          <p:cNvPr id="5" name="Picture 4">
            <a:extLst>
              <a:ext uri="{FF2B5EF4-FFF2-40B4-BE49-F238E27FC236}">
                <a16:creationId xmlns:a16="http://schemas.microsoft.com/office/drawing/2014/main" id="{EDF41241-C877-4B6D-AC1C-2D69A342ECB6}"/>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8357339" y="6014513"/>
            <a:ext cx="731520" cy="731520"/>
          </a:xfrm>
          <a:prstGeom prst="rect">
            <a:avLst/>
          </a:prstGeom>
        </p:spPr>
      </p:pic>
    </p:spTree>
    <p:extLst>
      <p:ext uri="{BB962C8B-B14F-4D97-AF65-F5344CB8AC3E}">
        <p14:creationId xmlns:p14="http://schemas.microsoft.com/office/powerpoint/2010/main" val="358618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7267" y="98619"/>
            <a:ext cx="8023688" cy="409900"/>
          </a:xfrm>
        </p:spPr>
        <p:txBody>
          <a:bodyPr>
            <a:normAutofit/>
          </a:bodyPr>
          <a:lstStyle>
            <a:lvl1pPr>
              <a:defRPr sz="3000">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8" name="Rectangle 7"/>
          <p:cNvSpPr/>
          <p:nvPr userDrawn="1"/>
        </p:nvSpPr>
        <p:spPr>
          <a:xfrm>
            <a:off x="0" y="534025"/>
            <a:ext cx="9144000" cy="864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F096A776-88A7-47ED-9B82-AEF0F2C1A219}"/>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8417145" y="6126480"/>
            <a:ext cx="640080" cy="640080"/>
          </a:xfrm>
          <a:prstGeom prst="rect">
            <a:avLst/>
          </a:prstGeom>
        </p:spPr>
      </p:pic>
    </p:spTree>
    <p:extLst>
      <p:ext uri="{BB962C8B-B14F-4D97-AF65-F5344CB8AC3E}">
        <p14:creationId xmlns:p14="http://schemas.microsoft.com/office/powerpoint/2010/main" val="127445114"/>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74C21-F129-4390-8B58-5FAD307DC540}" type="datetimeFigureOut">
              <a:rPr lang="en-US" smtClean="0"/>
              <a:t>3/25/2019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C3AB5-5D04-4530-A12F-E05E6A10177A}" type="slidenum">
              <a:rPr lang="en-US" smtClean="0"/>
              <a:t>‹#›</a:t>
            </a:fld>
            <a:endParaRPr lang="en-US"/>
          </a:p>
        </p:txBody>
      </p:sp>
    </p:spTree>
    <p:extLst>
      <p:ext uri="{BB962C8B-B14F-4D97-AF65-F5344CB8AC3E}">
        <p14:creationId xmlns:p14="http://schemas.microsoft.com/office/powerpoint/2010/main" val="3936510273"/>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NULL"/><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NULL"/><Relationship Id="rId1" Type="http://schemas.openxmlformats.org/officeDocument/2006/relationships/slideLayout" Target="../slideLayouts/slideLayout3.xml"/><Relationship Id="rId4" Type="http://schemas.openxmlformats.org/officeDocument/2006/relationships/image" Target="NUL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NUL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Survival </a:t>
            </a:r>
            <a:r>
              <a:rPr lang="en-US" dirty="0"/>
              <a:t>Analysis</a:t>
            </a:r>
          </a:p>
        </p:txBody>
      </p:sp>
    </p:spTree>
    <p:custDataLst>
      <p:custData r:id="rId1"/>
    </p:custDataLst>
    <p:extLst>
      <p:ext uri="{BB962C8B-B14F-4D97-AF65-F5344CB8AC3E}">
        <p14:creationId xmlns:p14="http://schemas.microsoft.com/office/powerpoint/2010/main" val="2882841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7107" name="Rectangle 3"/>
              <p:cNvSpPr>
                <a:spLocks noChangeArrowheads="1"/>
              </p:cNvSpPr>
              <p:nvPr/>
            </p:nvSpPr>
            <p:spPr bwMode="auto">
              <a:xfrm>
                <a:off x="341236" y="1500854"/>
                <a:ext cx="8156576" cy="12003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dirty="0"/>
                  <a:t>Suppose that a person is alive at time </a:t>
                </a:r>
                <a:r>
                  <a:rPr lang="en-US" i="1" dirty="0"/>
                  <a:t>t</a:t>
                </a:r>
                <a:r>
                  <a:rPr lang="en-US" dirty="0"/>
                  <a:t> and that her probability of dying in the short time interval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 </m:t>
                    </m:r>
                  </m:oMath>
                </a14:m>
                <a:r>
                  <a:rPr lang="en-US" dirty="0"/>
                  <a:t>is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r>
                  <a:rPr lang="en-US" dirty="0"/>
                  <a:t>.</a:t>
                </a:r>
              </a:p>
              <a:p>
                <a:endParaRPr lang="en-US" dirty="0"/>
              </a:p>
              <a:p>
                <a:r>
                  <a:rPr lang="en-US" dirty="0"/>
                  <a:t>Then </a:t>
                </a:r>
                <a14:m>
                  <m:oMath xmlns:m="http://schemas.openxmlformats.org/officeDocument/2006/math">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oMath>
                </a14:m>
                <a:r>
                  <a:rPr lang="en-US" dirty="0"/>
                  <a:t> is called a hazard function, sometimes it is given as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p:txBody>
          </p:sp>
        </mc:Choice>
        <mc:Fallback xmlns="">
          <p:sp>
            <p:nvSpPr>
              <p:cNvPr id="47107" name="Rectangle 3"/>
              <p:cNvSpPr>
                <a:spLocks noRot="1" noChangeAspect="1" noMove="1" noResize="1" noEditPoints="1" noAdjustHandles="1" noChangeArrowheads="1" noChangeShapeType="1" noTextEdit="1"/>
              </p:cNvSpPr>
              <p:nvPr/>
            </p:nvSpPr>
            <p:spPr bwMode="auto">
              <a:xfrm>
                <a:off x="341236" y="1500854"/>
                <a:ext cx="8156576" cy="1200329"/>
              </a:xfrm>
              <a:prstGeom prst="rect">
                <a:avLst/>
              </a:prstGeom>
              <a:blipFill>
                <a:blip r:embed="rId4"/>
                <a:stretch>
                  <a:fillRect l="-673" t="-2538" b="-71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47126" name="Group 22"/>
          <p:cNvGrpSpPr>
            <a:grpSpLocks/>
          </p:cNvGrpSpPr>
          <p:nvPr/>
        </p:nvGrpSpPr>
        <p:grpSpPr bwMode="auto">
          <a:xfrm>
            <a:off x="176213" y="4557713"/>
            <a:ext cx="7921361" cy="1489076"/>
            <a:chOff x="111" y="2871"/>
            <a:chExt cx="4502" cy="938"/>
          </a:xfrm>
        </p:grpSpPr>
        <p:sp>
          <p:nvSpPr>
            <p:cNvPr id="47120" name="Rectangle 16"/>
            <p:cNvSpPr>
              <a:spLocks noChangeArrowheads="1"/>
            </p:cNvSpPr>
            <p:nvPr/>
          </p:nvSpPr>
          <p:spPr bwMode="auto">
            <a:xfrm>
              <a:off x="111" y="2871"/>
              <a:ext cx="19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For a very large population</a:t>
              </a:r>
            </a:p>
          </p:txBody>
        </p:sp>
        <p:graphicFrame>
          <p:nvGraphicFramePr>
            <p:cNvPr id="47123" name="Object 19"/>
            <p:cNvGraphicFramePr>
              <a:graphicFrameLocks noChangeAspect="1"/>
            </p:cNvGraphicFramePr>
            <p:nvPr/>
          </p:nvGraphicFramePr>
          <p:xfrm>
            <a:off x="837" y="3467"/>
            <a:ext cx="577" cy="213"/>
          </p:xfrm>
          <a:graphic>
            <a:graphicData uri="http://schemas.openxmlformats.org/presentationml/2006/ole">
              <mc:AlternateContent xmlns:mc="http://schemas.openxmlformats.org/markup-compatibility/2006">
                <mc:Choice xmlns:v="urn:schemas-microsoft-com:vml" Requires="v">
                  <p:oleObj spid="_x0000_s1036" name="Equation" r:id="rId5" imgW="545760" imgH="203040" progId="Equation.DSMT4">
                    <p:embed/>
                  </p:oleObj>
                </mc:Choice>
                <mc:Fallback>
                  <p:oleObj name="Equation" r:id="rId5" imgW="545760" imgH="203040" progId="Equation.DSMT4">
                    <p:embed/>
                    <p:pic>
                      <p:nvPicPr>
                        <p:cNvPr id="47123"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 y="3467"/>
                          <a:ext cx="57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24" name="Object 20"/>
            <p:cNvGraphicFramePr>
              <a:graphicFrameLocks noChangeAspect="1"/>
            </p:cNvGraphicFramePr>
            <p:nvPr/>
          </p:nvGraphicFramePr>
          <p:xfrm>
            <a:off x="1523" y="3425"/>
            <a:ext cx="3090" cy="384"/>
          </p:xfrm>
          <a:graphic>
            <a:graphicData uri="http://schemas.openxmlformats.org/presentationml/2006/ole">
              <mc:AlternateContent xmlns:mc="http://schemas.openxmlformats.org/markup-compatibility/2006">
                <mc:Choice xmlns:v="urn:schemas-microsoft-com:vml" Requires="v">
                  <p:oleObj spid="_x0000_s1037" r:id="rId7" imgW="4902200" imgH="609600" progId="Equation.3">
                    <p:embed/>
                  </p:oleObj>
                </mc:Choice>
                <mc:Fallback>
                  <p:oleObj r:id="rId7" imgW="4902200" imgH="609600" progId="Equation.3">
                    <p:embed/>
                    <p:pic>
                      <p:nvPicPr>
                        <p:cNvPr id="47124"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3" y="3425"/>
                          <a:ext cx="309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32" name="Rectangle 28"/>
          <p:cNvSpPr>
            <a:spLocks noChangeArrowheads="1"/>
          </p:cNvSpPr>
          <p:nvPr/>
        </p:nvSpPr>
        <p:spPr bwMode="auto">
          <a:xfrm>
            <a:off x="341236" y="3019088"/>
            <a:ext cx="1728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More precisely</a:t>
            </a:r>
          </a:p>
        </p:txBody>
      </p:sp>
      <p:sp>
        <p:nvSpPr>
          <p:cNvPr id="3" name="Title 2"/>
          <p:cNvSpPr>
            <a:spLocks noGrp="1"/>
          </p:cNvSpPr>
          <p:nvPr>
            <p:ph type="title"/>
          </p:nvPr>
        </p:nvSpPr>
        <p:spPr/>
        <p:txBody>
          <a:bodyPr>
            <a:normAutofit fontScale="90000"/>
          </a:bodyPr>
          <a:lstStyle/>
          <a:p>
            <a:r>
              <a:rPr lang="en-US" dirty="0"/>
              <a:t>Hazard function</a:t>
            </a:r>
          </a:p>
        </p:txBody>
      </p:sp>
      <mc:AlternateContent xmlns:mc="http://schemas.openxmlformats.org/markup-compatibility/2006" xmlns:a14="http://schemas.microsoft.com/office/drawing/2010/main">
        <mc:Choice Requires="a14">
          <p:sp>
            <p:nvSpPr>
              <p:cNvPr id="5" name="Rectangle 4"/>
              <p:cNvSpPr/>
              <p:nvPr/>
            </p:nvSpPr>
            <p:spPr>
              <a:xfrm>
                <a:off x="1587815" y="3519151"/>
                <a:ext cx="6384055" cy="629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𝑃𝑒𝑟𝑠𝑜𝑛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𝑑𝑖𝑒𝑠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𝑡𝑖𝑚𝑒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𝑃𝑎𝑡𝑖𝑒𝑛𝑡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𝑎𝑙𝑖𝑣𝑒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𝑡𝑖𝑚𝑒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𝑡</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587815" y="3519151"/>
                <a:ext cx="6384055" cy="62985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879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Survival curve, what distribution is it ?</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11</a:t>
            </a:fld>
            <a:endParaRPr lang="en-US" dirty="0"/>
          </a:p>
        </p:txBody>
      </p:sp>
      <p:pic>
        <p:nvPicPr>
          <p:cNvPr id="5" name="Picture 3" descr="survival curve"/>
          <p:cNvPicPr>
            <a:picLocks noChangeAspect="1" noChangeArrowheads="1"/>
          </p:cNvPicPr>
          <p:nvPr/>
        </p:nvPicPr>
        <p:blipFill>
          <a:blip r:embed="rId2">
            <a:extLst>
              <a:ext uri="{28A0092B-C50C-407E-A947-70E740481C1C}">
                <a14:useLocalDpi xmlns:a14="http://schemas.microsoft.com/office/drawing/2010/main" val="0"/>
              </a:ext>
            </a:extLst>
          </a:blip>
          <a:srcRect t="3143"/>
          <a:stretch>
            <a:fillRect/>
          </a:stretch>
        </p:blipFill>
        <p:spPr bwMode="auto">
          <a:xfrm>
            <a:off x="626831" y="1572491"/>
            <a:ext cx="6019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2836631" y="1801091"/>
            <a:ext cx="5181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dirty="0"/>
              <a:t>One way to describe the survival distribution here is:</a:t>
            </a:r>
          </a:p>
          <a:p>
            <a:pPr eaLnBrk="1" hangingPunct="1">
              <a:spcBef>
                <a:spcPct val="50000"/>
              </a:spcBef>
            </a:pPr>
            <a:r>
              <a:rPr lang="en-US" altLang="en-US" dirty="0"/>
              <a:t>P(T&gt;76)=.01</a:t>
            </a:r>
          </a:p>
          <a:p>
            <a:pPr eaLnBrk="1" hangingPunct="1">
              <a:spcBef>
                <a:spcPct val="50000"/>
              </a:spcBef>
            </a:pPr>
            <a:r>
              <a:rPr lang="en-US" altLang="en-US" dirty="0"/>
              <a:t>P(T&gt;36) = .16</a:t>
            </a:r>
          </a:p>
        </p:txBody>
      </p:sp>
    </p:spTree>
    <p:extLst>
      <p:ext uri="{BB962C8B-B14F-4D97-AF65-F5344CB8AC3E}">
        <p14:creationId xmlns:p14="http://schemas.microsoft.com/office/powerpoint/2010/main" val="166759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Survival function</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12</a:t>
            </a:fld>
            <a:endParaRPr lang="en-US" dirty="0"/>
          </a:p>
        </p:txBody>
      </p:sp>
      <p:pic>
        <p:nvPicPr>
          <p:cNvPr id="5" name="Picture 3" descr="survival curve"/>
          <p:cNvPicPr>
            <a:picLocks noChangeAspect="1" noChangeArrowheads="1"/>
          </p:cNvPicPr>
          <p:nvPr/>
        </p:nvPicPr>
        <p:blipFill>
          <a:blip r:embed="rId2">
            <a:extLst>
              <a:ext uri="{28A0092B-C50C-407E-A947-70E740481C1C}">
                <a14:useLocalDpi xmlns:a14="http://schemas.microsoft.com/office/drawing/2010/main" val="0"/>
              </a:ext>
            </a:extLst>
          </a:blip>
          <a:srcRect t="3143"/>
          <a:stretch>
            <a:fillRect/>
          </a:stretch>
        </p:blipFill>
        <p:spPr bwMode="auto">
          <a:xfrm>
            <a:off x="640569" y="1954146"/>
            <a:ext cx="556260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4609838" y="2149866"/>
                <a:ext cx="3696224" cy="1767279"/>
              </a:xfrm>
              <a:prstGeom prst="rect">
                <a:avLst/>
              </a:prstGeom>
              <a:noFill/>
              <a:ln>
                <a:solidFill>
                  <a:schemeClr val="bg1">
                    <a:lumMod val="85000"/>
                  </a:schemeClr>
                </a:solid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Assuming that the survival is a exponential distribution</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If  </a:t>
                </a:r>
                <a14:m>
                  <m:oMath xmlns:m="http://schemas.openxmlformats.org/officeDocument/2006/math">
                    <m:r>
                      <a:rPr lang="en-US" b="0" i="1" smtClean="0">
                        <a:latin typeface="Cambria Math" panose="02040503050406030204" pitchFamily="18" charset="0"/>
                        <a:ea typeface="Open Sans" panose="020B0606030504020204" pitchFamily="34" charset="0"/>
                        <a:cs typeface="Open Sans" panose="020B0606030504020204" pitchFamily="34" charset="0"/>
                      </a:rPr>
                      <m:t>𝑇</m:t>
                    </m:r>
                    <m:r>
                      <a:rPr lang="en-US" b="0" i="1" smtClean="0">
                        <a:latin typeface="Cambria Math" panose="02040503050406030204" pitchFamily="18" charset="0"/>
                        <a:ea typeface="Open Sans" panose="020B0606030504020204" pitchFamily="34" charset="0"/>
                        <a:cs typeface="Open Sans" panose="020B0606030504020204" pitchFamily="34" charset="0"/>
                      </a:rPr>
                      <m:t>~</m:t>
                    </m:r>
                    <m:r>
                      <m:rPr>
                        <m:sty m:val="p"/>
                      </m:rPr>
                      <a:rPr lang="en-US" b="0" i="0" smtClean="0">
                        <a:latin typeface="Cambria Math" panose="02040503050406030204" pitchFamily="18" charset="0"/>
                        <a:ea typeface="Open Sans" panose="020B0606030504020204" pitchFamily="34" charset="0"/>
                        <a:cs typeface="Open Sans" panose="020B0606030504020204" pitchFamily="34" charset="0"/>
                      </a:rPr>
                      <m:t>exp</m:t>
                    </m:r>
                    <m:r>
                      <a:rPr lang="en-US" b="0" i="1" smtClean="0">
                        <a:latin typeface="Cambria Math" panose="02040503050406030204" pitchFamily="18" charset="0"/>
                        <a:ea typeface="Open Sans" panose="020B0606030504020204" pitchFamily="34" charset="0"/>
                        <a:cs typeface="Open Sans" panose="020B0606030504020204" pitchFamily="34" charset="0"/>
                      </a:rPr>
                      <m:t>⁡(</m:t>
                    </m:r>
                    <m:r>
                      <a:rPr lang="en-US" b="0" i="1" smtClean="0">
                        <a:latin typeface="Cambria Math" panose="02040503050406030204" pitchFamily="18" charset="0"/>
                        <a:ea typeface="Cambria Math" panose="02040503050406030204" pitchFamily="18" charset="0"/>
                        <a:cs typeface="Open Sans" panose="020B0606030504020204" pitchFamily="34" charset="0"/>
                      </a:rPr>
                      <m:t>𝜆</m:t>
                    </m:r>
                    <m:r>
                      <a:rPr lang="en-US" b="0" i="1" smtClean="0">
                        <a:latin typeface="Cambria Math" panose="02040503050406030204" pitchFamily="18" charset="0"/>
                        <a:ea typeface="Open Sans" panose="020B0606030504020204" pitchFamily="34" charset="0"/>
                        <a:cs typeface="Open Sans" panose="020B0606030504020204" pitchFamily="34" charset="0"/>
                      </a:rPr>
                      <m:t>)</m:t>
                    </m:r>
                  </m:oMath>
                </a14:m>
                <a:r>
                  <a:rPr lang="en-US" dirty="0">
                    <a:latin typeface="Open Sans" panose="020B0606030504020204" pitchFamily="34" charset="0"/>
                    <a:ea typeface="Open Sans" panose="020B0606030504020204" pitchFamily="34" charset="0"/>
                    <a:cs typeface="Open Sans" panose="020B0606030504020204" pitchFamily="34" charset="0"/>
                  </a:rPr>
                  <a:t>, then</a:t>
                </a:r>
              </a:p>
              <a:p>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𝑇</m:t>
                          </m:r>
                          <m:r>
                            <a:rPr lang="en-US" altLang="en-US" i="1">
                              <a:latin typeface="Cambria Math" panose="02040503050406030204" pitchFamily="18" charset="0"/>
                            </a:rPr>
                            <m:t>=</m:t>
                          </m:r>
                          <m:r>
                            <a:rPr lang="en-US" altLang="en-US" i="1">
                              <a:latin typeface="Cambria Math" panose="02040503050406030204" pitchFamily="18" charset="0"/>
                            </a:rPr>
                            <m:t>𝑡</m:t>
                          </m:r>
                        </m:e>
                      </m:d>
                      <m:r>
                        <a:rPr lang="en-US" altLang="en-US" i="1">
                          <a:latin typeface="Cambria Math" panose="02040503050406030204" pitchFamily="18" charset="0"/>
                        </a:rPr>
                        <m:t>=</m:t>
                      </m:r>
                      <m:r>
                        <a:rPr lang="en-US" altLang="en-US" i="1" smtClean="0">
                          <a:latin typeface="Cambria Math" panose="02040503050406030204" pitchFamily="18" charset="0"/>
                          <a:ea typeface="Cambria Math" panose="02040503050406030204" pitchFamily="18" charset="0"/>
                        </a:rPr>
                        <m:t>𝜆</m:t>
                      </m:r>
                      <m:sSup>
                        <m:sSupPr>
                          <m:ctrlPr>
                            <a:rPr lang="en-US" altLang="en-US" i="1">
                              <a:latin typeface="Cambria Math" panose="02040503050406030204" pitchFamily="18" charset="0"/>
                            </a:rPr>
                          </m:ctrlPr>
                        </m:sSupPr>
                        <m:e>
                          <m:r>
                            <a:rPr lang="en-US" altLang="en-US" i="1">
                              <a:latin typeface="Cambria Math" panose="02040503050406030204" pitchFamily="18" charset="0"/>
                            </a:rPr>
                            <m:t>𝑒</m:t>
                          </m:r>
                        </m:e>
                        <m:sup>
                          <m:r>
                            <a:rPr lang="en-US" altLang="en-US" i="1">
                              <a:latin typeface="Cambria Math" panose="02040503050406030204" pitchFamily="18" charset="0"/>
                            </a:rPr>
                            <m:t>−</m:t>
                          </m:r>
                          <m:r>
                            <a:rPr lang="en-US" altLang="en-US" i="1" smtClean="0">
                              <a:latin typeface="Cambria Math" panose="02040503050406030204" pitchFamily="18" charset="0"/>
                              <a:ea typeface="Cambria Math" panose="02040503050406030204" pitchFamily="18" charset="0"/>
                            </a:rPr>
                            <m:t>𝜆</m:t>
                          </m:r>
                          <m:r>
                            <a:rPr lang="en-US" altLang="en-US" i="1">
                              <a:latin typeface="Cambria Math" panose="02040503050406030204" pitchFamily="18" charset="0"/>
                            </a:rPr>
                            <m:t>𝑡</m:t>
                          </m:r>
                        </m:sup>
                      </m:sSup>
                    </m:oMath>
                  </m:oMathPara>
                </a14:m>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Where </a:t>
                </a:r>
                <a14:m>
                  <m:oMath xmlns:m="http://schemas.openxmlformats.org/officeDocument/2006/math">
                    <m:r>
                      <a:rPr lang="en-US" i="1" smtClean="0">
                        <a:latin typeface="Cambria Math" panose="02040503050406030204" pitchFamily="18" charset="0"/>
                        <a:ea typeface="Cambria Math" panose="02040503050406030204" pitchFamily="18" charset="0"/>
                        <a:cs typeface="Open Sans" panose="020B0606030504020204" pitchFamily="34" charset="0"/>
                      </a:rPr>
                      <m:t>𝜆</m:t>
                    </m:r>
                  </m:oMath>
                </a14:m>
                <a:r>
                  <a:rPr lang="en-US" dirty="0">
                    <a:latin typeface="Open Sans" panose="020B0606030504020204" pitchFamily="34" charset="0"/>
                    <a:ea typeface="Open Sans" panose="020B0606030504020204" pitchFamily="34" charset="0"/>
                    <a:cs typeface="Open Sans" panose="020B0606030504020204" pitchFamily="34" charset="0"/>
                  </a:rPr>
                  <a:t> is a constant rate </a:t>
                </a:r>
              </a:p>
            </p:txBody>
          </p:sp>
        </mc:Choice>
        <mc:Fallback xmlns="">
          <p:sp>
            <p:nvSpPr>
              <p:cNvPr id="7" name="TextBox 6"/>
              <p:cNvSpPr txBox="1">
                <a:spLocks noRot="1" noChangeAspect="1" noMove="1" noResize="1" noEditPoints="1" noAdjustHandles="1" noChangeArrowheads="1" noChangeShapeType="1" noTextEdit="1"/>
              </p:cNvSpPr>
              <p:nvPr/>
            </p:nvSpPr>
            <p:spPr>
              <a:xfrm>
                <a:off x="4609838" y="2149866"/>
                <a:ext cx="3696224" cy="1767279"/>
              </a:xfrm>
              <a:prstGeom prst="rect">
                <a:avLst/>
              </a:prstGeom>
              <a:blipFill>
                <a:blip r:embed="rId3"/>
                <a:stretch>
                  <a:fillRect l="-1149" t="-1370" b="-4452"/>
                </a:stretch>
              </a:blipFill>
              <a:ln>
                <a:solidFill>
                  <a:schemeClr val="bg1">
                    <a:lumMod val="8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89400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Survival function and the hazard</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13</a:t>
            </a:fld>
            <a:endParaRPr lang="en-US" dirty="0"/>
          </a:p>
        </p:txBody>
      </p:sp>
      <p:sp>
        <p:nvSpPr>
          <p:cNvPr id="6" name="Text Box 8"/>
          <p:cNvSpPr txBox="1">
            <a:spLocks noChangeArrowheads="1"/>
          </p:cNvSpPr>
          <p:nvPr/>
        </p:nvSpPr>
        <p:spPr bwMode="auto">
          <a:xfrm>
            <a:off x="4552950" y="1752222"/>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dirty="0"/>
              <a:t>Incidence rate (constant).</a:t>
            </a:r>
          </a:p>
        </p:txBody>
      </p:sp>
      <mc:AlternateContent xmlns:mc="http://schemas.openxmlformats.org/markup-compatibility/2006" xmlns:a14="http://schemas.microsoft.com/office/drawing/2010/main">
        <mc:Choice Requires="a14">
          <p:sp>
            <p:nvSpPr>
              <p:cNvPr id="11" name="TextBox 10"/>
              <p:cNvSpPr txBox="1"/>
              <p:nvPr/>
            </p:nvSpPr>
            <p:spPr>
              <a:xfrm>
                <a:off x="293217" y="1887116"/>
                <a:ext cx="3145285" cy="276999"/>
              </a:xfrm>
              <a:prstGeom prst="rect">
                <a:avLst/>
              </a:prstGeom>
              <a:noFill/>
              <a:ln>
                <a:solidFill>
                  <a:schemeClr val="bg1">
                    <a:lumMod val="8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cs typeface="Open Sans" panose="020B0606030504020204" pitchFamily="34" charset="0"/>
                        </a:rPr>
                        <m:t>𝜆</m:t>
                      </m:r>
                      <m:d>
                        <m:dPr>
                          <m:ctrlPr>
                            <a:rPr lang="en-US" b="0" i="1" smtClean="0">
                              <a:latin typeface="Cambria Math" panose="02040503050406030204" pitchFamily="18" charset="0"/>
                              <a:ea typeface="Cambria Math" panose="02040503050406030204" pitchFamily="18" charset="0"/>
                              <a:cs typeface="Open Sans" panose="020B0606030504020204" pitchFamily="34" charset="0"/>
                            </a:rPr>
                          </m:ctrlPr>
                        </m:dPr>
                        <m:e>
                          <m:r>
                            <a:rPr lang="en-US" b="0" i="1" smtClean="0">
                              <a:latin typeface="Cambria Math" panose="02040503050406030204" pitchFamily="18" charset="0"/>
                              <a:ea typeface="Cambria Math" panose="02040503050406030204" pitchFamily="18" charset="0"/>
                              <a:cs typeface="Open Sans" panose="020B0606030504020204" pitchFamily="34" charset="0"/>
                            </a:rPr>
                            <m:t>𝑡</m:t>
                          </m:r>
                        </m:e>
                      </m:d>
                      <m:r>
                        <a:rPr lang="en-US" b="0" i="1" smtClean="0">
                          <a:latin typeface="Cambria Math" panose="02040503050406030204" pitchFamily="18" charset="0"/>
                          <a:ea typeface="Cambria Math" panose="02040503050406030204" pitchFamily="18" charset="0"/>
                          <a:cs typeface="Open Sans" panose="020B0606030504020204" pitchFamily="34" charset="0"/>
                        </a:rPr>
                        <m:t>=0.01 </m:t>
                      </m:r>
                      <m:r>
                        <a:rPr lang="en-US" b="0" i="1" smtClean="0">
                          <a:latin typeface="Cambria Math" panose="02040503050406030204" pitchFamily="18" charset="0"/>
                          <a:ea typeface="Cambria Math" panose="02040503050406030204" pitchFamily="18" charset="0"/>
                          <a:cs typeface="Open Sans" panose="020B0606030504020204" pitchFamily="34" charset="0"/>
                        </a:rPr>
                        <m:t>𝑑𝑒𝑎𝑡h𝑠</m:t>
                      </m:r>
                      <m:r>
                        <a:rPr lang="en-US" b="0" i="1" smtClean="0">
                          <a:latin typeface="Cambria Math" panose="02040503050406030204" pitchFamily="18" charset="0"/>
                          <a:ea typeface="Cambria Math" panose="02040503050406030204" pitchFamily="18" charset="0"/>
                          <a:cs typeface="Open Sans" panose="020B0606030504020204" pitchFamily="34" charset="0"/>
                        </a:rPr>
                        <m:t> </m:t>
                      </m:r>
                      <m:r>
                        <a:rPr lang="en-US" b="0" i="1" smtClean="0">
                          <a:latin typeface="Cambria Math" panose="02040503050406030204" pitchFamily="18" charset="0"/>
                          <a:ea typeface="Cambria Math" panose="02040503050406030204" pitchFamily="18" charset="0"/>
                          <a:cs typeface="Open Sans" panose="020B0606030504020204" pitchFamily="34" charset="0"/>
                        </a:rPr>
                        <m:t>𝑝𝑒𝑟</m:t>
                      </m:r>
                      <m:r>
                        <a:rPr lang="en-US" b="0" i="1" smtClean="0">
                          <a:latin typeface="Cambria Math" panose="02040503050406030204" pitchFamily="18" charset="0"/>
                          <a:ea typeface="Cambria Math" panose="02040503050406030204" pitchFamily="18" charset="0"/>
                          <a:cs typeface="Open Sans" panose="020B0606030504020204" pitchFamily="34" charset="0"/>
                        </a:rPr>
                        <m:t> </m:t>
                      </m:r>
                      <m:r>
                        <a:rPr lang="en-US" b="0" i="1" smtClean="0">
                          <a:latin typeface="Cambria Math" panose="02040503050406030204" pitchFamily="18" charset="0"/>
                          <a:ea typeface="Cambria Math" panose="02040503050406030204" pitchFamily="18" charset="0"/>
                          <a:cs typeface="Open Sans" panose="020B0606030504020204" pitchFamily="34" charset="0"/>
                        </a:rPr>
                        <m:t>𝑝𝑒𝑟𝑠𝑜𝑛</m:t>
                      </m:r>
                    </m:oMath>
                  </m:oMathPara>
                </a14:m>
                <a:endParaRPr lang="en-US"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93217" y="1887116"/>
                <a:ext cx="3145285" cy="276999"/>
              </a:xfrm>
              <a:prstGeom prst="rect">
                <a:avLst/>
              </a:prstGeom>
              <a:blipFill>
                <a:blip r:embed="rId2"/>
                <a:stretch>
                  <a:fillRect l="-965" r="-1158" b="-27660"/>
                </a:stretch>
              </a:blipFill>
              <a:ln>
                <a:solidFill>
                  <a:schemeClr val="bg1">
                    <a:lumMod val="8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215931" y="3210042"/>
                <a:ext cx="1977913"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𝑇</m:t>
                          </m:r>
                          <m:r>
                            <a:rPr lang="en-US" altLang="en-US" i="1">
                              <a:latin typeface="Cambria Math" panose="02040503050406030204" pitchFamily="18" charset="0"/>
                            </a:rPr>
                            <m:t>=</m:t>
                          </m:r>
                          <m:r>
                            <a:rPr lang="en-US" altLang="en-US" i="1">
                              <a:latin typeface="Cambria Math" panose="02040503050406030204" pitchFamily="18" charset="0"/>
                            </a:rPr>
                            <m:t>𝑡</m:t>
                          </m:r>
                        </m:e>
                      </m:d>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𝜆</m:t>
                      </m:r>
                      <m:sSup>
                        <m:sSupPr>
                          <m:ctrlPr>
                            <a:rPr lang="en-US" altLang="en-US" i="1">
                              <a:latin typeface="Cambria Math" panose="02040503050406030204" pitchFamily="18" charset="0"/>
                            </a:rPr>
                          </m:ctrlPr>
                        </m:sSupPr>
                        <m:e>
                          <m:r>
                            <a:rPr lang="en-US" altLang="en-US" i="1">
                              <a:latin typeface="Cambria Math" panose="02040503050406030204" pitchFamily="18" charset="0"/>
                            </a:rPr>
                            <m:t>𝑒</m:t>
                          </m:r>
                        </m:e>
                        <m:sup>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𝜆</m:t>
                          </m:r>
                          <m:r>
                            <a:rPr lang="en-US" altLang="en-US" i="1">
                              <a:latin typeface="Cambria Math" panose="02040503050406030204" pitchFamily="18" charset="0"/>
                            </a:rPr>
                            <m:t>𝑡</m:t>
                          </m:r>
                        </m:sup>
                      </m:sSup>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215931" y="3210042"/>
                <a:ext cx="1977913" cy="38228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93217" y="2996699"/>
                <a:ext cx="3432414" cy="288477"/>
              </a:xfrm>
              <a:prstGeom prst="rect">
                <a:avLst/>
              </a:prstGeom>
              <a:noFill/>
              <a:ln>
                <a:solidFill>
                  <a:schemeClr val="bg1">
                    <a:lumMod val="8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Open Sans" panose="020B0606030504020204" pitchFamily="34" charset="0"/>
                          <a:cs typeface="Open Sans" panose="020B0606030504020204" pitchFamily="34" charset="0"/>
                        </a:rPr>
                        <m:t>𝑃</m:t>
                      </m:r>
                      <m:d>
                        <m:dPr>
                          <m:ctrlPr>
                            <a:rPr lang="en-US" b="0" i="1" smtClean="0">
                              <a:latin typeface="Cambria Math" panose="02040503050406030204" pitchFamily="18" charset="0"/>
                              <a:ea typeface="Open Sans" panose="020B0606030504020204" pitchFamily="34" charset="0"/>
                              <a:cs typeface="Open Sans" panose="020B0606030504020204" pitchFamily="34" charset="0"/>
                            </a:rPr>
                          </m:ctrlPr>
                        </m:dPr>
                        <m:e>
                          <m:r>
                            <a:rPr lang="en-US" b="0" i="1" smtClean="0">
                              <a:latin typeface="Cambria Math" panose="02040503050406030204" pitchFamily="18" charset="0"/>
                              <a:ea typeface="Open Sans" panose="020B0606030504020204" pitchFamily="34" charset="0"/>
                              <a:cs typeface="Open Sans" panose="020B0606030504020204" pitchFamily="34" charset="0"/>
                            </a:rPr>
                            <m:t>𝑡</m:t>
                          </m:r>
                          <m:r>
                            <a:rPr lang="en-US" b="0" i="1" smtClean="0">
                              <a:latin typeface="Cambria Math" panose="02040503050406030204" pitchFamily="18" charset="0"/>
                              <a:ea typeface="Open Sans" panose="020B0606030504020204" pitchFamily="34" charset="0"/>
                              <a:cs typeface="Open Sans" panose="020B0606030504020204" pitchFamily="34" charset="0"/>
                            </a:rPr>
                            <m:t>=10</m:t>
                          </m:r>
                        </m:e>
                      </m:d>
                      <m:r>
                        <a:rPr lang="en-US" b="0" i="1" smtClean="0">
                          <a:latin typeface="Cambria Math" panose="02040503050406030204" pitchFamily="18" charset="0"/>
                          <a:ea typeface="Open Sans" panose="020B0606030504020204" pitchFamily="34" charset="0"/>
                          <a:cs typeface="Open Sans" panose="020B0606030504020204" pitchFamily="34" charset="0"/>
                        </a:rPr>
                        <m:t>=0.1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−0.1∗(10)</m:t>
                          </m:r>
                        </m:sup>
                      </m:sSup>
                      <m:r>
                        <a:rPr lang="en-US" b="0" i="1" smtClean="0">
                          <a:latin typeface="Cambria Math" panose="02040503050406030204" pitchFamily="18" charset="0"/>
                        </a:rPr>
                        <m:t>=0.009</m:t>
                      </m:r>
                    </m:oMath>
                  </m:oMathPara>
                </a14:m>
                <a:endParaRPr lang="en-US"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93217" y="2996699"/>
                <a:ext cx="3432414" cy="288477"/>
              </a:xfrm>
              <a:prstGeom prst="rect">
                <a:avLst/>
              </a:prstGeom>
              <a:blipFill>
                <a:blip r:embed="rId4"/>
                <a:stretch>
                  <a:fillRect l="-708" t="-4082" r="-1062" b="-6122"/>
                </a:stretch>
              </a:blipFill>
              <a:ln>
                <a:solidFill>
                  <a:schemeClr val="bg1">
                    <a:lumMod val="85000"/>
                  </a:schemeClr>
                </a:solidFill>
              </a:ln>
            </p:spPr>
            <p:txBody>
              <a:bodyPr/>
              <a:lstStyle/>
              <a:p>
                <a:r>
                  <a:rPr lang="en-US">
                    <a:noFill/>
                  </a:rPr>
                  <a:t> </a:t>
                </a:r>
              </a:p>
            </p:txBody>
          </p:sp>
        </mc:Fallback>
      </mc:AlternateContent>
      <p:sp>
        <p:nvSpPr>
          <p:cNvPr id="14" name="Text Box 5"/>
          <p:cNvSpPr txBox="1">
            <a:spLocks noChangeArrowheads="1"/>
          </p:cNvSpPr>
          <p:nvPr/>
        </p:nvSpPr>
        <p:spPr bwMode="auto">
          <a:xfrm>
            <a:off x="4627113" y="2794544"/>
            <a:ext cx="37496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dirty="0"/>
              <a:t>Probability of dying at age 10</a:t>
            </a:r>
            <a:endParaRPr lang="en-US" altLang="en-US" u="sng" dirty="0"/>
          </a:p>
        </p:txBody>
      </p:sp>
      <mc:AlternateContent xmlns:mc="http://schemas.openxmlformats.org/markup-compatibility/2006" xmlns:a14="http://schemas.microsoft.com/office/drawing/2010/main">
        <mc:Choice Requires="a14">
          <p:sp>
            <p:nvSpPr>
              <p:cNvPr id="17" name="Rectangle 16"/>
              <p:cNvSpPr/>
              <p:nvPr/>
            </p:nvSpPr>
            <p:spPr>
              <a:xfrm>
                <a:off x="293217" y="4117760"/>
                <a:ext cx="3280898" cy="380810"/>
              </a:xfrm>
              <a:prstGeom prst="rect">
                <a:avLst/>
              </a:prstGeom>
              <a:noFill/>
              <a:ln>
                <a:solidFill>
                  <a:schemeClr val="bg1">
                    <a:lumMod val="8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=10</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−0.1∗(10)</m:t>
                          </m:r>
                        </m:sup>
                      </m:sSup>
                      <m:r>
                        <a:rPr lang="en-US" i="1">
                          <a:latin typeface="Cambria Math" panose="02040503050406030204" pitchFamily="18" charset="0"/>
                        </a:rPr>
                        <m:t>=0.905</m:t>
                      </m:r>
                    </m:oMath>
                  </m:oMathPara>
                </a14:m>
                <a:endParaRPr lang="en-US" i="1" dirty="0">
                  <a:latin typeface="Cambria Math" panose="02040503050406030204"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293217" y="4117760"/>
                <a:ext cx="3280898" cy="380810"/>
              </a:xfrm>
              <a:prstGeom prst="rect">
                <a:avLst/>
              </a:prstGeom>
              <a:blipFill>
                <a:blip r:embed="rId5"/>
                <a:stretch>
                  <a:fillRect l="-980" t="-4000" r="-1373" b="-6000"/>
                </a:stretch>
              </a:blipFill>
              <a:ln>
                <a:solidFill>
                  <a:schemeClr val="bg1">
                    <a:lumMod val="85000"/>
                  </a:schemeClr>
                </a:solidFill>
              </a:ln>
            </p:spPr>
            <p:txBody>
              <a:bodyPr/>
              <a:lstStyle/>
              <a:p>
                <a:r>
                  <a:rPr lang="en-US">
                    <a:noFill/>
                  </a:rPr>
                  <a:t> </a:t>
                </a:r>
              </a:p>
            </p:txBody>
          </p:sp>
        </mc:Fallback>
      </mc:AlternateContent>
      <p:sp>
        <p:nvSpPr>
          <p:cNvPr id="18" name="Text Box 12"/>
          <p:cNvSpPr txBox="1">
            <a:spLocks noChangeArrowheads="1"/>
          </p:cNvSpPr>
          <p:nvPr/>
        </p:nvSpPr>
        <p:spPr bwMode="auto">
          <a:xfrm>
            <a:off x="4627113" y="4111997"/>
            <a:ext cx="39998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dirty="0"/>
              <a:t>Probability of surviving </a:t>
            </a:r>
            <a:r>
              <a:rPr lang="en-US" altLang="en-US" u="sng" dirty="0"/>
              <a:t>past year 10. </a:t>
            </a:r>
            <a:endParaRPr lang="en-US" altLang="en-US" dirty="0"/>
          </a:p>
        </p:txBody>
      </p:sp>
      <mc:AlternateContent xmlns:mc="http://schemas.openxmlformats.org/markup-compatibility/2006" xmlns:a14="http://schemas.microsoft.com/office/drawing/2010/main">
        <mc:Choice Requires="a14">
          <p:sp>
            <p:nvSpPr>
              <p:cNvPr id="20" name="Rectangle 19"/>
              <p:cNvSpPr/>
              <p:nvPr/>
            </p:nvSpPr>
            <p:spPr>
              <a:xfrm>
                <a:off x="5935340" y="4587810"/>
                <a:ext cx="1853713"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&gt;</m:t>
                          </m:r>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𝑡</m:t>
                          </m:r>
                        </m:sup>
                      </m:sSup>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5935340" y="4587810"/>
                <a:ext cx="1853713" cy="38228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5844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Structure</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14</a:t>
            </a:fld>
            <a:endParaRPr lang="en-US" dirty="0"/>
          </a:p>
        </p:txBody>
      </p:sp>
      <p:sp>
        <p:nvSpPr>
          <p:cNvPr id="5" name="Rectangle 3"/>
          <p:cNvSpPr txBox="1">
            <a:spLocks noChangeArrowheads="1"/>
          </p:cNvSpPr>
          <p:nvPr/>
        </p:nvSpPr>
        <p:spPr>
          <a:xfrm>
            <a:off x="350367" y="1558215"/>
            <a:ext cx="7772400" cy="27702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dirty="0"/>
              <a:t>Two-variable outcome :</a:t>
            </a:r>
          </a:p>
          <a:p>
            <a:r>
              <a:rPr lang="en-US" altLang="en-US" dirty="0"/>
              <a:t>Time variable: </a:t>
            </a:r>
            <a:r>
              <a:rPr lang="en-US" altLang="en-US" i="1" dirty="0" err="1"/>
              <a:t>t</a:t>
            </a:r>
            <a:r>
              <a:rPr lang="en-US" altLang="en-US" i="1" baseline="-25000" dirty="0" err="1"/>
              <a:t>i</a:t>
            </a:r>
            <a:r>
              <a:rPr lang="en-US" altLang="en-US" dirty="0"/>
              <a:t> = time at last disease-free observation or time at event</a:t>
            </a:r>
          </a:p>
          <a:p>
            <a:r>
              <a:rPr lang="en-US" altLang="en-US" dirty="0"/>
              <a:t>Censoring variable: </a:t>
            </a:r>
            <a:r>
              <a:rPr lang="en-US" altLang="en-US" i="1" dirty="0"/>
              <a:t>c</a:t>
            </a:r>
            <a:r>
              <a:rPr lang="en-US" altLang="en-US" i="1" baseline="-25000" dirty="0"/>
              <a:t>i</a:t>
            </a:r>
            <a:r>
              <a:rPr lang="en-US" altLang="en-US" dirty="0"/>
              <a:t> =1 if had the event; </a:t>
            </a:r>
            <a:r>
              <a:rPr lang="en-US" altLang="en-US" i="1" dirty="0"/>
              <a:t>c</a:t>
            </a:r>
            <a:r>
              <a:rPr lang="en-US" altLang="en-US" i="1" baseline="-25000" dirty="0"/>
              <a:t>i</a:t>
            </a:r>
            <a:r>
              <a:rPr lang="en-US" altLang="en-US" dirty="0"/>
              <a:t> =0 no event by time </a:t>
            </a:r>
            <a:r>
              <a:rPr lang="en-US" altLang="en-US" i="1" dirty="0" err="1"/>
              <a:t>t</a:t>
            </a:r>
            <a:r>
              <a:rPr lang="en-US" altLang="en-US" i="1" baseline="-25000" dirty="0" err="1"/>
              <a:t>i</a:t>
            </a:r>
            <a:r>
              <a:rPr lang="en-US" altLang="en-US" dirty="0"/>
              <a:t> </a:t>
            </a:r>
          </a:p>
        </p:txBody>
      </p:sp>
    </p:spTree>
    <p:extLst>
      <p:ext uri="{BB962C8B-B14F-4D97-AF65-F5344CB8AC3E}">
        <p14:creationId xmlns:p14="http://schemas.microsoft.com/office/powerpoint/2010/main" val="4289734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survival analysis</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15</a:t>
            </a:fld>
            <a:endParaRPr lang="en-US" dirty="0"/>
          </a:p>
        </p:txBody>
      </p:sp>
      <p:sp>
        <p:nvSpPr>
          <p:cNvPr id="5" name="Rectangle 4"/>
          <p:cNvSpPr/>
          <p:nvPr/>
        </p:nvSpPr>
        <p:spPr>
          <a:xfrm>
            <a:off x="396229" y="1718705"/>
            <a:ext cx="8351541"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rgbClr val="000000"/>
                </a:solidFill>
                <a:latin typeface="Calibri" panose="020F0502020204030204" pitchFamily="34" charset="0"/>
              </a:rPr>
              <a:t>Nonparametric: </a:t>
            </a:r>
            <a:r>
              <a:rPr lang="en-US" dirty="0">
                <a:solidFill>
                  <a:srgbClr val="000000"/>
                </a:solidFill>
                <a:latin typeface="Calibri" panose="020F0502020204030204" pitchFamily="34" charset="0"/>
              </a:rPr>
              <a:t>no assumption about the shape of hazard function. Hazard function is estimated based on empirical data, showing change over time, for example, Kaplan-Meier survival analysis. </a:t>
            </a:r>
          </a:p>
          <a:p>
            <a:pPr marL="285750" indent="-285750">
              <a:lnSpc>
                <a:spcPct val="150000"/>
              </a:lnSpc>
              <a:buFont typeface="Arial" panose="020B0604020202020204" pitchFamily="34" charset="0"/>
              <a:buChar char="•"/>
            </a:pPr>
            <a:r>
              <a:rPr lang="en-US" b="1" dirty="0">
                <a:solidFill>
                  <a:srgbClr val="000000"/>
                </a:solidFill>
                <a:latin typeface="Calibri" panose="020F0502020204030204" pitchFamily="34" charset="0"/>
              </a:rPr>
              <a:t>Semi-parametric: </a:t>
            </a:r>
            <a:r>
              <a:rPr lang="en-US" dirty="0">
                <a:solidFill>
                  <a:srgbClr val="000000"/>
                </a:solidFill>
                <a:latin typeface="Calibri" panose="020F0502020204030204" pitchFamily="34" charset="0"/>
              </a:rPr>
              <a:t>no assumption about the shape of hazard  function, but make assumption about how covariates affect the hazard function, for example: Cox regression</a:t>
            </a:r>
          </a:p>
          <a:p>
            <a:pPr marL="285750" indent="-285750">
              <a:lnSpc>
                <a:spcPct val="150000"/>
              </a:lnSpc>
              <a:buFont typeface="Arial" panose="020B0604020202020204" pitchFamily="34" charset="0"/>
              <a:buChar char="•"/>
            </a:pPr>
            <a:r>
              <a:rPr lang="en-US" b="1" dirty="0">
                <a:solidFill>
                  <a:srgbClr val="000000"/>
                </a:solidFill>
                <a:latin typeface="Calibri" panose="020F0502020204030204" pitchFamily="34" charset="0"/>
              </a:rPr>
              <a:t>Parametric: </a:t>
            </a:r>
            <a:r>
              <a:rPr lang="en-US" dirty="0">
                <a:solidFill>
                  <a:srgbClr val="000000"/>
                </a:solidFill>
                <a:latin typeface="Calibri" panose="020F0502020204030204" pitchFamily="34" charset="0"/>
              </a:rPr>
              <a:t>specify the shape of baseline hazard function and covariates effects on hazard function in advance. </a:t>
            </a:r>
          </a:p>
        </p:txBody>
      </p:sp>
      <p:sp>
        <p:nvSpPr>
          <p:cNvPr id="6" name="Rectangle 5">
            <a:extLst>
              <a:ext uri="{FF2B5EF4-FFF2-40B4-BE49-F238E27FC236}">
                <a16:creationId xmlns:a16="http://schemas.microsoft.com/office/drawing/2014/main" id="{22AE8B44-05B7-4F29-BCB3-E2B086BC062E}"/>
              </a:ext>
            </a:extLst>
          </p:cNvPr>
          <p:cNvSpPr/>
          <p:nvPr/>
        </p:nvSpPr>
        <p:spPr>
          <a:xfrm>
            <a:off x="335902" y="1511559"/>
            <a:ext cx="8103637" cy="451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72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1A59DE-16B8-4245-961D-087C74DD6F58}"/>
              </a:ext>
            </a:extLst>
          </p:cNvPr>
          <p:cNvSpPr>
            <a:spLocks noGrp="1"/>
          </p:cNvSpPr>
          <p:nvPr>
            <p:ph type="ctrTitle"/>
          </p:nvPr>
        </p:nvSpPr>
        <p:spPr/>
        <p:txBody>
          <a:bodyPr/>
          <a:lstStyle/>
          <a:p>
            <a:r>
              <a:rPr lang="en-US" dirty="0"/>
              <a:t>Kaplan-Meier estimates</a:t>
            </a:r>
          </a:p>
        </p:txBody>
      </p:sp>
      <p:sp>
        <p:nvSpPr>
          <p:cNvPr id="3" name="Footer Placeholder 2">
            <a:extLst>
              <a:ext uri="{FF2B5EF4-FFF2-40B4-BE49-F238E27FC236}">
                <a16:creationId xmlns:a16="http://schemas.microsoft.com/office/drawing/2014/main" id="{2C243211-2BFD-41BE-A563-22ACB5B90FA1}"/>
              </a:ext>
            </a:extLst>
          </p:cNvPr>
          <p:cNvSpPr>
            <a:spLocks noGrp="1"/>
          </p:cNvSpPr>
          <p:nvPr>
            <p:ph type="ftr" sz="quarter" idx="11"/>
          </p:nvPr>
        </p:nvSpPr>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D022A38D-7FFD-436F-825D-6DA7711CB483}"/>
              </a:ext>
            </a:extLst>
          </p:cNvPr>
          <p:cNvSpPr>
            <a:spLocks noGrp="1"/>
          </p:cNvSpPr>
          <p:nvPr>
            <p:ph type="sldNum" sz="quarter" idx="12"/>
          </p:nvPr>
        </p:nvSpPr>
        <p:spPr/>
        <p:txBody>
          <a:bodyPr/>
          <a:lstStyle/>
          <a:p>
            <a:fld id="{5DFD8101-6927-426D-8E73-912894E9BFBD}" type="slidenum">
              <a:rPr lang="en-US" smtClean="0"/>
              <a:pPr/>
              <a:t>16</a:t>
            </a:fld>
            <a:endParaRPr lang="en-US" dirty="0"/>
          </a:p>
        </p:txBody>
      </p:sp>
    </p:spTree>
    <p:extLst>
      <p:ext uri="{BB962C8B-B14F-4D97-AF65-F5344CB8AC3E}">
        <p14:creationId xmlns:p14="http://schemas.microsoft.com/office/powerpoint/2010/main" val="580735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Kaplan-Meier</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17</a:t>
            </a:fld>
            <a:endParaRPr lang="en-US" dirty="0"/>
          </a:p>
        </p:txBody>
      </p:sp>
      <p:sp>
        <p:nvSpPr>
          <p:cNvPr id="5" name="Rectangle 4"/>
          <p:cNvSpPr/>
          <p:nvPr/>
        </p:nvSpPr>
        <p:spPr>
          <a:xfrm>
            <a:off x="244492" y="1717638"/>
            <a:ext cx="865501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The Kaplan-Meier procedure is a method of estimating time-to-event models in the presence of censored cases. </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A descriptive procedure for examining the distribution of time-to-event variables. We also can compare the distribution by levels of a factor variable or produce separate analyses by levels of a stratification variable.</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Censored cases (right-censored cases) are those for which the event of interest has not yet happened. </a:t>
            </a:r>
            <a:endParaRPr lang="en-US" dirty="0"/>
          </a:p>
        </p:txBody>
      </p:sp>
    </p:spTree>
    <p:extLst>
      <p:ext uri="{BB962C8B-B14F-4D97-AF65-F5344CB8AC3E}">
        <p14:creationId xmlns:p14="http://schemas.microsoft.com/office/powerpoint/2010/main" val="2688355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Kaplan-Meier: Assumptions</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18</a:t>
            </a:fld>
            <a:endParaRPr lang="en-US" dirty="0"/>
          </a:p>
        </p:txBody>
      </p:sp>
      <p:sp>
        <p:nvSpPr>
          <p:cNvPr id="6" name="Rectangle 5"/>
          <p:cNvSpPr/>
          <p:nvPr/>
        </p:nvSpPr>
        <p:spPr>
          <a:xfrm>
            <a:off x="361674" y="1490437"/>
            <a:ext cx="8601401" cy="3046988"/>
          </a:xfrm>
          <a:prstGeom prst="rect">
            <a:avLst/>
          </a:prstGeom>
        </p:spPr>
        <p:txBody>
          <a:bodyPr wrap="square">
            <a:spAutoFit/>
          </a:bodyPr>
          <a:lstStyle/>
          <a:p>
            <a:pPr>
              <a:lnSpc>
                <a:spcPct val="150000"/>
              </a:lnSpc>
            </a:pPr>
            <a:r>
              <a:rPr lang="en-US" sz="2000" dirty="0">
                <a:solidFill>
                  <a:srgbClr val="000000"/>
                </a:solidFill>
                <a:latin typeface="Calibri" panose="020F0502020204030204" pitchFamily="34" charset="0"/>
              </a:rPr>
              <a:t>Assumptions </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Probabilities for the event of interest should depend </a:t>
            </a:r>
            <a:r>
              <a:rPr lang="en-US" b="1" dirty="0">
                <a:solidFill>
                  <a:srgbClr val="000000"/>
                </a:solidFill>
                <a:latin typeface="Calibri" panose="020F0502020204030204" pitchFamily="34" charset="0"/>
              </a:rPr>
              <a:t>only on time after the initial event without covariates (numeric independent variables) effects.  </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Cases that enter the study at different times (for example, patients who begin treatment at different times) should behave similarly.  </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Censored and uncensored cases behave the same. If, for example, many of the censored cases are patients with more serious conditions, your results may be biased. </a:t>
            </a:r>
            <a:endParaRPr lang="en-US" dirty="0"/>
          </a:p>
        </p:txBody>
      </p:sp>
    </p:spTree>
    <p:extLst>
      <p:ext uri="{BB962C8B-B14F-4D97-AF65-F5344CB8AC3E}">
        <p14:creationId xmlns:p14="http://schemas.microsoft.com/office/powerpoint/2010/main" val="172834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91C-7D05-4BD8-B8A9-B03FCD875B8D}"/>
              </a:ext>
            </a:extLst>
          </p:cNvPr>
          <p:cNvSpPr>
            <a:spLocks noGrp="1"/>
          </p:cNvSpPr>
          <p:nvPr>
            <p:ph type="title"/>
          </p:nvPr>
        </p:nvSpPr>
        <p:spPr/>
        <p:txBody>
          <a:bodyPr>
            <a:normAutofit fontScale="90000"/>
          </a:bodyPr>
          <a:lstStyle/>
          <a:p>
            <a:r>
              <a:rPr lang="en-US" dirty="0"/>
              <a:t>Kaplan Meier estimate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C64891B-D78C-4D94-9A06-5BE58CBB1504}"/>
                  </a:ext>
                </a:extLst>
              </p:cNvPr>
              <p:cNvSpPr txBox="1"/>
              <p:nvPr/>
            </p:nvSpPr>
            <p:spPr>
              <a:xfrm>
                <a:off x="2192694" y="1278138"/>
                <a:ext cx="3678379" cy="806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e>
                      </m:d>
                      <m:r>
                        <a:rPr lang="en-US" sz="2000" b="0" i="1" smtClean="0">
                          <a:latin typeface="Cambria Math" panose="02040503050406030204" pitchFamily="18" charset="0"/>
                        </a:rPr>
                        <m:t>= </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r>
                            <a:rPr lang="en-US" sz="2000" b="0" i="1" smtClean="0">
                              <a:latin typeface="Cambria Math" panose="02040503050406030204" pitchFamily="18" charset="0"/>
                            </a:rPr>
                            <m:t>&gt;</m:t>
                          </m:r>
                          <m:r>
                            <a:rPr lang="en-US" sz="2000" b="0" i="1" smtClean="0">
                              <a:latin typeface="Cambria Math" panose="02040503050406030204" pitchFamily="18" charset="0"/>
                            </a:rPr>
                            <m:t>𝑡</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m:rPr>
                              <m:brk m:alnAt="7"/>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𝑇</m:t>
                          </m:r>
                        </m:sub>
                        <m:sup/>
                        <m:e>
                          <m:d>
                            <m:dPr>
                              <m:ctrlPr>
                                <a:rPr lang="en-US" sz="2000" b="0" i="1" smtClean="0">
                                  <a:latin typeface="Cambria Math" panose="02040503050406030204" pitchFamily="18" charset="0"/>
                                </a:rPr>
                              </m:ctrlPr>
                            </m:dPr>
                            <m:e>
                              <m:r>
                                <a:rPr lang="en-US" sz="2000" i="1">
                                  <a:latin typeface="Cambria Math" panose="02040503050406030204" pitchFamily="18" charset="0"/>
                                </a:rPr>
                                <m:t>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den>
                              </m:f>
                            </m:e>
                          </m:d>
                        </m:e>
                      </m:nary>
                    </m:oMath>
                  </m:oMathPara>
                </a14:m>
                <a:endParaRPr lang="en-US" sz="2000" dirty="0"/>
              </a:p>
            </p:txBody>
          </p:sp>
        </mc:Choice>
        <mc:Fallback>
          <p:sp>
            <p:nvSpPr>
              <p:cNvPr id="3" name="TextBox 2">
                <a:extLst>
                  <a:ext uri="{FF2B5EF4-FFF2-40B4-BE49-F238E27FC236}">
                    <a16:creationId xmlns:a16="http://schemas.microsoft.com/office/drawing/2014/main" id="{6C64891B-D78C-4D94-9A06-5BE58CBB1504}"/>
                  </a:ext>
                </a:extLst>
              </p:cNvPr>
              <p:cNvSpPr txBox="1">
                <a:spLocks noRot="1" noChangeAspect="1" noMove="1" noResize="1" noEditPoints="1" noAdjustHandles="1" noChangeArrowheads="1" noChangeShapeType="1" noTextEdit="1"/>
              </p:cNvSpPr>
              <p:nvPr/>
            </p:nvSpPr>
            <p:spPr>
              <a:xfrm>
                <a:off x="2192694" y="1278138"/>
                <a:ext cx="3678379" cy="806311"/>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A078B5E-7D45-474F-94DA-1D711D208091}"/>
              </a:ext>
            </a:extLst>
          </p:cNvPr>
          <p:cNvSpPr txBox="1"/>
          <p:nvPr/>
        </p:nvSpPr>
        <p:spPr>
          <a:xfrm>
            <a:off x="247267" y="704461"/>
            <a:ext cx="6769353" cy="369332"/>
          </a:xfrm>
          <a:prstGeom prst="rect">
            <a:avLst/>
          </a:prstGeom>
          <a:noFill/>
        </p:spPr>
        <p:txBody>
          <a:bodyPr wrap="square" rtlCol="0">
            <a:spAutoFit/>
          </a:bodyPr>
          <a:lstStyle/>
          <a:p>
            <a:r>
              <a:rPr lang="en-US" dirty="0"/>
              <a:t>Kaplan-Meier’s survival estimator</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480D972-56BC-40C6-BF84-E95A18F250A4}"/>
                  </a:ext>
                </a:extLst>
              </p:cNvPr>
              <p:cNvSpPr txBox="1"/>
              <p:nvPr/>
            </p:nvSpPr>
            <p:spPr>
              <a:xfrm>
                <a:off x="1240972" y="2909266"/>
                <a:ext cx="6988628" cy="1477328"/>
              </a:xfrm>
              <a:prstGeom prst="rect">
                <a:avLst/>
              </a:prstGeom>
              <a:noFill/>
            </p:spPr>
            <p:txBody>
              <a:bodyPr wrap="square" rtlCol="0">
                <a:spAutoFit/>
              </a:bodyPr>
              <a:lstStyle/>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oMath>
                </a14:m>
                <a:r>
                  <a:rPr lang="en-US" dirty="0"/>
                  <a:t> is the number of deaths (events) at the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oMath>
                </a14:m>
                <a:r>
                  <a:rPr lang="en-US" dirty="0"/>
                  <a:t> is the number of cases at risk at the time period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endParaRPr lang="en-US" dirty="0"/>
              </a:p>
              <a:p>
                <a:endParaRPr lang="en-US" dirty="0"/>
              </a:p>
              <a:p>
                <a14:m>
                  <m:oMath xmlns:m="http://schemas.openxmlformats.org/officeDocument/2006/math">
                    <m:r>
                      <a:rPr lang="en-US" i="1">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𝑇</m:t>
                        </m:r>
                      </m:e>
                    </m:d>
                  </m:oMath>
                </a14:m>
                <a:r>
                  <a:rPr lang="en-US" dirty="0"/>
                  <a:t> is the probability to survive after period </a:t>
                </a:r>
                <a14:m>
                  <m:oMath xmlns:m="http://schemas.openxmlformats.org/officeDocument/2006/math">
                    <m:r>
                      <a:rPr lang="en-US" i="1" dirty="0" smtClean="0">
                        <a:latin typeface="Cambria Math" panose="02040503050406030204" pitchFamily="18" charset="0"/>
                      </a:rPr>
                      <m:t>𝑇</m:t>
                    </m:r>
                  </m:oMath>
                </a14:m>
                <a:endParaRPr lang="en-US" dirty="0"/>
              </a:p>
              <a:p>
                <a:endParaRPr lang="en-US" dirty="0"/>
              </a:p>
            </p:txBody>
          </p:sp>
        </mc:Choice>
        <mc:Fallback>
          <p:sp>
            <p:nvSpPr>
              <p:cNvPr id="5" name="TextBox 4">
                <a:extLst>
                  <a:ext uri="{FF2B5EF4-FFF2-40B4-BE49-F238E27FC236}">
                    <a16:creationId xmlns:a16="http://schemas.microsoft.com/office/drawing/2014/main" id="{A480D972-56BC-40C6-BF84-E95A18F250A4}"/>
                  </a:ext>
                </a:extLst>
              </p:cNvPr>
              <p:cNvSpPr txBox="1">
                <a:spLocks noRot="1" noChangeAspect="1" noMove="1" noResize="1" noEditPoints="1" noAdjustHandles="1" noChangeArrowheads="1" noChangeShapeType="1" noTextEdit="1"/>
              </p:cNvSpPr>
              <p:nvPr/>
            </p:nvSpPr>
            <p:spPr>
              <a:xfrm>
                <a:off x="1240972" y="2909266"/>
                <a:ext cx="6988628" cy="1477328"/>
              </a:xfrm>
              <a:prstGeom prst="rect">
                <a:avLst/>
              </a:prstGeom>
              <a:blipFill>
                <a:blip r:embed="rId3"/>
                <a:stretch>
                  <a:fillRect l="-785" t="-2058"/>
                </a:stretch>
              </a:blipFill>
            </p:spPr>
            <p:txBody>
              <a:bodyPr/>
              <a:lstStyle/>
              <a:p>
                <a:r>
                  <a:rPr lang="en-US">
                    <a:noFill/>
                  </a:rPr>
                  <a:t> </a:t>
                </a:r>
              </a:p>
            </p:txBody>
          </p:sp>
        </mc:Fallback>
      </mc:AlternateContent>
    </p:spTree>
    <p:extLst>
      <p:ext uri="{BB962C8B-B14F-4D97-AF65-F5344CB8AC3E}">
        <p14:creationId xmlns:p14="http://schemas.microsoft.com/office/powerpoint/2010/main" val="326902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2</a:t>
            </a:fld>
            <a:endParaRPr lang="en-US" dirty="0"/>
          </a:p>
        </p:txBody>
      </p:sp>
      <p:sp>
        <p:nvSpPr>
          <p:cNvPr id="5" name="Rectangle 4"/>
          <p:cNvSpPr/>
          <p:nvPr/>
        </p:nvSpPr>
        <p:spPr>
          <a:xfrm>
            <a:off x="293217" y="1720840"/>
            <a:ext cx="8028282" cy="383181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1" dirty="0">
                <a:solidFill>
                  <a:srgbClr val="080E14"/>
                </a:solidFill>
                <a:latin typeface="Raleway"/>
              </a:rPr>
              <a:t>Business Planning: </a:t>
            </a:r>
            <a:r>
              <a:rPr lang="en-US" dirty="0">
                <a:solidFill>
                  <a:srgbClr val="080E14"/>
                </a:solidFill>
                <a:latin typeface="Raleway"/>
              </a:rPr>
              <a:t>Profiling customers who has a higher survival rate and make strategy accordingly.</a:t>
            </a:r>
          </a:p>
          <a:p>
            <a:pPr marL="285750" indent="-285750" algn="just">
              <a:lnSpc>
                <a:spcPct val="150000"/>
              </a:lnSpc>
              <a:buFont typeface="Arial" panose="020B0604020202020204" pitchFamily="34" charset="0"/>
              <a:buChar char="•"/>
            </a:pPr>
            <a:r>
              <a:rPr lang="en-US" b="1" dirty="0">
                <a:solidFill>
                  <a:srgbClr val="080E14"/>
                </a:solidFill>
                <a:latin typeface="Raleway"/>
              </a:rPr>
              <a:t>Lifetime Value Prediction: </a:t>
            </a:r>
            <a:r>
              <a:rPr lang="en-US" dirty="0">
                <a:solidFill>
                  <a:srgbClr val="080E14"/>
                </a:solidFill>
                <a:latin typeface="Raleway"/>
              </a:rPr>
              <a:t>Engage with customers according to their lifetime value</a:t>
            </a:r>
          </a:p>
          <a:p>
            <a:pPr marL="285750" indent="-285750" algn="just">
              <a:lnSpc>
                <a:spcPct val="150000"/>
              </a:lnSpc>
              <a:buFont typeface="Arial" panose="020B0604020202020204" pitchFamily="34" charset="0"/>
              <a:buChar char="•"/>
            </a:pPr>
            <a:r>
              <a:rPr lang="en-US" b="1" dirty="0">
                <a:solidFill>
                  <a:srgbClr val="080E14"/>
                </a:solidFill>
                <a:latin typeface="Raleway"/>
              </a:rPr>
              <a:t>Active customers: </a:t>
            </a:r>
            <a:r>
              <a:rPr lang="en-US" dirty="0">
                <a:solidFill>
                  <a:srgbClr val="080E14"/>
                </a:solidFill>
                <a:latin typeface="Raleway"/>
              </a:rPr>
              <a:t>Predict when the customer will be active for the next time and take interventions accordingly.</a:t>
            </a:r>
          </a:p>
          <a:p>
            <a:pPr marL="285750" indent="-285750" algn="just">
              <a:lnSpc>
                <a:spcPct val="150000"/>
              </a:lnSpc>
              <a:buFont typeface="Arial" panose="020B0604020202020204" pitchFamily="34" charset="0"/>
              <a:buChar char="•"/>
            </a:pPr>
            <a:r>
              <a:rPr lang="en-US" b="1" dirty="0">
                <a:solidFill>
                  <a:srgbClr val="080E14"/>
                </a:solidFill>
                <a:latin typeface="Raleway"/>
              </a:rPr>
              <a:t>Campaign evaluation: </a:t>
            </a:r>
            <a:r>
              <a:rPr lang="en-US" dirty="0">
                <a:solidFill>
                  <a:srgbClr val="080E14"/>
                </a:solidFill>
                <a:latin typeface="Raleway"/>
              </a:rPr>
              <a:t>Monitor effect of campaign on the survival rate of customers.</a:t>
            </a:r>
          </a:p>
          <a:p>
            <a:pPr marL="285750" indent="-285750" algn="just">
              <a:lnSpc>
                <a:spcPct val="150000"/>
              </a:lnSpc>
              <a:buFont typeface="Arial" panose="020B0604020202020204" pitchFamily="34" charset="0"/>
              <a:buChar char="•"/>
            </a:pPr>
            <a:r>
              <a:rPr lang="en-US" dirty="0">
                <a:solidFill>
                  <a:srgbClr val="080E14"/>
                </a:solidFill>
                <a:latin typeface="Raleway"/>
              </a:rPr>
              <a:t>Employee</a:t>
            </a:r>
            <a:r>
              <a:rPr lang="en-US" b="0" i="0" dirty="0">
                <a:solidFill>
                  <a:srgbClr val="080E14"/>
                </a:solidFill>
                <a:effectLst/>
                <a:latin typeface="Raleway"/>
              </a:rPr>
              <a:t> attrition: When will the employee leave? </a:t>
            </a:r>
          </a:p>
        </p:txBody>
      </p:sp>
    </p:spTree>
    <p:extLst>
      <p:ext uri="{BB962C8B-B14F-4D97-AF65-F5344CB8AC3E}">
        <p14:creationId xmlns:p14="http://schemas.microsoft.com/office/powerpoint/2010/main" val="4216362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91C-7D05-4BD8-B8A9-B03FCD875B8D}"/>
              </a:ext>
            </a:extLst>
          </p:cNvPr>
          <p:cNvSpPr>
            <a:spLocks noGrp="1"/>
          </p:cNvSpPr>
          <p:nvPr>
            <p:ph type="title"/>
          </p:nvPr>
        </p:nvSpPr>
        <p:spPr/>
        <p:txBody>
          <a:bodyPr>
            <a:normAutofit fontScale="90000"/>
          </a:bodyPr>
          <a:lstStyle/>
          <a:p>
            <a:r>
              <a:rPr lang="en-US" dirty="0"/>
              <a:t>Kaplan Meier estimate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9E8A264-D72B-4534-981D-DFD7C5FC9574}"/>
                  </a:ext>
                </a:extLst>
              </p:cNvPr>
              <p:cNvSpPr txBox="1"/>
              <p:nvPr/>
            </p:nvSpPr>
            <p:spPr>
              <a:xfrm>
                <a:off x="303245" y="881743"/>
                <a:ext cx="8425543" cy="1785104"/>
              </a:xfrm>
              <a:prstGeom prst="rect">
                <a:avLst/>
              </a:prstGeom>
              <a:noFill/>
            </p:spPr>
            <p:txBody>
              <a:bodyPr wrap="square" rtlCol="0">
                <a:spAutoFit/>
              </a:bodyPr>
              <a:lstStyle/>
              <a:p>
                <a:r>
                  <a:rPr lang="en-US" sz="2200" dirty="0"/>
                  <a:t>If the person has survived after period 3, then the person has survived at period 1, AND at period 2 AND at period 3, thus probability to survive after period 3</a:t>
                </a:r>
              </a:p>
              <a:p>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𝑇</m:t>
                          </m:r>
                          <m:r>
                            <a:rPr lang="en-US" sz="2200" b="0" i="1" smtClean="0">
                              <a:latin typeface="Cambria Math" panose="02040503050406030204" pitchFamily="18" charset="0"/>
                            </a:rPr>
                            <m:t>&gt;3</m:t>
                          </m:r>
                        </m:e>
                      </m:d>
                      <m:r>
                        <a:rPr lang="en-US" sz="2200" b="0" i="1" smtClean="0">
                          <a:latin typeface="Cambria Math" panose="02040503050406030204" pitchFamily="18" charset="0"/>
                        </a:rPr>
                        <m:t>=</m:t>
                      </m:r>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e>
                      </m:d>
                      <m:r>
                        <a:rPr lang="en-US" sz="2200" b="0" i="1" smtClean="0">
                          <a:latin typeface="Cambria Math" panose="02040503050406030204" pitchFamily="18" charset="0"/>
                        </a:rPr>
                        <m:t>∗</m:t>
                      </m:r>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2</m:t>
                          </m:r>
                        </m:e>
                      </m:d>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(3)</m:t>
                      </m:r>
                    </m:oMath>
                  </m:oMathPara>
                </a14:m>
                <a:endParaRPr lang="en-US" sz="2200" dirty="0"/>
              </a:p>
            </p:txBody>
          </p:sp>
        </mc:Choice>
        <mc:Fallback xmlns="">
          <p:sp>
            <p:nvSpPr>
              <p:cNvPr id="6" name="TextBox 5">
                <a:extLst>
                  <a:ext uri="{FF2B5EF4-FFF2-40B4-BE49-F238E27FC236}">
                    <a16:creationId xmlns:a16="http://schemas.microsoft.com/office/drawing/2014/main" id="{B9E8A264-D72B-4534-981D-DFD7C5FC9574}"/>
                  </a:ext>
                </a:extLst>
              </p:cNvPr>
              <p:cNvSpPr txBox="1">
                <a:spLocks noRot="1" noChangeAspect="1" noMove="1" noResize="1" noEditPoints="1" noAdjustHandles="1" noChangeArrowheads="1" noChangeShapeType="1" noTextEdit="1"/>
              </p:cNvSpPr>
              <p:nvPr/>
            </p:nvSpPr>
            <p:spPr>
              <a:xfrm>
                <a:off x="303245" y="881743"/>
                <a:ext cx="8425543" cy="1785104"/>
              </a:xfrm>
              <a:prstGeom prst="rect">
                <a:avLst/>
              </a:prstGeom>
              <a:blipFill>
                <a:blip r:embed="rId2"/>
                <a:stretch>
                  <a:fillRect l="-941" t="-2397" r="-1520" b="-3425"/>
                </a:stretch>
              </a:blipFill>
            </p:spPr>
            <p:txBody>
              <a:bodyPr/>
              <a:lstStyle/>
              <a:p>
                <a:r>
                  <a:rPr lang="en-US">
                    <a:noFill/>
                  </a:rPr>
                  <a:t> </a:t>
                </a:r>
              </a:p>
            </p:txBody>
          </p:sp>
        </mc:Fallback>
      </mc:AlternateContent>
    </p:spTree>
    <p:extLst>
      <p:ext uri="{BB962C8B-B14F-4D97-AF65-F5344CB8AC3E}">
        <p14:creationId xmlns:p14="http://schemas.microsoft.com/office/powerpoint/2010/main" val="3598080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EF43-517C-4440-9599-98004D4AD487}"/>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005C1AFD-AFCE-4FC1-A5E6-5F8D725775F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0FA6244A-D713-4418-BCE9-8CF2C264D7CA}"/>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21</a:t>
            </a:fld>
            <a:endParaRPr lang="en-US" dirty="0"/>
          </a:p>
        </p:txBody>
      </p:sp>
      <p:pic>
        <p:nvPicPr>
          <p:cNvPr id="5" name="Picture 4">
            <a:extLst>
              <a:ext uri="{FF2B5EF4-FFF2-40B4-BE49-F238E27FC236}">
                <a16:creationId xmlns:a16="http://schemas.microsoft.com/office/drawing/2014/main" id="{C5E9A349-991C-44C5-B5E5-055E99213FDF}"/>
              </a:ext>
            </a:extLst>
          </p:cNvPr>
          <p:cNvPicPr>
            <a:picLocks noChangeAspect="1"/>
          </p:cNvPicPr>
          <p:nvPr/>
        </p:nvPicPr>
        <p:blipFill>
          <a:blip r:embed="rId2"/>
          <a:stretch>
            <a:fillRect/>
          </a:stretch>
        </p:blipFill>
        <p:spPr>
          <a:xfrm>
            <a:off x="638839" y="1633206"/>
            <a:ext cx="6818166" cy="4812823"/>
          </a:xfrm>
          <a:prstGeom prst="rect">
            <a:avLst/>
          </a:prstGeom>
        </p:spPr>
      </p:pic>
      <p:sp>
        <p:nvSpPr>
          <p:cNvPr id="6" name="TextBox 5">
            <a:extLst>
              <a:ext uri="{FF2B5EF4-FFF2-40B4-BE49-F238E27FC236}">
                <a16:creationId xmlns:a16="http://schemas.microsoft.com/office/drawing/2014/main" id="{9F8EBE2F-D296-40DB-8563-C58FA8AC5FC3}"/>
              </a:ext>
            </a:extLst>
          </p:cNvPr>
          <p:cNvSpPr txBox="1"/>
          <p:nvPr/>
        </p:nvSpPr>
        <p:spPr>
          <a:xfrm>
            <a:off x="449865" y="1017087"/>
            <a:ext cx="7769955" cy="646331"/>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Variables we will model are </a:t>
            </a:r>
            <a:r>
              <a:rPr lang="en-US" b="1" dirty="0">
                <a:latin typeface="Open Sans" panose="020B0606030504020204" pitchFamily="34" charset="0"/>
                <a:ea typeface="Open Sans" panose="020B0606030504020204" pitchFamily="34" charset="0"/>
                <a:cs typeface="Open Sans" panose="020B0606030504020204" pitchFamily="34" charset="0"/>
              </a:rPr>
              <a:t>tenure</a:t>
            </a:r>
            <a:r>
              <a:rPr lang="en-US" dirty="0">
                <a:latin typeface="Open Sans" panose="020B0606030504020204" pitchFamily="34" charset="0"/>
                <a:ea typeface="Open Sans" panose="020B0606030504020204" pitchFamily="34" charset="0"/>
                <a:cs typeface="Open Sans" panose="020B0606030504020204" pitchFamily="34" charset="0"/>
              </a:rPr>
              <a:t>: How old in months is the customer, </a:t>
            </a:r>
            <a:r>
              <a:rPr lang="en-US" b="1" dirty="0">
                <a:latin typeface="Open Sans" panose="020B0606030504020204" pitchFamily="34" charset="0"/>
                <a:ea typeface="Open Sans" panose="020B0606030504020204" pitchFamily="34" charset="0"/>
                <a:cs typeface="Open Sans" panose="020B0606030504020204" pitchFamily="34" charset="0"/>
              </a:rPr>
              <a:t>churn: </a:t>
            </a:r>
            <a:r>
              <a:rPr lang="en-US" dirty="0">
                <a:latin typeface="Open Sans" panose="020B0606030504020204" pitchFamily="34" charset="0"/>
                <a:ea typeface="Open Sans" panose="020B0606030504020204" pitchFamily="34" charset="0"/>
                <a:cs typeface="Open Sans" panose="020B0606030504020204" pitchFamily="34" charset="0"/>
              </a:rPr>
              <a:t>if the customer has churned </a:t>
            </a:r>
          </a:p>
        </p:txBody>
      </p:sp>
    </p:spTree>
    <p:extLst>
      <p:ext uri="{BB962C8B-B14F-4D97-AF65-F5344CB8AC3E}">
        <p14:creationId xmlns:p14="http://schemas.microsoft.com/office/powerpoint/2010/main" val="22000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22</a:t>
            </a:fld>
            <a:endParaRPr lang="en-US" dirty="0"/>
          </a:p>
        </p:txBody>
      </p:sp>
      <p:pic>
        <p:nvPicPr>
          <p:cNvPr id="5" name="Picture 4">
            <a:extLst>
              <a:ext uri="{FF2B5EF4-FFF2-40B4-BE49-F238E27FC236}">
                <a16:creationId xmlns:a16="http://schemas.microsoft.com/office/drawing/2014/main" id="{52ACBB87-21F1-4BF5-90AD-C38A304070E1}"/>
              </a:ext>
            </a:extLst>
          </p:cNvPr>
          <p:cNvPicPr>
            <a:picLocks noChangeAspect="1"/>
          </p:cNvPicPr>
          <p:nvPr/>
        </p:nvPicPr>
        <p:blipFill>
          <a:blip r:embed="rId2"/>
          <a:stretch>
            <a:fillRect/>
          </a:stretch>
        </p:blipFill>
        <p:spPr>
          <a:xfrm>
            <a:off x="127136" y="1966956"/>
            <a:ext cx="8474708" cy="634439"/>
          </a:xfrm>
          <a:prstGeom prst="rect">
            <a:avLst/>
          </a:prstGeom>
        </p:spPr>
      </p:pic>
      <p:sp>
        <p:nvSpPr>
          <p:cNvPr id="6" name="TextBox 5">
            <a:extLst>
              <a:ext uri="{FF2B5EF4-FFF2-40B4-BE49-F238E27FC236}">
                <a16:creationId xmlns:a16="http://schemas.microsoft.com/office/drawing/2014/main" id="{B99A8472-0A11-49D2-A03D-C6042A22F3AD}"/>
              </a:ext>
            </a:extLst>
          </p:cNvPr>
          <p:cNvSpPr txBox="1"/>
          <p:nvPr/>
        </p:nvSpPr>
        <p:spPr>
          <a:xfrm>
            <a:off x="210263" y="1065985"/>
            <a:ext cx="8552330" cy="646331"/>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To run Kaplan-Meier estimates, we first need to transform the indicator variable into numeric, with 0,1</a:t>
            </a:r>
          </a:p>
        </p:txBody>
      </p:sp>
      <p:pic>
        <p:nvPicPr>
          <p:cNvPr id="7" name="Picture 6">
            <a:extLst>
              <a:ext uri="{FF2B5EF4-FFF2-40B4-BE49-F238E27FC236}">
                <a16:creationId xmlns:a16="http://schemas.microsoft.com/office/drawing/2014/main" id="{8EAAFB80-0C32-4871-B789-D6380665F188}"/>
              </a:ext>
            </a:extLst>
          </p:cNvPr>
          <p:cNvPicPr>
            <a:picLocks noChangeAspect="1"/>
          </p:cNvPicPr>
          <p:nvPr/>
        </p:nvPicPr>
        <p:blipFill>
          <a:blip r:embed="rId3"/>
          <a:stretch>
            <a:fillRect/>
          </a:stretch>
        </p:blipFill>
        <p:spPr>
          <a:xfrm>
            <a:off x="71156" y="3264117"/>
            <a:ext cx="9001688" cy="752711"/>
          </a:xfrm>
          <a:prstGeom prst="rect">
            <a:avLst/>
          </a:prstGeom>
        </p:spPr>
      </p:pic>
      <p:sp>
        <p:nvSpPr>
          <p:cNvPr id="8" name="TextBox 7">
            <a:extLst>
              <a:ext uri="{FF2B5EF4-FFF2-40B4-BE49-F238E27FC236}">
                <a16:creationId xmlns:a16="http://schemas.microsoft.com/office/drawing/2014/main" id="{F342AEA9-FACD-405C-B771-86A518F96F9E}"/>
              </a:ext>
            </a:extLst>
          </p:cNvPr>
          <p:cNvSpPr txBox="1"/>
          <p:nvPr/>
        </p:nvSpPr>
        <p:spPr>
          <a:xfrm>
            <a:off x="156475" y="2748090"/>
            <a:ext cx="8361626"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Call “survival” library and create survival object with two parameters [time, event]</a:t>
            </a:r>
          </a:p>
        </p:txBody>
      </p:sp>
    </p:spTree>
    <p:extLst>
      <p:ext uri="{BB962C8B-B14F-4D97-AF65-F5344CB8AC3E}">
        <p14:creationId xmlns:p14="http://schemas.microsoft.com/office/powerpoint/2010/main" val="3208277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23</a:t>
            </a:fld>
            <a:endParaRPr lang="en-US" dirty="0"/>
          </a:p>
        </p:txBody>
      </p:sp>
      <p:sp>
        <p:nvSpPr>
          <p:cNvPr id="6" name="TextBox 5">
            <a:extLst>
              <a:ext uri="{FF2B5EF4-FFF2-40B4-BE49-F238E27FC236}">
                <a16:creationId xmlns:a16="http://schemas.microsoft.com/office/drawing/2014/main" id="{15B2379B-9C91-4906-819B-47741133E290}"/>
              </a:ext>
            </a:extLst>
          </p:cNvPr>
          <p:cNvSpPr txBox="1"/>
          <p:nvPr/>
        </p:nvSpPr>
        <p:spPr>
          <a:xfrm>
            <a:off x="203258" y="3173856"/>
            <a:ext cx="8329512" cy="1200329"/>
          </a:xfrm>
          <a:prstGeom prst="rect">
            <a:avLst/>
          </a:prstGeom>
          <a:noFill/>
          <a:ln>
            <a:noFill/>
          </a:ln>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Not how the formula is defined: surv_object~1, where ~1 indicates that we are running a baseline model without predictors</a:t>
            </a:r>
          </a:p>
        </p:txBody>
      </p:sp>
      <p:pic>
        <p:nvPicPr>
          <p:cNvPr id="7" name="Picture 6">
            <a:extLst>
              <a:ext uri="{FF2B5EF4-FFF2-40B4-BE49-F238E27FC236}">
                <a16:creationId xmlns:a16="http://schemas.microsoft.com/office/drawing/2014/main" id="{792061C9-DCDE-47C1-AB2A-D275E16DB9F3}"/>
              </a:ext>
            </a:extLst>
          </p:cNvPr>
          <p:cNvPicPr>
            <a:picLocks noChangeAspect="1"/>
          </p:cNvPicPr>
          <p:nvPr/>
        </p:nvPicPr>
        <p:blipFill>
          <a:blip r:embed="rId2"/>
          <a:stretch>
            <a:fillRect/>
          </a:stretch>
        </p:blipFill>
        <p:spPr>
          <a:xfrm>
            <a:off x="108030" y="1438937"/>
            <a:ext cx="8162925" cy="1104900"/>
          </a:xfrm>
          <a:prstGeom prst="rect">
            <a:avLst/>
          </a:prstGeom>
        </p:spPr>
      </p:pic>
    </p:spTree>
    <p:extLst>
      <p:ext uri="{BB962C8B-B14F-4D97-AF65-F5344CB8AC3E}">
        <p14:creationId xmlns:p14="http://schemas.microsoft.com/office/powerpoint/2010/main" val="3186025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24</a:t>
            </a:fld>
            <a:endParaRPr lang="en-US" dirty="0"/>
          </a:p>
        </p:txBody>
      </p:sp>
      <p:pic>
        <p:nvPicPr>
          <p:cNvPr id="7" name="Picture 6">
            <a:extLst>
              <a:ext uri="{FF2B5EF4-FFF2-40B4-BE49-F238E27FC236}">
                <a16:creationId xmlns:a16="http://schemas.microsoft.com/office/drawing/2014/main" id="{C340E932-7841-46F2-97E5-3C79555E2D31}"/>
              </a:ext>
            </a:extLst>
          </p:cNvPr>
          <p:cNvPicPr>
            <a:picLocks noChangeAspect="1"/>
          </p:cNvPicPr>
          <p:nvPr/>
        </p:nvPicPr>
        <p:blipFill>
          <a:blip r:embed="rId2"/>
          <a:stretch>
            <a:fillRect/>
          </a:stretch>
        </p:blipFill>
        <p:spPr>
          <a:xfrm>
            <a:off x="295546" y="958408"/>
            <a:ext cx="7762909" cy="5475182"/>
          </a:xfrm>
          <a:prstGeom prst="rect">
            <a:avLst/>
          </a:prstGeom>
        </p:spPr>
      </p:pic>
    </p:spTree>
    <p:extLst>
      <p:ext uri="{BB962C8B-B14F-4D97-AF65-F5344CB8AC3E}">
        <p14:creationId xmlns:p14="http://schemas.microsoft.com/office/powerpoint/2010/main" val="255416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9997FD-6278-4A02-B6B5-1AF647C9B7AA}"/>
              </a:ext>
            </a:extLst>
          </p:cNvPr>
          <p:cNvPicPr>
            <a:picLocks noChangeAspect="1"/>
          </p:cNvPicPr>
          <p:nvPr/>
        </p:nvPicPr>
        <p:blipFill>
          <a:blip r:embed="rId2"/>
          <a:stretch>
            <a:fillRect/>
          </a:stretch>
        </p:blipFill>
        <p:spPr>
          <a:xfrm>
            <a:off x="186611" y="1097755"/>
            <a:ext cx="7268547" cy="5281054"/>
          </a:xfrm>
          <a:prstGeom prst="rect">
            <a:avLst/>
          </a:prstGeom>
        </p:spPr>
      </p:pic>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25</a:t>
            </a:fld>
            <a:endParaRPr lang="en-US" dirty="0"/>
          </a:p>
        </p:txBody>
      </p:sp>
      <p:cxnSp>
        <p:nvCxnSpPr>
          <p:cNvPr id="9" name="Straight Arrow Connector 8">
            <a:extLst>
              <a:ext uri="{FF2B5EF4-FFF2-40B4-BE49-F238E27FC236}">
                <a16:creationId xmlns:a16="http://schemas.microsoft.com/office/drawing/2014/main" id="{90C6453B-29CE-4BA4-80A6-1D3BF1804204}"/>
              </a:ext>
            </a:extLst>
          </p:cNvPr>
          <p:cNvCxnSpPr>
            <a:cxnSpLocks/>
          </p:cNvCxnSpPr>
          <p:nvPr/>
        </p:nvCxnSpPr>
        <p:spPr>
          <a:xfrm flipV="1">
            <a:off x="4231121" y="3716278"/>
            <a:ext cx="0" cy="1418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528A56-ABE1-4480-9DCF-599F1711E6DC}"/>
              </a:ext>
            </a:extLst>
          </p:cNvPr>
          <p:cNvCxnSpPr>
            <a:cxnSpLocks/>
          </p:cNvCxnSpPr>
          <p:nvPr/>
        </p:nvCxnSpPr>
        <p:spPr>
          <a:xfrm>
            <a:off x="1329612" y="3738282"/>
            <a:ext cx="2929498" cy="220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2F17CE0-7EB8-4A44-ABF4-040581A26FB7}"/>
              </a:ext>
            </a:extLst>
          </p:cNvPr>
          <p:cNvSpPr/>
          <p:nvPr/>
        </p:nvSpPr>
        <p:spPr>
          <a:xfrm>
            <a:off x="4738253" y="2352013"/>
            <a:ext cx="1916819" cy="1305588"/>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Probability of survival after month 40 is around 75%</a:t>
            </a:r>
          </a:p>
        </p:txBody>
      </p:sp>
    </p:spTree>
    <p:extLst>
      <p:ext uri="{BB962C8B-B14F-4D97-AF65-F5344CB8AC3E}">
        <p14:creationId xmlns:p14="http://schemas.microsoft.com/office/powerpoint/2010/main" val="1520793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A3CD-CCAD-4ED1-9C5A-B45FA1385B41}"/>
              </a:ext>
            </a:extLst>
          </p:cNvPr>
          <p:cNvSpPr>
            <a:spLocks noGrp="1"/>
          </p:cNvSpPr>
          <p:nvPr>
            <p:ph type="title"/>
          </p:nvPr>
        </p:nvSpPr>
        <p:spPr/>
        <p:txBody>
          <a:bodyPr>
            <a:normAutofit fontScale="90000"/>
          </a:bodyPr>
          <a:lstStyle/>
          <a:p>
            <a:endParaRPr lang="en-US"/>
          </a:p>
        </p:txBody>
      </p:sp>
      <p:pic>
        <p:nvPicPr>
          <p:cNvPr id="3" name="Picture 2">
            <a:extLst>
              <a:ext uri="{FF2B5EF4-FFF2-40B4-BE49-F238E27FC236}">
                <a16:creationId xmlns:a16="http://schemas.microsoft.com/office/drawing/2014/main" id="{B6BF359B-7FD6-426F-BDA3-0B2261E4EB1D}"/>
              </a:ext>
            </a:extLst>
          </p:cNvPr>
          <p:cNvPicPr>
            <a:picLocks noChangeAspect="1"/>
          </p:cNvPicPr>
          <p:nvPr/>
        </p:nvPicPr>
        <p:blipFill>
          <a:blip r:embed="rId2"/>
          <a:stretch>
            <a:fillRect/>
          </a:stretch>
        </p:blipFill>
        <p:spPr>
          <a:xfrm>
            <a:off x="550506" y="1293227"/>
            <a:ext cx="7679094" cy="5564773"/>
          </a:xfrm>
          <a:prstGeom prst="rect">
            <a:avLst/>
          </a:prstGeom>
        </p:spPr>
      </p:pic>
      <p:sp>
        <p:nvSpPr>
          <p:cNvPr id="4" name="TextBox 3">
            <a:extLst>
              <a:ext uri="{FF2B5EF4-FFF2-40B4-BE49-F238E27FC236}">
                <a16:creationId xmlns:a16="http://schemas.microsoft.com/office/drawing/2014/main" id="{20E8F315-4869-4D17-99A7-9FFD0C3EED81}"/>
              </a:ext>
            </a:extLst>
          </p:cNvPr>
          <p:cNvSpPr txBox="1"/>
          <p:nvPr/>
        </p:nvSpPr>
        <p:spPr>
          <a:xfrm>
            <a:off x="573833" y="723122"/>
            <a:ext cx="7571791" cy="369332"/>
          </a:xfrm>
          <a:prstGeom prst="rect">
            <a:avLst/>
          </a:prstGeom>
          <a:noFill/>
        </p:spPr>
        <p:txBody>
          <a:bodyPr wrap="square" rtlCol="0">
            <a:spAutoFit/>
          </a:bodyPr>
          <a:lstStyle/>
          <a:p>
            <a:r>
              <a:rPr lang="en-US" dirty="0" err="1"/>
              <a:t>ggplot</a:t>
            </a:r>
            <a:r>
              <a:rPr lang="en-US" dirty="0"/>
              <a:t> style with </a:t>
            </a:r>
            <a:r>
              <a:rPr lang="en-US" dirty="0" err="1"/>
              <a:t>survminer</a:t>
            </a:r>
            <a:endParaRPr lang="en-US" dirty="0"/>
          </a:p>
        </p:txBody>
      </p:sp>
    </p:spTree>
    <p:extLst>
      <p:ext uri="{BB962C8B-B14F-4D97-AF65-F5344CB8AC3E}">
        <p14:creationId xmlns:p14="http://schemas.microsoft.com/office/powerpoint/2010/main" val="82445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27</a:t>
            </a:fld>
            <a:endParaRPr lang="en-US" dirty="0"/>
          </a:p>
        </p:txBody>
      </p:sp>
      <p:pic>
        <p:nvPicPr>
          <p:cNvPr id="7" name="Picture 6">
            <a:extLst>
              <a:ext uri="{FF2B5EF4-FFF2-40B4-BE49-F238E27FC236}">
                <a16:creationId xmlns:a16="http://schemas.microsoft.com/office/drawing/2014/main" id="{8B2E70C1-64CD-4B5E-A0BC-088FBDE56544}"/>
              </a:ext>
            </a:extLst>
          </p:cNvPr>
          <p:cNvPicPr>
            <a:picLocks noChangeAspect="1"/>
          </p:cNvPicPr>
          <p:nvPr/>
        </p:nvPicPr>
        <p:blipFill>
          <a:blip r:embed="rId2"/>
          <a:stretch>
            <a:fillRect/>
          </a:stretch>
        </p:blipFill>
        <p:spPr>
          <a:xfrm>
            <a:off x="204700" y="1140703"/>
            <a:ext cx="8018231" cy="2898310"/>
          </a:xfrm>
          <a:prstGeom prst="rect">
            <a:avLst/>
          </a:prstGeom>
        </p:spPr>
      </p:pic>
      <p:sp>
        <p:nvSpPr>
          <p:cNvPr id="5" name="TextBox 4">
            <a:extLst>
              <a:ext uri="{FF2B5EF4-FFF2-40B4-BE49-F238E27FC236}">
                <a16:creationId xmlns:a16="http://schemas.microsoft.com/office/drawing/2014/main" id="{EC71C55C-892D-48A8-A988-314C093A11B0}"/>
              </a:ext>
            </a:extLst>
          </p:cNvPr>
          <p:cNvSpPr txBox="1"/>
          <p:nvPr/>
        </p:nvSpPr>
        <p:spPr>
          <a:xfrm>
            <a:off x="284584" y="4609322"/>
            <a:ext cx="7263881" cy="646331"/>
          </a:xfrm>
          <a:prstGeom prst="rect">
            <a:avLst/>
          </a:prstGeom>
          <a:noFill/>
        </p:spPr>
        <p:txBody>
          <a:bodyPr wrap="square" rtlCol="0">
            <a:spAutoFit/>
          </a:bodyPr>
          <a:lstStyle/>
          <a:p>
            <a:r>
              <a:rPr lang="en-US" dirty="0"/>
              <a:t>Probability that the customer will not leave the company after month 4 is 0.973 </a:t>
            </a:r>
          </a:p>
        </p:txBody>
      </p:sp>
    </p:spTree>
    <p:extLst>
      <p:ext uri="{BB962C8B-B14F-4D97-AF65-F5344CB8AC3E}">
        <p14:creationId xmlns:p14="http://schemas.microsoft.com/office/powerpoint/2010/main" val="1519699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28</a:t>
            </a:fld>
            <a:endParaRPr lang="en-US" dirty="0"/>
          </a:p>
        </p:txBody>
      </p:sp>
      <p:pic>
        <p:nvPicPr>
          <p:cNvPr id="5" name="Picture 4">
            <a:extLst>
              <a:ext uri="{FF2B5EF4-FFF2-40B4-BE49-F238E27FC236}">
                <a16:creationId xmlns:a16="http://schemas.microsoft.com/office/drawing/2014/main" id="{71BCDD2F-00E3-422B-97AF-455B9ED377A7}"/>
              </a:ext>
            </a:extLst>
          </p:cNvPr>
          <p:cNvPicPr>
            <a:picLocks noChangeAspect="1"/>
          </p:cNvPicPr>
          <p:nvPr/>
        </p:nvPicPr>
        <p:blipFill>
          <a:blip r:embed="rId2"/>
          <a:stretch>
            <a:fillRect/>
          </a:stretch>
        </p:blipFill>
        <p:spPr>
          <a:xfrm>
            <a:off x="165770" y="1026816"/>
            <a:ext cx="5213053" cy="2318290"/>
          </a:xfrm>
          <a:prstGeom prst="rect">
            <a:avLst/>
          </a:prstGeom>
        </p:spPr>
      </p:pic>
      <p:pic>
        <p:nvPicPr>
          <p:cNvPr id="7" name="Picture 6">
            <a:extLst>
              <a:ext uri="{FF2B5EF4-FFF2-40B4-BE49-F238E27FC236}">
                <a16:creationId xmlns:a16="http://schemas.microsoft.com/office/drawing/2014/main" id="{F0EACC24-6A60-41AE-A6F7-4261D2A7F16E}"/>
              </a:ext>
            </a:extLst>
          </p:cNvPr>
          <p:cNvPicPr>
            <a:picLocks noChangeAspect="1"/>
          </p:cNvPicPr>
          <p:nvPr/>
        </p:nvPicPr>
        <p:blipFill>
          <a:blip r:embed="rId3"/>
          <a:stretch>
            <a:fillRect/>
          </a:stretch>
        </p:blipFill>
        <p:spPr>
          <a:xfrm>
            <a:off x="4218495" y="3723638"/>
            <a:ext cx="4478909" cy="2422891"/>
          </a:xfrm>
          <a:prstGeom prst="rect">
            <a:avLst/>
          </a:prstGeom>
        </p:spPr>
      </p:pic>
      <p:sp>
        <p:nvSpPr>
          <p:cNvPr id="8" name="TextBox 7">
            <a:extLst>
              <a:ext uri="{FF2B5EF4-FFF2-40B4-BE49-F238E27FC236}">
                <a16:creationId xmlns:a16="http://schemas.microsoft.com/office/drawing/2014/main" id="{19C44AD1-DF42-48BD-A5DB-44372A6839EE}"/>
              </a:ext>
            </a:extLst>
          </p:cNvPr>
          <p:cNvSpPr txBox="1"/>
          <p:nvPr/>
        </p:nvSpPr>
        <p:spPr>
          <a:xfrm>
            <a:off x="165770" y="4420415"/>
            <a:ext cx="3910435" cy="646331"/>
          </a:xfrm>
          <a:prstGeom prst="rect">
            <a:avLst/>
          </a:prstGeom>
          <a:noFill/>
          <a:ln>
            <a:noFill/>
          </a:ln>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If you just run a table command you will get the same results</a:t>
            </a:r>
          </a:p>
        </p:txBody>
      </p:sp>
    </p:spTree>
    <p:extLst>
      <p:ext uri="{BB962C8B-B14F-4D97-AF65-F5344CB8AC3E}">
        <p14:creationId xmlns:p14="http://schemas.microsoft.com/office/powerpoint/2010/main" val="1053142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29</a:t>
            </a:fld>
            <a:endParaRPr lang="en-US" dirty="0"/>
          </a:p>
        </p:txBody>
      </p:sp>
      <p:pic>
        <p:nvPicPr>
          <p:cNvPr id="5" name="Picture 4">
            <a:extLst>
              <a:ext uri="{FF2B5EF4-FFF2-40B4-BE49-F238E27FC236}">
                <a16:creationId xmlns:a16="http://schemas.microsoft.com/office/drawing/2014/main" id="{3ABFFC16-5215-4CF6-AC40-70B22742CC31}"/>
              </a:ext>
            </a:extLst>
          </p:cNvPr>
          <p:cNvPicPr>
            <a:picLocks noChangeAspect="1"/>
          </p:cNvPicPr>
          <p:nvPr/>
        </p:nvPicPr>
        <p:blipFill>
          <a:blip r:embed="rId2"/>
          <a:stretch>
            <a:fillRect/>
          </a:stretch>
        </p:blipFill>
        <p:spPr>
          <a:xfrm>
            <a:off x="156475" y="1433864"/>
            <a:ext cx="8466609" cy="3377738"/>
          </a:xfrm>
          <a:prstGeom prst="rect">
            <a:avLst/>
          </a:prstGeom>
        </p:spPr>
      </p:pic>
    </p:spTree>
    <p:extLst>
      <p:ext uri="{BB962C8B-B14F-4D97-AF65-F5344CB8AC3E}">
        <p14:creationId xmlns:p14="http://schemas.microsoft.com/office/powerpoint/2010/main" val="75816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Industry specific</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3</a:t>
            </a:fld>
            <a:endParaRPr lang="en-US" dirty="0"/>
          </a:p>
        </p:txBody>
      </p:sp>
      <p:sp>
        <p:nvSpPr>
          <p:cNvPr id="5" name="Rectangle 4"/>
          <p:cNvSpPr/>
          <p:nvPr/>
        </p:nvSpPr>
        <p:spPr>
          <a:xfrm>
            <a:off x="643297" y="1812740"/>
            <a:ext cx="6775290"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rgbClr val="080E14"/>
                </a:solidFill>
                <a:latin typeface="Raleway"/>
              </a:rPr>
              <a:t>Banking – customer lifetime and LTV</a:t>
            </a:r>
          </a:p>
          <a:p>
            <a:pPr marL="285750" indent="-285750" algn="just">
              <a:lnSpc>
                <a:spcPct val="150000"/>
              </a:lnSpc>
              <a:buFont typeface="Arial" panose="020B0604020202020204" pitchFamily="34" charset="0"/>
              <a:buChar char="•"/>
            </a:pPr>
            <a:r>
              <a:rPr lang="en-US" dirty="0">
                <a:solidFill>
                  <a:srgbClr val="080E14"/>
                </a:solidFill>
                <a:latin typeface="Raleway"/>
              </a:rPr>
              <a:t>Insurance – time to lapsing on policy</a:t>
            </a:r>
          </a:p>
          <a:p>
            <a:pPr marL="285750" indent="-285750" algn="just">
              <a:lnSpc>
                <a:spcPct val="150000"/>
              </a:lnSpc>
              <a:buFont typeface="Arial" panose="020B0604020202020204" pitchFamily="34" charset="0"/>
              <a:buChar char="•"/>
            </a:pPr>
            <a:r>
              <a:rPr lang="en-US" dirty="0">
                <a:solidFill>
                  <a:srgbClr val="080E14"/>
                </a:solidFill>
                <a:latin typeface="Raleway"/>
              </a:rPr>
              <a:t>Mortgages – time to mortgage redemption</a:t>
            </a:r>
          </a:p>
          <a:p>
            <a:pPr marL="285750" indent="-285750" algn="just">
              <a:lnSpc>
                <a:spcPct val="150000"/>
              </a:lnSpc>
              <a:buFont typeface="Arial" panose="020B0604020202020204" pitchFamily="34" charset="0"/>
              <a:buChar char="•"/>
            </a:pPr>
            <a:r>
              <a:rPr lang="en-US" dirty="0">
                <a:solidFill>
                  <a:srgbClr val="080E14"/>
                </a:solidFill>
                <a:latin typeface="Raleway"/>
              </a:rPr>
              <a:t>Mail Order Catalogue – time to next purchase</a:t>
            </a:r>
          </a:p>
          <a:p>
            <a:pPr marL="285750" indent="-285750" algn="just">
              <a:lnSpc>
                <a:spcPct val="150000"/>
              </a:lnSpc>
              <a:buFont typeface="Arial" panose="020B0604020202020204" pitchFamily="34" charset="0"/>
              <a:buChar char="•"/>
            </a:pPr>
            <a:r>
              <a:rPr lang="en-US" dirty="0">
                <a:solidFill>
                  <a:srgbClr val="080E14"/>
                </a:solidFill>
                <a:latin typeface="Raleway"/>
              </a:rPr>
              <a:t>Retail – time till food customer starts purchasing non-food</a:t>
            </a:r>
          </a:p>
          <a:p>
            <a:pPr marL="285750" indent="-285750" algn="just">
              <a:lnSpc>
                <a:spcPct val="150000"/>
              </a:lnSpc>
              <a:buFont typeface="Arial" panose="020B0604020202020204" pitchFamily="34" charset="0"/>
              <a:buChar char="•"/>
            </a:pPr>
            <a:r>
              <a:rPr lang="en-US" dirty="0">
                <a:solidFill>
                  <a:srgbClr val="080E14"/>
                </a:solidFill>
                <a:latin typeface="Raleway"/>
              </a:rPr>
              <a:t>Manufacturing – lifetime of a machine component</a:t>
            </a:r>
          </a:p>
          <a:p>
            <a:pPr marL="285750" indent="-285750" algn="just">
              <a:lnSpc>
                <a:spcPct val="150000"/>
              </a:lnSpc>
              <a:buFont typeface="Arial" panose="020B0604020202020204" pitchFamily="34" charset="0"/>
              <a:buChar char="•"/>
            </a:pPr>
            <a:r>
              <a:rPr lang="en-US" dirty="0">
                <a:solidFill>
                  <a:srgbClr val="080E14"/>
                </a:solidFill>
                <a:latin typeface="Raleway"/>
              </a:rPr>
              <a:t>Telecom- Time to churn</a:t>
            </a:r>
            <a:endParaRPr lang="en-US" b="0" i="0" dirty="0">
              <a:solidFill>
                <a:srgbClr val="080E14"/>
              </a:solidFill>
              <a:effectLst/>
              <a:latin typeface="Raleway"/>
            </a:endParaRPr>
          </a:p>
        </p:txBody>
      </p:sp>
    </p:spTree>
    <p:extLst>
      <p:ext uri="{BB962C8B-B14F-4D97-AF65-F5344CB8AC3E}">
        <p14:creationId xmlns:p14="http://schemas.microsoft.com/office/powerpoint/2010/main" val="27754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9F76-A63D-4D7C-8125-6B90221CF046}"/>
              </a:ext>
            </a:extLst>
          </p:cNvPr>
          <p:cNvSpPr>
            <a:spLocks noGrp="1"/>
          </p:cNvSpPr>
          <p:nvPr>
            <p:ph type="title"/>
          </p:nvPr>
        </p:nvSpPr>
        <p:spPr/>
        <p:txBody>
          <a:bodyPr>
            <a:normAutofit fontScale="90000"/>
          </a:bodyPr>
          <a:lstStyle/>
          <a:p>
            <a:r>
              <a:rPr lang="en-US" dirty="0"/>
              <a:t>Kaplan-Meier survival analysis</a:t>
            </a:r>
          </a:p>
        </p:txBody>
      </p:sp>
      <p:sp>
        <p:nvSpPr>
          <p:cNvPr id="3" name="TextBox 2">
            <a:extLst>
              <a:ext uri="{FF2B5EF4-FFF2-40B4-BE49-F238E27FC236}">
                <a16:creationId xmlns:a16="http://schemas.microsoft.com/office/drawing/2014/main" id="{7EA62B9D-41DE-4B09-A79C-35F39D5D1D99}"/>
              </a:ext>
            </a:extLst>
          </p:cNvPr>
          <p:cNvSpPr txBox="1"/>
          <p:nvPr/>
        </p:nvSpPr>
        <p:spPr>
          <a:xfrm>
            <a:off x="163287" y="820672"/>
            <a:ext cx="8705461" cy="1477328"/>
          </a:xfrm>
          <a:prstGeom prst="rect">
            <a:avLst/>
          </a:prstGeom>
          <a:noFill/>
        </p:spPr>
        <p:txBody>
          <a:bodyPr wrap="square" rtlCol="0">
            <a:spAutoFit/>
          </a:bodyPr>
          <a:lstStyle/>
          <a:p>
            <a:r>
              <a:rPr lang="en-US" dirty="0"/>
              <a:t>Hazard is the inverse of survival</a:t>
            </a:r>
          </a:p>
          <a:p>
            <a:endParaRPr lang="en-US" dirty="0"/>
          </a:p>
          <a:p>
            <a:endParaRPr lang="en-US" dirty="0"/>
          </a:p>
          <a:p>
            <a:endParaRPr lang="en-US" dirty="0"/>
          </a:p>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9C8407-0198-4DDA-9D99-260C423E4A78}"/>
                  </a:ext>
                </a:extLst>
              </p:cNvPr>
              <p:cNvSpPr txBox="1"/>
              <p:nvPr/>
            </p:nvSpPr>
            <p:spPr>
              <a:xfrm>
                <a:off x="1656184" y="1491689"/>
                <a:ext cx="3678379" cy="8063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e>
                      </m:d>
                      <m:r>
                        <a:rPr lang="en-US" sz="2000" b="0" i="1" smtClean="0">
                          <a:latin typeface="Cambria Math" panose="02040503050406030204" pitchFamily="18" charset="0"/>
                        </a:rPr>
                        <m:t>= </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𝑇</m:t>
                          </m:r>
                          <m:r>
                            <a:rPr lang="en-US" sz="2000" b="0" i="1" smtClean="0">
                              <a:latin typeface="Cambria Math" panose="02040503050406030204" pitchFamily="18" charset="0"/>
                            </a:rPr>
                            <m:t>&gt;</m:t>
                          </m:r>
                          <m:r>
                            <a:rPr lang="en-US" sz="2000" b="0" i="1" smtClean="0">
                              <a:latin typeface="Cambria Math" panose="02040503050406030204" pitchFamily="18" charset="0"/>
                            </a:rPr>
                            <m:t>𝑡</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r>
                            <m:rPr>
                              <m:brk m:alnAt="7"/>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𝑇</m:t>
                          </m:r>
                        </m:sub>
                        <m:sup/>
                        <m:e>
                          <m:d>
                            <m:dPr>
                              <m:ctrlPr>
                                <a:rPr lang="en-US" sz="2000" b="0" i="1" smtClean="0">
                                  <a:latin typeface="Cambria Math" panose="02040503050406030204" pitchFamily="18" charset="0"/>
                                </a:rPr>
                              </m:ctrlPr>
                            </m:dPr>
                            <m:e>
                              <m:r>
                                <a:rPr lang="en-US" sz="2000" i="1">
                                  <a:latin typeface="Cambria Math" panose="02040503050406030204" pitchFamily="18" charset="0"/>
                                </a:rPr>
                                <m:t>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𝑑</m:t>
                                      </m:r>
                                    </m:e>
                                    <m:sub>
                                      <m:r>
                                        <a:rPr lang="en-US" sz="2000" i="1">
                                          <a:latin typeface="Cambria Math" panose="02040503050406030204" pitchFamily="18" charset="0"/>
                                        </a:rPr>
                                        <m:t>𝑖</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den>
                              </m:f>
                            </m:e>
                          </m:d>
                        </m:e>
                      </m:nary>
                    </m:oMath>
                  </m:oMathPara>
                </a14:m>
                <a:endParaRPr lang="en-US" sz="2000" dirty="0"/>
              </a:p>
            </p:txBody>
          </p:sp>
        </mc:Choice>
        <mc:Fallback xmlns="">
          <p:sp>
            <p:nvSpPr>
              <p:cNvPr id="4" name="TextBox 3">
                <a:extLst>
                  <a:ext uri="{FF2B5EF4-FFF2-40B4-BE49-F238E27FC236}">
                    <a16:creationId xmlns:a16="http://schemas.microsoft.com/office/drawing/2014/main" id="{029C8407-0198-4DDA-9D99-260C423E4A78}"/>
                  </a:ext>
                </a:extLst>
              </p:cNvPr>
              <p:cNvSpPr txBox="1">
                <a:spLocks noRot="1" noChangeAspect="1" noMove="1" noResize="1" noEditPoints="1" noAdjustHandles="1" noChangeArrowheads="1" noChangeShapeType="1" noTextEdit="1"/>
              </p:cNvSpPr>
              <p:nvPr/>
            </p:nvSpPr>
            <p:spPr>
              <a:xfrm>
                <a:off x="1656184" y="1491689"/>
                <a:ext cx="3678379" cy="80631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46E54F-3BEF-433F-BCDF-2A8657C6E047}"/>
                  </a:ext>
                </a:extLst>
              </p:cNvPr>
              <p:cNvSpPr txBox="1"/>
              <p:nvPr/>
            </p:nvSpPr>
            <p:spPr>
              <a:xfrm>
                <a:off x="382555" y="2405385"/>
                <a:ext cx="6955978" cy="1912511"/>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den>
                    </m:f>
                  </m:oMath>
                </a14:m>
                <a:r>
                  <a:rPr lang="en-US" dirty="0"/>
                  <a:t> is called instantaneous hazard function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Cumulative hazard at the time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a:t> is the probability of the event to happen before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b="0" i="0" smtClean="0">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cumulative hazard describes the accumulated risk up to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a:t> </a:t>
                </a:r>
              </a:p>
            </p:txBody>
          </p:sp>
        </mc:Choice>
        <mc:Fallback xmlns="">
          <p:sp>
            <p:nvSpPr>
              <p:cNvPr id="5" name="TextBox 4">
                <a:extLst>
                  <a:ext uri="{FF2B5EF4-FFF2-40B4-BE49-F238E27FC236}">
                    <a16:creationId xmlns:a16="http://schemas.microsoft.com/office/drawing/2014/main" id="{6C46E54F-3BEF-433F-BCDF-2A8657C6E047}"/>
                  </a:ext>
                </a:extLst>
              </p:cNvPr>
              <p:cNvSpPr txBox="1">
                <a:spLocks noRot="1" noChangeAspect="1" noMove="1" noResize="1" noEditPoints="1" noAdjustHandles="1" noChangeArrowheads="1" noChangeShapeType="1" noTextEdit="1"/>
              </p:cNvSpPr>
              <p:nvPr/>
            </p:nvSpPr>
            <p:spPr>
              <a:xfrm>
                <a:off x="382555" y="2405385"/>
                <a:ext cx="6955978" cy="1912511"/>
              </a:xfrm>
              <a:prstGeom prst="rect">
                <a:avLst/>
              </a:prstGeom>
              <a:blipFill>
                <a:blip r:embed="rId3"/>
                <a:stretch>
                  <a:fillRect l="-613" b="-447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56614F5-264A-4188-A808-FF0BC4C074F1}"/>
              </a:ext>
            </a:extLst>
          </p:cNvPr>
          <p:cNvSpPr txBox="1"/>
          <p:nvPr/>
        </p:nvSpPr>
        <p:spPr>
          <a:xfrm>
            <a:off x="382555" y="4560001"/>
            <a:ext cx="7501812" cy="369332"/>
          </a:xfrm>
          <a:prstGeom prst="rect">
            <a:avLst/>
          </a:prstGeom>
          <a:noFill/>
        </p:spPr>
        <p:txBody>
          <a:bodyPr wrap="square" rtlCol="0">
            <a:spAutoFit/>
          </a:bodyPr>
          <a:lstStyle/>
          <a:p>
            <a:r>
              <a:rPr lang="en-US" dirty="0"/>
              <a:t>Cumulative hazard is calculated with the following function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7F021A-1C46-461C-831E-95E5E95056AA}"/>
                  </a:ext>
                </a:extLst>
              </p:cNvPr>
              <p:cNvSpPr txBox="1"/>
              <p:nvPr/>
            </p:nvSpPr>
            <p:spPr>
              <a:xfrm>
                <a:off x="2689562" y="5171438"/>
                <a:ext cx="1882438" cy="276999"/>
              </a:xfrm>
              <a:prstGeom prst="rect">
                <a:avLst/>
              </a:prstGeom>
              <a:noFill/>
            </p:spPr>
            <p:txBody>
              <a:bodyPr wrap="none" lIns="0" tIns="0" rIns="0" bIns="0" rtlCol="0">
                <a:spAutoFit/>
              </a:bodyPr>
              <a:lstStyle>
                <a:defPPr>
                  <a:defRPr lang="en-US"/>
                </a:defPPr>
                <a:lvl1pPr>
                  <a:defRPr sz="2000" b="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𝐻</m:t>
                      </m:r>
                      <m:r>
                        <a:rPr lang="en-US">
                          <a:latin typeface="Cambria Math" panose="02040503050406030204" pitchFamily="18" charset="0"/>
                        </a:rPr>
                        <m:t>(</m:t>
                      </m:r>
                      <m:r>
                        <a:rPr lang="en-US">
                          <a:latin typeface="Cambria Math" panose="02040503050406030204" pitchFamily="18" charset="0"/>
                        </a:rPr>
                        <m:t>𝑇</m:t>
                      </m:r>
                      <m:r>
                        <a:rPr lang="en-US">
                          <a:latin typeface="Cambria Math" panose="02040503050406030204" pitchFamily="18" charset="0"/>
                        </a:rPr>
                        <m:t>)=−</m:t>
                      </m:r>
                      <m:r>
                        <m:rPr>
                          <m:sty m:val="p"/>
                        </m:rPr>
                        <a:rPr lang="en-US">
                          <a:latin typeface="Cambria Math" panose="02040503050406030204" pitchFamily="18" charset="0"/>
                        </a:rPr>
                        <m:t>ln</m:t>
                      </m:r>
                      <m:r>
                        <a:rPr lang="en-US">
                          <a:latin typeface="Cambria Math" panose="02040503050406030204" pitchFamily="18" charset="0"/>
                        </a:rPr>
                        <m:t>⁡(</m:t>
                      </m:r>
                      <m:r>
                        <a:rPr lang="en-US">
                          <a:latin typeface="Cambria Math" panose="02040503050406030204" pitchFamily="18" charset="0"/>
                        </a:rPr>
                        <m:t>𝑆</m:t>
                      </m:r>
                      <m:r>
                        <a:rPr lang="en-US">
                          <a:latin typeface="Cambria Math" panose="02040503050406030204" pitchFamily="18" charset="0"/>
                        </a:rPr>
                        <m:t>(</m:t>
                      </m:r>
                      <m:r>
                        <a:rPr lang="en-US">
                          <a:latin typeface="Cambria Math" panose="02040503050406030204" pitchFamily="18" charset="0"/>
                        </a:rPr>
                        <m:t>𝑇</m:t>
                      </m:r>
                      <m:r>
                        <a:rPr lang="en-US">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057F021A-1C46-461C-831E-95E5E95056AA}"/>
                  </a:ext>
                </a:extLst>
              </p:cNvPr>
              <p:cNvSpPr txBox="1">
                <a:spLocks noRot="1" noChangeAspect="1" noMove="1" noResize="1" noEditPoints="1" noAdjustHandles="1" noChangeArrowheads="1" noChangeShapeType="1" noTextEdit="1"/>
              </p:cNvSpPr>
              <p:nvPr/>
            </p:nvSpPr>
            <p:spPr>
              <a:xfrm>
                <a:off x="2689562" y="5171438"/>
                <a:ext cx="1882438" cy="276999"/>
              </a:xfrm>
              <a:prstGeom prst="rect">
                <a:avLst/>
              </a:prstGeom>
              <a:blipFill>
                <a:blip r:embed="rId4"/>
                <a:stretch>
                  <a:fillRect l="-2346" r="-4106" b="-37255"/>
                </a:stretch>
              </a:blipFill>
            </p:spPr>
            <p:txBody>
              <a:bodyPr/>
              <a:lstStyle/>
              <a:p>
                <a:r>
                  <a:rPr lang="en-US">
                    <a:noFill/>
                  </a:rPr>
                  <a:t> </a:t>
                </a:r>
              </a:p>
            </p:txBody>
          </p:sp>
        </mc:Fallback>
      </mc:AlternateContent>
    </p:spTree>
    <p:extLst>
      <p:ext uri="{BB962C8B-B14F-4D97-AF65-F5344CB8AC3E}">
        <p14:creationId xmlns:p14="http://schemas.microsoft.com/office/powerpoint/2010/main" val="4069597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31</a:t>
            </a:fld>
            <a:endParaRPr lang="en-US" dirty="0"/>
          </a:p>
        </p:txBody>
      </p:sp>
      <p:sp>
        <p:nvSpPr>
          <p:cNvPr id="6" name="TextBox 5">
            <a:extLst>
              <a:ext uri="{FF2B5EF4-FFF2-40B4-BE49-F238E27FC236}">
                <a16:creationId xmlns:a16="http://schemas.microsoft.com/office/drawing/2014/main" id="{258DD1BE-9BD2-4081-9DD3-634A41F78766}"/>
              </a:ext>
            </a:extLst>
          </p:cNvPr>
          <p:cNvSpPr txBox="1"/>
          <p:nvPr/>
        </p:nvSpPr>
        <p:spPr>
          <a:xfrm>
            <a:off x="358454" y="675846"/>
            <a:ext cx="7334759" cy="646331"/>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Hazard function: Describes the probability of churn:</a:t>
            </a:r>
          </a:p>
          <a:p>
            <a:r>
              <a:rPr lang="en-US" dirty="0">
                <a:latin typeface="Open Sans" panose="020B0606030504020204" pitchFamily="34" charset="0"/>
                <a:ea typeface="Open Sans" panose="020B0606030504020204" pitchFamily="34" charset="0"/>
                <a:cs typeface="Open Sans" panose="020B0606030504020204" pitchFamily="34" charset="0"/>
              </a:rPr>
              <a:t>set fun=“</a:t>
            </a:r>
            <a:r>
              <a:rPr lang="en-US" dirty="0" err="1">
                <a:latin typeface="Open Sans" panose="020B0606030504020204" pitchFamily="34" charset="0"/>
                <a:ea typeface="Open Sans" panose="020B0606030504020204" pitchFamily="34" charset="0"/>
                <a:cs typeface="Open Sans" panose="020B0606030504020204" pitchFamily="34" charset="0"/>
              </a:rPr>
              <a:t>cumhaz</a:t>
            </a:r>
            <a:r>
              <a:rPr lang="en-US" dirty="0">
                <a:latin typeface="Open Sans" panose="020B0606030504020204" pitchFamily="34" charset="0"/>
                <a:ea typeface="Open Sans" panose="020B0606030504020204" pitchFamily="34" charset="0"/>
                <a:cs typeface="Open Sans" panose="020B0606030504020204" pitchFamily="34" charset="0"/>
              </a:rPr>
              <a:t>”</a:t>
            </a:r>
          </a:p>
        </p:txBody>
      </p:sp>
      <p:pic>
        <p:nvPicPr>
          <p:cNvPr id="8" name="Picture 7">
            <a:extLst>
              <a:ext uri="{FF2B5EF4-FFF2-40B4-BE49-F238E27FC236}">
                <a16:creationId xmlns:a16="http://schemas.microsoft.com/office/drawing/2014/main" id="{16A90B31-F3B7-4AC0-948E-10955D92B2B8}"/>
              </a:ext>
            </a:extLst>
          </p:cNvPr>
          <p:cNvPicPr>
            <a:picLocks noChangeAspect="1"/>
          </p:cNvPicPr>
          <p:nvPr/>
        </p:nvPicPr>
        <p:blipFill>
          <a:blip r:embed="rId2"/>
          <a:stretch>
            <a:fillRect/>
          </a:stretch>
        </p:blipFill>
        <p:spPr>
          <a:xfrm>
            <a:off x="591731" y="1322177"/>
            <a:ext cx="7334759" cy="5389259"/>
          </a:xfrm>
          <a:prstGeom prst="rect">
            <a:avLst/>
          </a:prstGeom>
        </p:spPr>
      </p:pic>
    </p:spTree>
    <p:extLst>
      <p:ext uri="{BB962C8B-B14F-4D97-AF65-F5344CB8AC3E}">
        <p14:creationId xmlns:p14="http://schemas.microsoft.com/office/powerpoint/2010/main" val="285060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32</a:t>
            </a:fld>
            <a:endParaRPr lang="en-US" dirty="0"/>
          </a:p>
        </p:txBody>
      </p:sp>
      <p:sp>
        <p:nvSpPr>
          <p:cNvPr id="5" name="TextBox 4">
            <a:extLst>
              <a:ext uri="{FF2B5EF4-FFF2-40B4-BE49-F238E27FC236}">
                <a16:creationId xmlns:a16="http://schemas.microsoft.com/office/drawing/2014/main" id="{15BDE465-597C-4E23-AB36-53EEACA59465}"/>
              </a:ext>
            </a:extLst>
          </p:cNvPr>
          <p:cNvSpPr txBox="1"/>
          <p:nvPr/>
        </p:nvSpPr>
        <p:spPr>
          <a:xfrm>
            <a:off x="210263" y="1129553"/>
            <a:ext cx="8161142" cy="1200329"/>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With Kaplan-Meier estimates we can also use covariates, thus create survival curves for different groups.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We want to see if survival is different by gender</a:t>
            </a:r>
          </a:p>
        </p:txBody>
      </p:sp>
      <p:pic>
        <p:nvPicPr>
          <p:cNvPr id="6" name="Picture 5">
            <a:extLst>
              <a:ext uri="{FF2B5EF4-FFF2-40B4-BE49-F238E27FC236}">
                <a16:creationId xmlns:a16="http://schemas.microsoft.com/office/drawing/2014/main" id="{D12DACF4-7A31-41AD-A79F-17E3D73CCB01}"/>
              </a:ext>
            </a:extLst>
          </p:cNvPr>
          <p:cNvPicPr>
            <a:picLocks noChangeAspect="1"/>
          </p:cNvPicPr>
          <p:nvPr/>
        </p:nvPicPr>
        <p:blipFill>
          <a:blip r:embed="rId2"/>
          <a:stretch>
            <a:fillRect/>
          </a:stretch>
        </p:blipFill>
        <p:spPr>
          <a:xfrm>
            <a:off x="452310" y="2550226"/>
            <a:ext cx="7677048" cy="3178221"/>
          </a:xfrm>
          <a:prstGeom prst="rect">
            <a:avLst/>
          </a:prstGeom>
        </p:spPr>
      </p:pic>
    </p:spTree>
    <p:extLst>
      <p:ext uri="{BB962C8B-B14F-4D97-AF65-F5344CB8AC3E}">
        <p14:creationId xmlns:p14="http://schemas.microsoft.com/office/powerpoint/2010/main" val="19691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33</a:t>
            </a:fld>
            <a:endParaRPr lang="en-US" dirty="0"/>
          </a:p>
        </p:txBody>
      </p:sp>
      <p:sp>
        <p:nvSpPr>
          <p:cNvPr id="6" name="TextBox 5">
            <a:extLst>
              <a:ext uri="{FF2B5EF4-FFF2-40B4-BE49-F238E27FC236}">
                <a16:creationId xmlns:a16="http://schemas.microsoft.com/office/drawing/2014/main" id="{08F77D7C-9ED3-4937-B722-5877EA4C590C}"/>
              </a:ext>
            </a:extLst>
          </p:cNvPr>
          <p:cNvSpPr txBox="1"/>
          <p:nvPr/>
        </p:nvSpPr>
        <p:spPr>
          <a:xfrm>
            <a:off x="204350" y="591190"/>
            <a:ext cx="7631934"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Plot the survival curves for males and females, is there any difference ?</a:t>
            </a:r>
          </a:p>
        </p:txBody>
      </p:sp>
      <p:pic>
        <p:nvPicPr>
          <p:cNvPr id="7" name="Picture 6">
            <a:extLst>
              <a:ext uri="{FF2B5EF4-FFF2-40B4-BE49-F238E27FC236}">
                <a16:creationId xmlns:a16="http://schemas.microsoft.com/office/drawing/2014/main" id="{8063C04A-12EC-4F87-A8AE-90780A695A78}"/>
              </a:ext>
            </a:extLst>
          </p:cNvPr>
          <p:cNvPicPr>
            <a:picLocks noChangeAspect="1"/>
          </p:cNvPicPr>
          <p:nvPr/>
        </p:nvPicPr>
        <p:blipFill>
          <a:blip r:embed="rId2"/>
          <a:stretch>
            <a:fillRect/>
          </a:stretch>
        </p:blipFill>
        <p:spPr>
          <a:xfrm>
            <a:off x="444338" y="1043193"/>
            <a:ext cx="7377637" cy="5078860"/>
          </a:xfrm>
          <a:prstGeom prst="rect">
            <a:avLst/>
          </a:prstGeom>
        </p:spPr>
      </p:pic>
    </p:spTree>
    <p:extLst>
      <p:ext uri="{BB962C8B-B14F-4D97-AF65-F5344CB8AC3E}">
        <p14:creationId xmlns:p14="http://schemas.microsoft.com/office/powerpoint/2010/main" val="3280604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34</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0E55DD-D2FD-4D19-86C1-40E1AF692C35}"/>
                  </a:ext>
                </a:extLst>
              </p:cNvPr>
              <p:cNvSpPr txBox="1"/>
              <p:nvPr/>
            </p:nvSpPr>
            <p:spPr>
              <a:xfrm>
                <a:off x="247267" y="1051316"/>
                <a:ext cx="7770964" cy="1200329"/>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Or we can test an hypothesis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𝑆𝑢𝑟𝑣𝑖𝑣𝑎𝑙</m:t>
                      </m:r>
                      <m:r>
                        <a:rPr lang="en-US" b="0" i="1" smtClean="0">
                          <a:latin typeface="Cambria Math" panose="02040503050406030204" pitchFamily="18" charset="0"/>
                        </a:rPr>
                        <m:t> </m:t>
                      </m:r>
                      <m:r>
                        <a:rPr lang="en-US" b="0" i="1" smtClean="0">
                          <a:latin typeface="Cambria Math" panose="02040503050406030204" pitchFamily="18" charset="0"/>
                        </a:rPr>
                        <m:t>𝑐𝑢𝑟𝑣𝑒𝑠</m:t>
                      </m:r>
                      <m:r>
                        <a:rPr lang="en-US" b="0" i="1" smtClean="0">
                          <a:latin typeface="Cambria Math" panose="02040503050406030204" pitchFamily="18" charset="0"/>
                        </a:rPr>
                        <m:t> </m:t>
                      </m:r>
                      <m:r>
                        <a:rPr lang="en-US" b="0" i="1" smtClean="0">
                          <a:latin typeface="Cambria Math" panose="02040503050406030204" pitchFamily="18" charset="0"/>
                        </a:rPr>
                        <m:t>𝑎𝑟𝑒</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𝑑𝑖𝑓𝑓𝑒𝑟𝑒𝑛𝑡</m:t>
                      </m:r>
                    </m:oMath>
                  </m:oMathPara>
                </a14:m>
                <a:endParaRPr lang="en-US" b="0" dirty="0">
                  <a:latin typeface="Open Sans" panose="020B0606030504020204" pitchFamily="34"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𝑆𝑢𝑟𝑣𝑖𝑣𝑎𝑙</m:t>
                      </m:r>
                      <m:r>
                        <a:rPr lang="en-US" i="1">
                          <a:latin typeface="Cambria Math" panose="02040503050406030204" pitchFamily="18" charset="0"/>
                        </a:rPr>
                        <m:t> </m:t>
                      </m:r>
                      <m:r>
                        <a:rPr lang="en-US" i="1">
                          <a:latin typeface="Cambria Math" panose="02040503050406030204" pitchFamily="18" charset="0"/>
                        </a:rPr>
                        <m:t>𝑐𝑢𝑟𝑣𝑒𝑠</m:t>
                      </m:r>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𝑑𝑖𝑓𝑓𝑒𝑟𝑒𝑛𝑡</m:t>
                      </m:r>
                    </m:oMath>
                  </m:oMathPara>
                </a14:m>
                <a:endParaRPr lang="en-US"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a:extLst>
                  <a:ext uri="{FF2B5EF4-FFF2-40B4-BE49-F238E27FC236}">
                    <a16:creationId xmlns:a16="http://schemas.microsoft.com/office/drawing/2014/main" id="{A80E55DD-D2FD-4D19-86C1-40E1AF692C35}"/>
                  </a:ext>
                </a:extLst>
              </p:cNvPr>
              <p:cNvSpPr txBox="1">
                <a:spLocks noRot="1" noChangeAspect="1" noMove="1" noResize="1" noEditPoints="1" noAdjustHandles="1" noChangeArrowheads="1" noChangeShapeType="1" noTextEdit="1"/>
              </p:cNvSpPr>
              <p:nvPr/>
            </p:nvSpPr>
            <p:spPr>
              <a:xfrm>
                <a:off x="247267" y="1051316"/>
                <a:ext cx="7770964" cy="1200329"/>
              </a:xfrm>
              <a:prstGeom prst="rect">
                <a:avLst/>
              </a:prstGeom>
              <a:blipFill>
                <a:blip r:embed="rId2"/>
                <a:stretch>
                  <a:fillRect l="-706" t="-2030" b="-4569"/>
                </a:stretch>
              </a:blipFill>
              <a:ln>
                <a:noFill/>
              </a:ln>
            </p:spPr>
            <p:txBody>
              <a:bodyPr/>
              <a:lstStyle/>
              <a:p>
                <a:r>
                  <a:rPr lang="en-US">
                    <a:noFill/>
                  </a:rPr>
                  <a:t> </a:t>
                </a:r>
              </a:p>
            </p:txBody>
          </p:sp>
        </mc:Fallback>
      </mc:AlternateContent>
      <p:pic>
        <p:nvPicPr>
          <p:cNvPr id="6" name="Picture 5">
            <a:extLst>
              <a:ext uri="{FF2B5EF4-FFF2-40B4-BE49-F238E27FC236}">
                <a16:creationId xmlns:a16="http://schemas.microsoft.com/office/drawing/2014/main" id="{B03889BA-E127-421D-A281-01A50D513B12}"/>
              </a:ext>
            </a:extLst>
          </p:cNvPr>
          <p:cNvPicPr>
            <a:picLocks noChangeAspect="1"/>
          </p:cNvPicPr>
          <p:nvPr/>
        </p:nvPicPr>
        <p:blipFill>
          <a:blip r:embed="rId3"/>
          <a:stretch>
            <a:fillRect/>
          </a:stretch>
        </p:blipFill>
        <p:spPr>
          <a:xfrm>
            <a:off x="190704" y="2341409"/>
            <a:ext cx="7842341" cy="255332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519E32-A44C-4F62-88B6-273CB2F54C44}"/>
                  </a:ext>
                </a:extLst>
              </p:cNvPr>
              <p:cNvSpPr txBox="1"/>
              <p:nvPr/>
            </p:nvSpPr>
            <p:spPr>
              <a:xfrm>
                <a:off x="356958" y="5007196"/>
                <a:ext cx="7545023" cy="461665"/>
              </a:xfrm>
              <a:prstGeom prst="rect">
                <a:avLst/>
              </a:prstGeom>
              <a:noFill/>
              <a:ln>
                <a:noFill/>
              </a:ln>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If p-values &lt; </a:t>
                </a:r>
                <a14:m>
                  <m:oMath xmlns:m="http://schemas.openxmlformats.org/officeDocument/2006/math">
                    <m:r>
                      <a:rPr lang="en-US" sz="2400" i="1" smtClean="0">
                        <a:latin typeface="Cambria Math" panose="02040503050406030204" pitchFamily="18" charset="0"/>
                        <a:ea typeface="Cambria Math" panose="02040503050406030204" pitchFamily="18" charset="0"/>
                        <a:cs typeface="Open Sans" panose="020B0606030504020204" pitchFamily="34" charset="0"/>
                      </a:rPr>
                      <m:t>𝛼</m:t>
                    </m:r>
                  </m:oMath>
                </a14:m>
                <a:r>
                  <a:rPr lang="en-US" sz="2400" dirty="0">
                    <a:latin typeface="Open Sans" panose="020B0606030504020204" pitchFamily="34" charset="0"/>
                    <a:ea typeface="Open Sans" panose="020B0606030504020204" pitchFamily="34" charset="0"/>
                    <a:cs typeface="Open Sans" panose="020B0606030504020204" pitchFamily="34" charset="0"/>
                  </a:rPr>
                  <a:t> (0.05) then reject NULL hypothesis</a:t>
                </a:r>
              </a:p>
            </p:txBody>
          </p:sp>
        </mc:Choice>
        <mc:Fallback xmlns="">
          <p:sp>
            <p:nvSpPr>
              <p:cNvPr id="7" name="TextBox 6">
                <a:extLst>
                  <a:ext uri="{FF2B5EF4-FFF2-40B4-BE49-F238E27FC236}">
                    <a16:creationId xmlns:a16="http://schemas.microsoft.com/office/drawing/2014/main" id="{83519E32-A44C-4F62-88B6-273CB2F54C44}"/>
                  </a:ext>
                </a:extLst>
              </p:cNvPr>
              <p:cNvSpPr txBox="1">
                <a:spLocks noRot="1" noChangeAspect="1" noMove="1" noResize="1" noEditPoints="1" noAdjustHandles="1" noChangeArrowheads="1" noChangeShapeType="1" noTextEdit="1"/>
              </p:cNvSpPr>
              <p:nvPr/>
            </p:nvSpPr>
            <p:spPr>
              <a:xfrm>
                <a:off x="356958" y="5007196"/>
                <a:ext cx="7545023" cy="461665"/>
              </a:xfrm>
              <a:prstGeom prst="rect">
                <a:avLst/>
              </a:prstGeom>
              <a:blipFill>
                <a:blip r:embed="rId4"/>
                <a:stretch>
                  <a:fillRect l="-1293" t="-9211" b="-3026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120628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35</a:t>
            </a:fld>
            <a:endParaRPr lang="en-US" dirty="0"/>
          </a:p>
        </p:txBody>
      </p:sp>
      <p:sp>
        <p:nvSpPr>
          <p:cNvPr id="5" name="TextBox 4">
            <a:extLst>
              <a:ext uri="{FF2B5EF4-FFF2-40B4-BE49-F238E27FC236}">
                <a16:creationId xmlns:a16="http://schemas.microsoft.com/office/drawing/2014/main" id="{27E22A75-5E7D-486D-B18C-7E1F2DCA2843}"/>
              </a:ext>
            </a:extLst>
          </p:cNvPr>
          <p:cNvSpPr txBox="1"/>
          <p:nvPr/>
        </p:nvSpPr>
        <p:spPr>
          <a:xfrm>
            <a:off x="119826" y="651446"/>
            <a:ext cx="7276082"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Is the survival different by marital status ?</a:t>
            </a:r>
          </a:p>
        </p:txBody>
      </p:sp>
      <p:pic>
        <p:nvPicPr>
          <p:cNvPr id="7" name="Picture 6">
            <a:extLst>
              <a:ext uri="{FF2B5EF4-FFF2-40B4-BE49-F238E27FC236}">
                <a16:creationId xmlns:a16="http://schemas.microsoft.com/office/drawing/2014/main" id="{F655727E-99F2-46FE-A78D-EB5769E604C2}"/>
              </a:ext>
            </a:extLst>
          </p:cNvPr>
          <p:cNvPicPr>
            <a:picLocks noChangeAspect="1"/>
          </p:cNvPicPr>
          <p:nvPr/>
        </p:nvPicPr>
        <p:blipFill>
          <a:blip r:embed="rId2"/>
          <a:stretch>
            <a:fillRect/>
          </a:stretch>
        </p:blipFill>
        <p:spPr>
          <a:xfrm>
            <a:off x="424542" y="1066569"/>
            <a:ext cx="7777065" cy="5692812"/>
          </a:xfrm>
          <a:prstGeom prst="rect">
            <a:avLst/>
          </a:prstGeom>
        </p:spPr>
      </p:pic>
    </p:spTree>
    <p:extLst>
      <p:ext uri="{BB962C8B-B14F-4D97-AF65-F5344CB8AC3E}">
        <p14:creationId xmlns:p14="http://schemas.microsoft.com/office/powerpoint/2010/main" val="1029986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Kaplan-Meier survival analysis</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36</a:t>
            </a:fld>
            <a:endParaRPr lang="en-US" dirty="0"/>
          </a:p>
        </p:txBody>
      </p:sp>
      <p:sp>
        <p:nvSpPr>
          <p:cNvPr id="5" name="TextBox 4">
            <a:extLst>
              <a:ext uri="{FF2B5EF4-FFF2-40B4-BE49-F238E27FC236}">
                <a16:creationId xmlns:a16="http://schemas.microsoft.com/office/drawing/2014/main" id="{25B05B02-516A-448C-BEB1-78117D681EA0}"/>
              </a:ext>
            </a:extLst>
          </p:cNvPr>
          <p:cNvSpPr txBox="1"/>
          <p:nvPr/>
        </p:nvSpPr>
        <p:spPr>
          <a:xfrm>
            <a:off x="112466" y="963298"/>
            <a:ext cx="8420304"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Do the hypothesis testing</a:t>
            </a:r>
          </a:p>
        </p:txBody>
      </p:sp>
      <p:pic>
        <p:nvPicPr>
          <p:cNvPr id="6" name="Picture 5">
            <a:extLst>
              <a:ext uri="{FF2B5EF4-FFF2-40B4-BE49-F238E27FC236}">
                <a16:creationId xmlns:a16="http://schemas.microsoft.com/office/drawing/2014/main" id="{95031C1D-D6D0-4E5D-8000-020ECE26A76C}"/>
              </a:ext>
            </a:extLst>
          </p:cNvPr>
          <p:cNvPicPr>
            <a:picLocks noChangeAspect="1"/>
          </p:cNvPicPr>
          <p:nvPr/>
        </p:nvPicPr>
        <p:blipFill>
          <a:blip r:embed="rId2"/>
          <a:stretch>
            <a:fillRect/>
          </a:stretch>
        </p:blipFill>
        <p:spPr>
          <a:xfrm>
            <a:off x="410745" y="2645399"/>
            <a:ext cx="7926430" cy="2189311"/>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E307AD6-A17E-436D-9E11-3EB6E63D1140}"/>
                  </a:ext>
                </a:extLst>
              </p:cNvPr>
              <p:cNvSpPr/>
              <p:nvPr/>
            </p:nvSpPr>
            <p:spPr>
              <a:xfrm>
                <a:off x="1616092" y="1577760"/>
                <a:ext cx="4572000" cy="646331"/>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𝑆𝑢𝑟𝑣𝑖𝑣𝑎𝑙</m:t>
                      </m:r>
                      <m:r>
                        <a:rPr lang="en-US" i="1">
                          <a:latin typeface="Cambria Math" panose="02040503050406030204" pitchFamily="18" charset="0"/>
                        </a:rPr>
                        <m:t> </m:t>
                      </m:r>
                      <m:r>
                        <a:rPr lang="en-US" i="1">
                          <a:latin typeface="Cambria Math" panose="02040503050406030204" pitchFamily="18" charset="0"/>
                        </a:rPr>
                        <m:t>𝑐𝑢𝑟𝑣𝑒𝑠</m:t>
                      </m:r>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𝑛𝑜𝑡</m:t>
                      </m:r>
                      <m:r>
                        <a:rPr lang="en-US" i="1">
                          <a:latin typeface="Cambria Math" panose="02040503050406030204" pitchFamily="18" charset="0"/>
                        </a:rPr>
                        <m:t> </m:t>
                      </m:r>
                      <m:r>
                        <a:rPr lang="en-US" i="1">
                          <a:latin typeface="Cambria Math" panose="02040503050406030204" pitchFamily="18" charset="0"/>
                        </a:rPr>
                        <m:t>𝑑𝑖𝑓𝑓𝑒𝑟𝑒𝑛𝑡</m:t>
                      </m:r>
                    </m:oMath>
                  </m:oMathPara>
                </a14:m>
                <a:endParaRPr lang="en-US" dirty="0">
                  <a:latin typeface="Open Sans" panose="020B0606030504020204" pitchFamily="34"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𝑆𝑢𝑟𝑣𝑖𝑣𝑎𝑙</m:t>
                      </m:r>
                      <m:r>
                        <a:rPr lang="en-US" i="1">
                          <a:latin typeface="Cambria Math" panose="02040503050406030204" pitchFamily="18" charset="0"/>
                        </a:rPr>
                        <m:t> </m:t>
                      </m:r>
                      <m:r>
                        <a:rPr lang="en-US" i="1">
                          <a:latin typeface="Cambria Math" panose="02040503050406030204" pitchFamily="18" charset="0"/>
                        </a:rPr>
                        <m:t>𝑐𝑢𝑟𝑣𝑒𝑠</m:t>
                      </m:r>
                      <m:r>
                        <a:rPr lang="en-US" i="1">
                          <a:latin typeface="Cambria Math" panose="02040503050406030204" pitchFamily="18" charset="0"/>
                        </a:rPr>
                        <m:t> </m:t>
                      </m:r>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𝑑𝑖𝑓𝑓𝑒𝑟𝑒𝑛𝑡</m:t>
                      </m:r>
                    </m:oMath>
                  </m:oMathPara>
                </a14:m>
                <a:endParaRPr lang="en-US"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Rectangle 6">
                <a:extLst>
                  <a:ext uri="{FF2B5EF4-FFF2-40B4-BE49-F238E27FC236}">
                    <a16:creationId xmlns:a16="http://schemas.microsoft.com/office/drawing/2014/main" id="{4E307AD6-A17E-436D-9E11-3EB6E63D1140}"/>
                  </a:ext>
                </a:extLst>
              </p:cNvPr>
              <p:cNvSpPr>
                <a:spLocks noRot="1" noChangeAspect="1" noMove="1" noResize="1" noEditPoints="1" noAdjustHandles="1" noChangeArrowheads="1" noChangeShapeType="1" noTextEdit="1"/>
              </p:cNvSpPr>
              <p:nvPr/>
            </p:nvSpPr>
            <p:spPr>
              <a:xfrm>
                <a:off x="1616092" y="1577760"/>
                <a:ext cx="4572000" cy="646331"/>
              </a:xfrm>
              <a:prstGeom prst="rect">
                <a:avLst/>
              </a:prstGeom>
              <a:blipFill>
                <a:blip r:embed="rId3"/>
                <a:stretch>
                  <a:fillRect b="-84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2411F7-7971-4F29-A00B-14F0DA2E4933}"/>
                  </a:ext>
                </a:extLst>
              </p:cNvPr>
              <p:cNvSpPr txBox="1"/>
              <p:nvPr/>
            </p:nvSpPr>
            <p:spPr>
              <a:xfrm>
                <a:off x="542772" y="5031645"/>
                <a:ext cx="6258995"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compare p-value to </a:t>
                </a:r>
                <a14:m>
                  <m:oMath xmlns:m="http://schemas.openxmlformats.org/officeDocument/2006/math">
                    <m:r>
                      <a:rPr lang="en-US" i="1" smtClean="0">
                        <a:latin typeface="Cambria Math" panose="02040503050406030204" pitchFamily="18" charset="0"/>
                        <a:ea typeface="Cambria Math" panose="02040503050406030204" pitchFamily="18" charset="0"/>
                        <a:cs typeface="Open Sans" panose="020B0606030504020204" pitchFamily="34" charset="0"/>
                      </a:rPr>
                      <m:t>𝛼</m:t>
                    </m:r>
                    <m:r>
                      <a:rPr lang="en-US" b="0" i="1" smtClean="0">
                        <a:latin typeface="Cambria Math" panose="02040503050406030204" pitchFamily="18" charset="0"/>
                        <a:ea typeface="Cambria Math" panose="02040503050406030204" pitchFamily="18" charset="0"/>
                        <a:cs typeface="Open Sans" panose="020B0606030504020204" pitchFamily="34" charset="0"/>
                      </a:rPr>
                      <m:t>=0.05</m:t>
                    </m:r>
                  </m:oMath>
                </a14:m>
                <a:endParaRPr lang="en-US"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a:extLst>
                  <a:ext uri="{FF2B5EF4-FFF2-40B4-BE49-F238E27FC236}">
                    <a16:creationId xmlns:a16="http://schemas.microsoft.com/office/drawing/2014/main" id="{612411F7-7971-4F29-A00B-14F0DA2E4933}"/>
                  </a:ext>
                </a:extLst>
              </p:cNvPr>
              <p:cNvSpPr txBox="1">
                <a:spLocks noRot="1" noChangeAspect="1" noMove="1" noResize="1" noEditPoints="1" noAdjustHandles="1" noChangeArrowheads="1" noChangeShapeType="1" noTextEdit="1"/>
              </p:cNvSpPr>
              <p:nvPr/>
            </p:nvSpPr>
            <p:spPr>
              <a:xfrm>
                <a:off x="542772" y="5031645"/>
                <a:ext cx="6258995" cy="369332"/>
              </a:xfrm>
              <a:prstGeom prst="rect">
                <a:avLst/>
              </a:prstGeom>
              <a:blipFill>
                <a:blip r:embed="rId4"/>
                <a:stretch>
                  <a:fillRect l="-779" t="-6557" b="-262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06694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FC05D1-E293-4D34-862F-D14CE83F68F7}"/>
              </a:ext>
            </a:extLst>
          </p:cNvPr>
          <p:cNvSpPr>
            <a:spLocks noGrp="1"/>
          </p:cNvSpPr>
          <p:nvPr>
            <p:ph type="body" sz="quarter" idx="10"/>
          </p:nvPr>
        </p:nvSpPr>
        <p:spPr/>
        <p:txBody>
          <a:bodyPr/>
          <a:lstStyle/>
          <a:p>
            <a:r>
              <a:rPr lang="en-US" dirty="0"/>
              <a:t>Parametric models</a:t>
            </a:r>
          </a:p>
        </p:txBody>
      </p:sp>
    </p:spTree>
    <p:extLst>
      <p:ext uri="{BB962C8B-B14F-4D97-AF65-F5344CB8AC3E}">
        <p14:creationId xmlns:p14="http://schemas.microsoft.com/office/powerpoint/2010/main" val="2249560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Accelerated Failure Time model (ATF)</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38</a:t>
            </a:fld>
            <a:endParaRPr lang="en-US" dirty="0"/>
          </a:p>
        </p:txBody>
      </p:sp>
      <p:sp>
        <p:nvSpPr>
          <p:cNvPr id="5" name="TextBox 4"/>
          <p:cNvSpPr txBox="1"/>
          <p:nvPr/>
        </p:nvSpPr>
        <p:spPr>
          <a:xfrm>
            <a:off x="425415" y="2951132"/>
            <a:ext cx="8029118" cy="2031325"/>
          </a:xfrm>
          <a:prstGeom prst="rect">
            <a:avLst/>
          </a:prstGeom>
          <a:noFill/>
          <a:ln>
            <a:solidFill>
              <a:schemeClr val="bg1">
                <a:lumMod val="85000"/>
              </a:schemeClr>
            </a:solidFill>
          </a:ln>
        </p:spPr>
        <p:txBody>
          <a:bodyPr wrap="square" rtlCol="0">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Time independent variables – gender, plan</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Time dependent variables – age, inflation</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Need to specify the distribution assumed for the time/tenure variable</a:t>
            </a:r>
          </a:p>
          <a:p>
            <a:r>
              <a:rPr lang="en-US" dirty="0">
                <a:latin typeface="Open Sans" panose="020B0606030504020204" pitchFamily="34" charset="0"/>
                <a:ea typeface="Open Sans" panose="020B0606030504020204" pitchFamily="34" charset="0"/>
                <a:cs typeface="Open Sans" panose="020B0606030504020204" pitchFamily="34" charset="0"/>
              </a:rPr>
              <a:t>Options: Exponential</a:t>
            </a:r>
          </a:p>
          <a:p>
            <a:r>
              <a:rPr lang="en-US" dirty="0">
                <a:latin typeface="Open Sans" panose="020B0606030504020204" pitchFamily="34" charset="0"/>
                <a:ea typeface="Open Sans" panose="020B0606030504020204" pitchFamily="34" charset="0"/>
                <a:cs typeface="Open Sans" panose="020B0606030504020204" pitchFamily="34" charset="0"/>
              </a:rPr>
              <a:t>	Weibull </a:t>
            </a:r>
          </a:p>
          <a:p>
            <a:r>
              <a:rPr lang="en-US" dirty="0">
                <a:latin typeface="Open Sans" panose="020B0606030504020204" pitchFamily="34" charset="0"/>
                <a:ea typeface="Open Sans" panose="020B0606030504020204" pitchFamily="34" charset="0"/>
                <a:cs typeface="Open Sans" panose="020B0606030504020204" pitchFamily="34" charset="0"/>
              </a:rPr>
              <a:t>	Cauchy</a:t>
            </a:r>
          </a:p>
          <a:p>
            <a:r>
              <a:rPr lang="en-US" dirty="0">
                <a:latin typeface="Open Sans" panose="020B0606030504020204" pitchFamily="34" charset="0"/>
                <a:ea typeface="Open Sans" panose="020B0606030504020204" pitchFamily="34" charset="0"/>
                <a:cs typeface="Open Sans" panose="020B0606030504020204" pitchFamily="34" charset="0"/>
              </a:rPr>
              <a:t>	Normal distribution, </a:t>
            </a:r>
            <a:r>
              <a:rPr lang="en-US" dirty="0" err="1">
                <a:latin typeface="Open Sans" panose="020B0606030504020204" pitchFamily="34" charset="0"/>
                <a:ea typeface="Open Sans" panose="020B0606030504020204" pitchFamily="34" charset="0"/>
                <a:cs typeface="Open Sans" panose="020B0606030504020204" pitchFamily="34" charset="0"/>
              </a:rPr>
              <a:t>etc</a:t>
            </a:r>
            <a:r>
              <a:rPr lang="en-US" dirty="0">
                <a:latin typeface="Open Sans" panose="020B0606030504020204" pitchFamily="34" charset="0"/>
                <a:ea typeface="Open Sans" panose="020B0606030504020204" pitchFamily="34" charset="0"/>
                <a:cs typeface="Open Sans" panose="020B0606030504020204" pitchFamily="34" charset="0"/>
              </a:rPr>
              <a:t> </a:t>
            </a:r>
          </a:p>
        </p:txBody>
      </p:sp>
      <p:sp>
        <p:nvSpPr>
          <p:cNvPr id="6" name="TextBox 5"/>
          <p:cNvSpPr txBox="1"/>
          <p:nvPr/>
        </p:nvSpPr>
        <p:spPr>
          <a:xfrm>
            <a:off x="425415" y="5491297"/>
            <a:ext cx="6894674" cy="646331"/>
          </a:xfrm>
          <a:prstGeom prst="rect">
            <a:avLst/>
          </a:prstGeom>
          <a:noFill/>
          <a:ln>
            <a:solidFill>
              <a:schemeClr val="bg1">
                <a:lumMod val="85000"/>
              </a:schemeClr>
            </a:solid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This is called Accelerated Failure Time model, in this case we are predicting the survival time</a:t>
            </a:r>
          </a:p>
        </p:txBody>
      </p:sp>
      <p:sp>
        <p:nvSpPr>
          <p:cNvPr id="7" name="TextBox 6"/>
          <p:cNvSpPr txBox="1"/>
          <p:nvPr/>
        </p:nvSpPr>
        <p:spPr>
          <a:xfrm>
            <a:off x="4114800" y="2973022"/>
            <a:ext cx="65" cy="276999"/>
          </a:xfrm>
          <a:prstGeom prst="rect">
            <a:avLst/>
          </a:prstGeom>
          <a:noFill/>
          <a:ln>
            <a:solidFill>
              <a:schemeClr val="bg1">
                <a:lumMod val="85000"/>
              </a:schemeClr>
            </a:solidFill>
          </a:ln>
        </p:spPr>
        <p:txBody>
          <a:bodyPr wrap="none" lIns="0" tIns="0" rIns="0" bIns="0" rtlCol="0">
            <a:spAutoFit/>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722736" y="2027782"/>
                <a:ext cx="394633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l</m:t>
                      </m:r>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722736" y="2027782"/>
                <a:ext cx="3946337" cy="461665"/>
              </a:xfrm>
              <a:prstGeom prst="rect">
                <a:avLst/>
              </a:prstGeom>
              <a:blipFill>
                <a:blip r:embed="rId2"/>
                <a:stretch>
                  <a:fillRect b="-18667"/>
                </a:stretch>
              </a:blipFill>
            </p:spPr>
            <p:txBody>
              <a:bodyPr/>
              <a:lstStyle/>
              <a:p>
                <a:r>
                  <a:rPr lang="en-US">
                    <a:noFill/>
                  </a:rPr>
                  <a:t> </a:t>
                </a:r>
              </a:p>
            </p:txBody>
          </p:sp>
        </mc:Fallback>
      </mc:AlternateContent>
      <p:sp>
        <p:nvSpPr>
          <p:cNvPr id="9" name="TextBox 8"/>
          <p:cNvSpPr txBox="1"/>
          <p:nvPr/>
        </p:nvSpPr>
        <p:spPr>
          <a:xfrm>
            <a:off x="425415" y="1494523"/>
            <a:ext cx="8185592"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Regression formula (assuming exponential distribution for time to failure)</a:t>
            </a:r>
          </a:p>
        </p:txBody>
      </p:sp>
    </p:spTree>
    <p:extLst>
      <p:ext uri="{BB962C8B-B14F-4D97-AF65-F5344CB8AC3E}">
        <p14:creationId xmlns:p14="http://schemas.microsoft.com/office/powerpoint/2010/main" val="65645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Accelerated Failure Time model (ATF)</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39</a:t>
            </a:fld>
            <a:endParaRPr lang="en-US" dirty="0"/>
          </a:p>
        </p:txBody>
      </p:sp>
      <p:pic>
        <p:nvPicPr>
          <p:cNvPr id="5" name="Picture 4">
            <a:extLst>
              <a:ext uri="{FF2B5EF4-FFF2-40B4-BE49-F238E27FC236}">
                <a16:creationId xmlns:a16="http://schemas.microsoft.com/office/drawing/2014/main" id="{280C6B88-ED18-45D0-A2D2-34796B0AD48C}"/>
              </a:ext>
            </a:extLst>
          </p:cNvPr>
          <p:cNvPicPr>
            <a:picLocks noChangeAspect="1"/>
          </p:cNvPicPr>
          <p:nvPr/>
        </p:nvPicPr>
        <p:blipFill>
          <a:blip r:embed="rId2"/>
          <a:stretch>
            <a:fillRect/>
          </a:stretch>
        </p:blipFill>
        <p:spPr>
          <a:xfrm>
            <a:off x="283611" y="1169169"/>
            <a:ext cx="8476756" cy="3627764"/>
          </a:xfrm>
          <a:prstGeom prst="rect">
            <a:avLst/>
          </a:prstGeom>
        </p:spPr>
      </p:pic>
    </p:spTree>
    <p:extLst>
      <p:ext uri="{BB962C8B-B14F-4D97-AF65-F5344CB8AC3E}">
        <p14:creationId xmlns:p14="http://schemas.microsoft.com/office/powerpoint/2010/main" val="266634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Early example of survival analysis</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4</a:t>
            </a:fld>
            <a:endParaRPr lang="en-US" dirty="0"/>
          </a:p>
        </p:txBody>
      </p:sp>
      <p:pic>
        <p:nvPicPr>
          <p:cNvPr id="1026" name="Picture 2" descr="Christiaan Huygen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2074" y="1364707"/>
            <a:ext cx="1126989" cy="15707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448805" y="2977825"/>
            <a:ext cx="1385316" cy="246221"/>
          </a:xfrm>
          <a:prstGeom prst="rect">
            <a:avLst/>
          </a:prstGeom>
        </p:spPr>
        <p:txBody>
          <a:bodyPr wrap="none">
            <a:spAutoFit/>
          </a:bodyPr>
          <a:lstStyle/>
          <a:p>
            <a:r>
              <a:rPr lang="en-US" sz="1000" b="1" dirty="0">
                <a:solidFill>
                  <a:srgbClr val="222222"/>
                </a:solidFill>
                <a:latin typeface="Arial" panose="020B0604020202020204" pitchFamily="34" charset="0"/>
              </a:rPr>
              <a:t>Christiaan Huygens</a:t>
            </a:r>
            <a:endParaRPr lang="en-US" sz="1000" dirty="0"/>
          </a:p>
        </p:txBody>
      </p:sp>
      <p:pic>
        <p:nvPicPr>
          <p:cNvPr id="7" name="Picture 2052" descr="survival curve"/>
          <p:cNvPicPr>
            <a:picLocks noChangeAspect="1" noChangeArrowheads="1"/>
          </p:cNvPicPr>
          <p:nvPr/>
        </p:nvPicPr>
        <p:blipFill>
          <a:blip r:embed="rId3">
            <a:extLst>
              <a:ext uri="{28A0092B-C50C-407E-A947-70E740481C1C}">
                <a14:useLocalDpi xmlns:a14="http://schemas.microsoft.com/office/drawing/2010/main" val="0"/>
              </a:ext>
            </a:extLst>
          </a:blip>
          <a:srcRect t="3143"/>
          <a:stretch>
            <a:fillRect/>
          </a:stretch>
        </p:blipFill>
        <p:spPr bwMode="auto">
          <a:xfrm>
            <a:off x="362620" y="1364707"/>
            <a:ext cx="6019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053"/>
          <p:cNvSpPr txBox="1">
            <a:spLocks noChangeArrowheads="1"/>
          </p:cNvSpPr>
          <p:nvPr/>
        </p:nvSpPr>
        <p:spPr bwMode="auto">
          <a:xfrm>
            <a:off x="2420020" y="1517107"/>
            <a:ext cx="4953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dirty="0">
                <a:latin typeface="Times New Roman" panose="02020603050405020304" pitchFamily="18" charset="0"/>
                <a:cs typeface="Arial" panose="020B0604020202020204" pitchFamily="34" charset="0"/>
              </a:rPr>
              <a:t>Christiaan Huygens' </a:t>
            </a:r>
            <a:r>
              <a:rPr lang="en-US" altLang="en-US" dirty="0">
                <a:latin typeface="Times New Roman" panose="02020603050405020304" pitchFamily="18" charset="0"/>
              </a:rPr>
              <a:t>1669 curve showing how many out of 100 people survive until 86 years.</a:t>
            </a:r>
          </a:p>
        </p:txBody>
      </p:sp>
    </p:spTree>
    <p:extLst>
      <p:ext uri="{BB962C8B-B14F-4D97-AF65-F5344CB8AC3E}">
        <p14:creationId xmlns:p14="http://schemas.microsoft.com/office/powerpoint/2010/main" val="3553410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Interpreting the coefficients of the model</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40</a:t>
            </a:fld>
            <a:endParaRPr lang="en-US" dirty="0"/>
          </a:p>
        </p:txBody>
      </p:sp>
      <p:sp>
        <p:nvSpPr>
          <p:cNvPr id="5" name="TextBox 4"/>
          <p:cNvSpPr txBox="1"/>
          <p:nvPr/>
        </p:nvSpPr>
        <p:spPr>
          <a:xfrm>
            <a:off x="234712" y="1525630"/>
            <a:ext cx="7681938" cy="369332"/>
          </a:xfrm>
          <a:prstGeom prst="rect">
            <a:avLst/>
          </a:prstGeom>
          <a:noFill/>
          <a:ln>
            <a:solidFill>
              <a:schemeClr val="bg1">
                <a:lumMod val="85000"/>
              </a:schemeClr>
            </a:solid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The interpretations are pretty close to logistic regression</a:t>
            </a:r>
          </a:p>
        </p:txBody>
      </p:sp>
      <p:sp>
        <p:nvSpPr>
          <p:cNvPr id="6" name="TextBox 5"/>
          <p:cNvSpPr txBox="1"/>
          <p:nvPr/>
        </p:nvSpPr>
        <p:spPr>
          <a:xfrm>
            <a:off x="293217" y="2100716"/>
            <a:ext cx="7212513" cy="923330"/>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The independent variable is gender,</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The baseline category is Male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Regression coefficient is “</a:t>
            </a:r>
            <a:r>
              <a:rPr lang="en-US" altLang="en-US" dirty="0" err="1">
                <a:solidFill>
                  <a:srgbClr val="000000"/>
                </a:solidFill>
                <a:latin typeface="Lucida Console" panose="020B0609040504020204" pitchFamily="49" charset="0"/>
              </a:rPr>
              <a:t>genderFemale</a:t>
            </a:r>
            <a:r>
              <a:rPr lang="en-US" altLang="en-US" dirty="0">
                <a:solidFill>
                  <a:srgbClr val="000000"/>
                </a:solidFill>
                <a:latin typeface="Lucida Console" panose="020B0609040504020204" pitchFamily="49" charset="0"/>
              </a:rPr>
              <a:t> 0.00869</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p:cNvSpPr txBox="1"/>
          <p:nvPr/>
        </p:nvSpPr>
        <p:spPr>
          <a:xfrm>
            <a:off x="430306" y="3217514"/>
            <a:ext cx="7447226" cy="1754326"/>
          </a:xfrm>
          <a:prstGeom prst="rect">
            <a:avLst/>
          </a:prstGeom>
          <a:noFill/>
          <a:ln>
            <a:solidFill>
              <a:schemeClr val="bg1">
                <a:lumMod val="85000"/>
              </a:schemeClr>
            </a:solidFill>
          </a:ln>
        </p:spPr>
        <p:txBody>
          <a:bodyPr wrap="square" rtlCol="0">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Positive sign shows longer survival time and smaller hazard</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Negative sign shows shorter survival time and higher hazard</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So when the gender is female the survival time is increased by (1-exp(0.00869)) percent or by 0.008%</a:t>
            </a:r>
          </a:p>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32421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Accelerated Failure Time model (ATF)</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41</a:t>
            </a:fld>
            <a:endParaRPr lang="en-US" dirty="0"/>
          </a:p>
        </p:txBody>
      </p:sp>
      <p:pic>
        <p:nvPicPr>
          <p:cNvPr id="5" name="Picture 4">
            <a:extLst>
              <a:ext uri="{FF2B5EF4-FFF2-40B4-BE49-F238E27FC236}">
                <a16:creationId xmlns:a16="http://schemas.microsoft.com/office/drawing/2014/main" id="{0DC3128B-C196-4E30-8DC7-128AF1A6C76D}"/>
              </a:ext>
            </a:extLst>
          </p:cNvPr>
          <p:cNvPicPr>
            <a:picLocks noChangeAspect="1"/>
          </p:cNvPicPr>
          <p:nvPr/>
        </p:nvPicPr>
        <p:blipFill>
          <a:blip r:embed="rId2"/>
          <a:stretch>
            <a:fillRect/>
          </a:stretch>
        </p:blipFill>
        <p:spPr>
          <a:xfrm>
            <a:off x="20733" y="1012694"/>
            <a:ext cx="8168260" cy="3495738"/>
          </a:xfrm>
          <a:prstGeom prst="rect">
            <a:avLst/>
          </a:prstGeom>
        </p:spPr>
      </p:pic>
      <p:sp>
        <p:nvSpPr>
          <p:cNvPr id="6" name="Rectangle 5">
            <a:extLst>
              <a:ext uri="{FF2B5EF4-FFF2-40B4-BE49-F238E27FC236}">
                <a16:creationId xmlns:a16="http://schemas.microsoft.com/office/drawing/2014/main" id="{2C61E989-22EB-4ADE-8B13-C7A375548763}"/>
              </a:ext>
            </a:extLst>
          </p:cNvPr>
          <p:cNvSpPr/>
          <p:nvPr/>
        </p:nvSpPr>
        <p:spPr>
          <a:xfrm>
            <a:off x="3784736" y="2635624"/>
            <a:ext cx="586781" cy="36673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Straight Arrow Connector 7">
            <a:extLst>
              <a:ext uri="{FF2B5EF4-FFF2-40B4-BE49-F238E27FC236}">
                <a16:creationId xmlns:a16="http://schemas.microsoft.com/office/drawing/2014/main" id="{5150827A-BEFD-4C51-9458-3A44ABAE4D19}"/>
              </a:ext>
            </a:extLst>
          </p:cNvPr>
          <p:cNvCxnSpPr>
            <a:stCxn id="6" idx="2"/>
          </p:cNvCxnSpPr>
          <p:nvPr/>
        </p:nvCxnSpPr>
        <p:spPr>
          <a:xfrm flipH="1">
            <a:off x="1344706" y="3002361"/>
            <a:ext cx="2733421" cy="198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FAE8E2C-4490-4F41-A3BC-53446C47C996}"/>
              </a:ext>
            </a:extLst>
          </p:cNvPr>
          <p:cNvSpPr txBox="1"/>
          <p:nvPr/>
        </p:nvSpPr>
        <p:spPr>
          <a:xfrm>
            <a:off x="247267" y="4987636"/>
            <a:ext cx="3503240" cy="646331"/>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Is the predictor significant ? Smaller p-values are better</a:t>
            </a:r>
          </a:p>
        </p:txBody>
      </p:sp>
    </p:spTree>
    <p:extLst>
      <p:ext uri="{BB962C8B-B14F-4D97-AF65-F5344CB8AC3E}">
        <p14:creationId xmlns:p14="http://schemas.microsoft.com/office/powerpoint/2010/main" val="1629185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Accelerated Failure Time model (ATF)</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42</a:t>
            </a:fld>
            <a:endParaRPr lang="en-US" dirty="0"/>
          </a:p>
        </p:txBody>
      </p:sp>
      <p:pic>
        <p:nvPicPr>
          <p:cNvPr id="5" name="Picture 4">
            <a:extLst>
              <a:ext uri="{FF2B5EF4-FFF2-40B4-BE49-F238E27FC236}">
                <a16:creationId xmlns:a16="http://schemas.microsoft.com/office/drawing/2014/main" id="{85D909E8-B220-45E9-A0CB-F86141140682}"/>
              </a:ext>
            </a:extLst>
          </p:cNvPr>
          <p:cNvPicPr>
            <a:picLocks noChangeAspect="1"/>
          </p:cNvPicPr>
          <p:nvPr/>
        </p:nvPicPr>
        <p:blipFill>
          <a:blip r:embed="rId2"/>
          <a:stretch>
            <a:fillRect/>
          </a:stretch>
        </p:blipFill>
        <p:spPr>
          <a:xfrm>
            <a:off x="141805" y="1584031"/>
            <a:ext cx="7941099" cy="1089727"/>
          </a:xfrm>
          <a:prstGeom prst="rect">
            <a:avLst/>
          </a:prstGeom>
        </p:spPr>
      </p:pic>
      <p:sp>
        <p:nvSpPr>
          <p:cNvPr id="6" name="TextBox 5">
            <a:extLst>
              <a:ext uri="{FF2B5EF4-FFF2-40B4-BE49-F238E27FC236}">
                <a16:creationId xmlns:a16="http://schemas.microsoft.com/office/drawing/2014/main" id="{FC4DA10B-D6E9-4E24-B440-177658571766}"/>
              </a:ext>
            </a:extLst>
          </p:cNvPr>
          <p:cNvSpPr txBox="1"/>
          <p:nvPr/>
        </p:nvSpPr>
        <p:spPr>
          <a:xfrm>
            <a:off x="210263" y="992637"/>
            <a:ext cx="7153835"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Regression on education level</a:t>
            </a:r>
          </a:p>
        </p:txBody>
      </p:sp>
      <p:pic>
        <p:nvPicPr>
          <p:cNvPr id="7" name="Picture 6">
            <a:extLst>
              <a:ext uri="{FF2B5EF4-FFF2-40B4-BE49-F238E27FC236}">
                <a16:creationId xmlns:a16="http://schemas.microsoft.com/office/drawing/2014/main" id="{44F04D27-C46A-4694-82EE-CE75EE22627A}"/>
              </a:ext>
            </a:extLst>
          </p:cNvPr>
          <p:cNvPicPr>
            <a:picLocks noChangeAspect="1"/>
          </p:cNvPicPr>
          <p:nvPr/>
        </p:nvPicPr>
        <p:blipFill>
          <a:blip r:embed="rId3"/>
          <a:stretch>
            <a:fillRect/>
          </a:stretch>
        </p:blipFill>
        <p:spPr>
          <a:xfrm>
            <a:off x="63568" y="2938285"/>
            <a:ext cx="8376295" cy="2664930"/>
          </a:xfrm>
          <a:prstGeom prst="rect">
            <a:avLst/>
          </a:prstGeom>
        </p:spPr>
      </p:pic>
      <p:sp>
        <p:nvSpPr>
          <p:cNvPr id="8" name="TextBox 7">
            <a:extLst>
              <a:ext uri="{FF2B5EF4-FFF2-40B4-BE49-F238E27FC236}">
                <a16:creationId xmlns:a16="http://schemas.microsoft.com/office/drawing/2014/main" id="{F97F4BEA-CD6E-4FC7-B05E-980EC3043CAC}"/>
              </a:ext>
            </a:extLst>
          </p:cNvPr>
          <p:cNvSpPr txBox="1"/>
          <p:nvPr/>
        </p:nvSpPr>
        <p:spPr>
          <a:xfrm>
            <a:off x="247267" y="5755341"/>
            <a:ext cx="8376295" cy="369332"/>
          </a:xfrm>
          <a:prstGeom prst="rect">
            <a:avLst/>
          </a:prstGeom>
          <a:noFill/>
          <a:ln>
            <a:noFill/>
          </a:ln>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Variable is significant</a:t>
            </a:r>
          </a:p>
        </p:txBody>
      </p:sp>
    </p:spTree>
    <p:extLst>
      <p:ext uri="{BB962C8B-B14F-4D97-AF65-F5344CB8AC3E}">
        <p14:creationId xmlns:p14="http://schemas.microsoft.com/office/powerpoint/2010/main" val="2653197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Accelerated Failure Time model (ATF)</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43</a:t>
            </a:fld>
            <a:endParaRPr lang="en-US" dirty="0"/>
          </a:p>
        </p:txBody>
      </p:sp>
      <p:pic>
        <p:nvPicPr>
          <p:cNvPr id="5" name="Picture 4">
            <a:extLst>
              <a:ext uri="{FF2B5EF4-FFF2-40B4-BE49-F238E27FC236}">
                <a16:creationId xmlns:a16="http://schemas.microsoft.com/office/drawing/2014/main" id="{9B66B2F8-E730-4835-9F28-8C78EA1446DE}"/>
              </a:ext>
            </a:extLst>
          </p:cNvPr>
          <p:cNvPicPr>
            <a:picLocks noChangeAspect="1"/>
          </p:cNvPicPr>
          <p:nvPr/>
        </p:nvPicPr>
        <p:blipFill>
          <a:blip r:embed="rId2"/>
          <a:stretch>
            <a:fillRect/>
          </a:stretch>
        </p:blipFill>
        <p:spPr>
          <a:xfrm>
            <a:off x="247267" y="1498097"/>
            <a:ext cx="7603701" cy="2319417"/>
          </a:xfrm>
          <a:prstGeom prst="rect">
            <a:avLst/>
          </a:prstGeom>
        </p:spPr>
      </p:pic>
      <p:sp>
        <p:nvSpPr>
          <p:cNvPr id="6" name="TextBox 5">
            <a:extLst>
              <a:ext uri="{FF2B5EF4-FFF2-40B4-BE49-F238E27FC236}">
                <a16:creationId xmlns:a16="http://schemas.microsoft.com/office/drawing/2014/main" id="{D698E9EE-BDD2-4C96-8982-2E49B8086852}"/>
              </a:ext>
            </a:extLst>
          </p:cNvPr>
          <p:cNvSpPr txBox="1"/>
          <p:nvPr/>
        </p:nvSpPr>
        <p:spPr>
          <a:xfrm>
            <a:off x="247267" y="1012197"/>
            <a:ext cx="8143698"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Everything is compared to “Did not complete high school”</a:t>
            </a:r>
          </a:p>
        </p:txBody>
      </p:sp>
    </p:spTree>
    <p:extLst>
      <p:ext uri="{BB962C8B-B14F-4D97-AF65-F5344CB8AC3E}">
        <p14:creationId xmlns:p14="http://schemas.microsoft.com/office/powerpoint/2010/main" val="3419832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Accelerated Failure Time model (ATF)</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44</a:t>
            </a:fld>
            <a:endParaRPr lang="en-US" dirty="0"/>
          </a:p>
        </p:txBody>
      </p:sp>
      <p:pic>
        <p:nvPicPr>
          <p:cNvPr id="5" name="Picture 4">
            <a:extLst>
              <a:ext uri="{FF2B5EF4-FFF2-40B4-BE49-F238E27FC236}">
                <a16:creationId xmlns:a16="http://schemas.microsoft.com/office/drawing/2014/main" id="{FEF3D722-6638-48FD-8509-C3C723CCE4DD}"/>
              </a:ext>
            </a:extLst>
          </p:cNvPr>
          <p:cNvPicPr>
            <a:picLocks noChangeAspect="1"/>
          </p:cNvPicPr>
          <p:nvPr/>
        </p:nvPicPr>
        <p:blipFill>
          <a:blip r:embed="rId2"/>
          <a:stretch>
            <a:fillRect/>
          </a:stretch>
        </p:blipFill>
        <p:spPr>
          <a:xfrm>
            <a:off x="161364" y="1123669"/>
            <a:ext cx="7173395" cy="5318735"/>
          </a:xfrm>
          <a:prstGeom prst="rect">
            <a:avLst/>
          </a:prstGeom>
        </p:spPr>
      </p:pic>
      <p:sp>
        <p:nvSpPr>
          <p:cNvPr id="6" name="TextBox 5">
            <a:extLst>
              <a:ext uri="{FF2B5EF4-FFF2-40B4-BE49-F238E27FC236}">
                <a16:creationId xmlns:a16="http://schemas.microsoft.com/office/drawing/2014/main" id="{40E7A847-D170-41B0-B35F-0BB1530719B8}"/>
              </a:ext>
            </a:extLst>
          </p:cNvPr>
          <p:cNvSpPr txBox="1"/>
          <p:nvPr/>
        </p:nvSpPr>
        <p:spPr>
          <a:xfrm>
            <a:off x="7334759" y="1123669"/>
            <a:ext cx="1628317" cy="646331"/>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Survival curves</a:t>
            </a:r>
          </a:p>
        </p:txBody>
      </p:sp>
      <p:sp>
        <p:nvSpPr>
          <p:cNvPr id="8" name="TextBox 7">
            <a:extLst>
              <a:ext uri="{FF2B5EF4-FFF2-40B4-BE49-F238E27FC236}">
                <a16:creationId xmlns:a16="http://schemas.microsoft.com/office/drawing/2014/main" id="{C880D2B9-CBF7-4C46-A269-9DF52F0D816C}"/>
              </a:ext>
            </a:extLst>
          </p:cNvPr>
          <p:cNvSpPr txBox="1"/>
          <p:nvPr/>
        </p:nvSpPr>
        <p:spPr>
          <a:xfrm>
            <a:off x="7188064" y="2263996"/>
            <a:ext cx="1686995" cy="1200329"/>
          </a:xfrm>
          <a:prstGeom prst="rect">
            <a:avLst/>
          </a:prstGeom>
          <a:noFill/>
          <a:ln>
            <a:noFill/>
          </a:ln>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The same logic as with regression coefficients</a:t>
            </a:r>
          </a:p>
        </p:txBody>
      </p:sp>
    </p:spTree>
    <p:extLst>
      <p:ext uri="{BB962C8B-B14F-4D97-AF65-F5344CB8AC3E}">
        <p14:creationId xmlns:p14="http://schemas.microsoft.com/office/powerpoint/2010/main" val="1243595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Accelerated Failure Time model (ATF)</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45</a:t>
            </a:fld>
            <a:endParaRPr lang="en-US" dirty="0"/>
          </a:p>
        </p:txBody>
      </p:sp>
      <p:pic>
        <p:nvPicPr>
          <p:cNvPr id="5" name="Picture 4">
            <a:extLst>
              <a:ext uri="{FF2B5EF4-FFF2-40B4-BE49-F238E27FC236}">
                <a16:creationId xmlns:a16="http://schemas.microsoft.com/office/drawing/2014/main" id="{9F282D36-6934-4C3F-BA52-54168BF89413}"/>
              </a:ext>
            </a:extLst>
          </p:cNvPr>
          <p:cNvPicPr>
            <a:picLocks noChangeAspect="1"/>
          </p:cNvPicPr>
          <p:nvPr/>
        </p:nvPicPr>
        <p:blipFill>
          <a:blip r:embed="rId2"/>
          <a:stretch>
            <a:fillRect/>
          </a:stretch>
        </p:blipFill>
        <p:spPr>
          <a:xfrm>
            <a:off x="386297" y="1057153"/>
            <a:ext cx="6654682" cy="5575913"/>
          </a:xfrm>
          <a:prstGeom prst="rect">
            <a:avLst/>
          </a:prstGeom>
        </p:spPr>
      </p:pic>
      <p:sp>
        <p:nvSpPr>
          <p:cNvPr id="6" name="TextBox 5">
            <a:extLst>
              <a:ext uri="{FF2B5EF4-FFF2-40B4-BE49-F238E27FC236}">
                <a16:creationId xmlns:a16="http://schemas.microsoft.com/office/drawing/2014/main" id="{C081A437-88C5-4632-9067-4A874314DE0A}"/>
              </a:ext>
            </a:extLst>
          </p:cNvPr>
          <p:cNvSpPr txBox="1"/>
          <p:nvPr/>
        </p:nvSpPr>
        <p:spPr>
          <a:xfrm>
            <a:off x="7090267" y="1168672"/>
            <a:ext cx="1809241" cy="1200329"/>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Model with several variables together</a:t>
            </a:r>
          </a:p>
        </p:txBody>
      </p:sp>
    </p:spTree>
    <p:extLst>
      <p:ext uri="{BB962C8B-B14F-4D97-AF65-F5344CB8AC3E}">
        <p14:creationId xmlns:p14="http://schemas.microsoft.com/office/powerpoint/2010/main" val="528778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Accelerated Failure Time model (ATF)</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46</a:t>
            </a:fld>
            <a:endParaRPr lang="en-US" dirty="0"/>
          </a:p>
        </p:txBody>
      </p:sp>
      <p:sp>
        <p:nvSpPr>
          <p:cNvPr id="5" name="TextBox 4">
            <a:extLst>
              <a:ext uri="{FF2B5EF4-FFF2-40B4-BE49-F238E27FC236}">
                <a16:creationId xmlns:a16="http://schemas.microsoft.com/office/drawing/2014/main" id="{44E73683-D41C-4066-AA47-024562795F28}"/>
              </a:ext>
            </a:extLst>
          </p:cNvPr>
          <p:cNvSpPr txBox="1"/>
          <p:nvPr/>
        </p:nvSpPr>
        <p:spPr>
          <a:xfrm>
            <a:off x="132026" y="1095324"/>
            <a:ext cx="8342066"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Predictions:</a:t>
            </a:r>
          </a:p>
        </p:txBody>
      </p:sp>
      <p:pic>
        <p:nvPicPr>
          <p:cNvPr id="7" name="Picture 6">
            <a:extLst>
              <a:ext uri="{FF2B5EF4-FFF2-40B4-BE49-F238E27FC236}">
                <a16:creationId xmlns:a16="http://schemas.microsoft.com/office/drawing/2014/main" id="{F3E28677-7449-41D4-AC36-6B180A59AA1C}"/>
              </a:ext>
            </a:extLst>
          </p:cNvPr>
          <p:cNvPicPr>
            <a:picLocks noChangeAspect="1"/>
          </p:cNvPicPr>
          <p:nvPr/>
        </p:nvPicPr>
        <p:blipFill>
          <a:blip r:embed="rId2"/>
          <a:stretch>
            <a:fillRect/>
          </a:stretch>
        </p:blipFill>
        <p:spPr>
          <a:xfrm>
            <a:off x="308060" y="1486801"/>
            <a:ext cx="8434973" cy="1086539"/>
          </a:xfrm>
          <a:prstGeom prst="rect">
            <a:avLst/>
          </a:prstGeom>
        </p:spPr>
      </p:pic>
      <p:sp>
        <p:nvSpPr>
          <p:cNvPr id="8" name="TextBox 7">
            <a:extLst>
              <a:ext uri="{FF2B5EF4-FFF2-40B4-BE49-F238E27FC236}">
                <a16:creationId xmlns:a16="http://schemas.microsoft.com/office/drawing/2014/main" id="{578E1D7D-E99E-491C-9537-732F8F3AE694}"/>
              </a:ext>
            </a:extLst>
          </p:cNvPr>
          <p:cNvSpPr txBox="1"/>
          <p:nvPr/>
        </p:nvSpPr>
        <p:spPr>
          <a:xfrm>
            <a:off x="195594" y="2811658"/>
            <a:ext cx="8190481"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Predicted average survival time: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B19D88C-E1ED-4CC7-A75E-1B9D2E1609EF}"/>
                  </a:ext>
                </a:extLst>
              </p:cNvPr>
              <p:cNvSpPr/>
              <p:nvPr/>
            </p:nvSpPr>
            <p:spPr>
              <a:xfrm>
                <a:off x="579209" y="3458677"/>
                <a:ext cx="6462282" cy="1352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4000" b="0" i="0" smtClean="0">
                          <a:latin typeface="Cambria Math" panose="02040503050406030204" pitchFamily="18" charset="0"/>
                        </a:rPr>
                        <m:t>l</m:t>
                      </m:r>
                      <m:r>
                        <a:rPr lang="en-US" sz="4000" b="0" i="1" smtClean="0">
                          <a:latin typeface="Cambria Math" panose="02040503050406030204" pitchFamily="18" charset="0"/>
                        </a:rPr>
                        <m:t>𝑛</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𝑇</m:t>
                          </m:r>
                        </m:e>
                      </m:d>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𝛽</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𝛽</m:t>
                          </m:r>
                        </m:e>
                        <m:sub>
                          <m:r>
                            <a:rPr lang="en-US" sz="4000" b="0" i="1" smtClean="0">
                              <a:latin typeface="Cambria Math" panose="02040503050406030204" pitchFamily="18" charset="0"/>
                              <a:ea typeface="Cambria Math" panose="02040503050406030204" pitchFamily="18" charset="0"/>
                            </a:rPr>
                            <m:t>1</m:t>
                          </m:r>
                        </m:sub>
                      </m:sSub>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𝑋</m:t>
                          </m:r>
                        </m:e>
                        <m:sub>
                          <m:r>
                            <a:rPr lang="en-US" sz="4000" b="0" i="1" smtClean="0">
                              <a:latin typeface="Cambria Math" panose="02040503050406030204" pitchFamily="18" charset="0"/>
                            </a:rPr>
                            <m:t>1</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𝛽</m:t>
                          </m:r>
                        </m:e>
                        <m:sub>
                          <m:r>
                            <a:rPr lang="en-US" sz="4000" b="0" i="1" smtClean="0">
                              <a:latin typeface="Cambria Math" panose="02040503050406030204" pitchFamily="18" charset="0"/>
                              <a:ea typeface="Cambria Math" panose="02040503050406030204" pitchFamily="18" charset="0"/>
                            </a:rPr>
                            <m:t>2</m:t>
                          </m:r>
                        </m:sub>
                      </m:sSub>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𝑋</m:t>
                          </m:r>
                        </m:e>
                        <m:sub>
                          <m:r>
                            <a:rPr lang="en-US" sz="4000" b="0" i="1" smtClean="0">
                              <a:latin typeface="Cambria Math" panose="02040503050406030204" pitchFamily="18" charset="0"/>
                            </a:rPr>
                            <m:t>2</m:t>
                          </m:r>
                        </m:sub>
                      </m:sSub>
                      <m:r>
                        <a:rPr lang="en-US" sz="4000" b="0" i="1" smtClean="0">
                          <a:latin typeface="Cambria Math" panose="02040503050406030204" pitchFamily="18" charset="0"/>
                        </a:rPr>
                        <m:t>…</m:t>
                      </m:r>
                    </m:oMath>
                  </m:oMathPara>
                </a14:m>
                <a:endParaRPr lang="en-US" sz="4000" dirty="0"/>
              </a:p>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𝑇</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𝑒</m:t>
                          </m:r>
                        </m:e>
                        <m:sup>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𝛽</m:t>
                              </m:r>
                            </m:e>
                            <m:sub>
                              <m:r>
                                <a:rPr lang="en-US" sz="4000" i="1">
                                  <a:latin typeface="Cambria Math" panose="02040503050406030204" pitchFamily="18" charset="0"/>
                                </a:rPr>
                                <m:t>0</m:t>
                              </m:r>
                            </m:sub>
                          </m:sSub>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𝛽</m:t>
                              </m:r>
                            </m:e>
                            <m:sub>
                              <m:r>
                                <a:rPr lang="en-US" sz="4000" i="1">
                                  <a:latin typeface="Cambria Math" panose="02040503050406030204" pitchFamily="18" charset="0"/>
                                  <a:ea typeface="Cambria Math" panose="02040503050406030204" pitchFamily="18" charset="0"/>
                                </a:rPr>
                                <m:t>1</m:t>
                              </m:r>
                            </m:sub>
                          </m:sSub>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1</m:t>
                              </m:r>
                            </m:sub>
                          </m:sSub>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𝛽</m:t>
                              </m:r>
                            </m:e>
                            <m:sub>
                              <m:r>
                                <a:rPr lang="en-US" sz="4000" i="1">
                                  <a:latin typeface="Cambria Math" panose="02040503050406030204" pitchFamily="18" charset="0"/>
                                  <a:ea typeface="Cambria Math" panose="02040503050406030204" pitchFamily="18" charset="0"/>
                                </a:rPr>
                                <m:t>2</m:t>
                              </m:r>
                            </m:sub>
                          </m:sSub>
                          <m:sSub>
                            <m:sSubPr>
                              <m:ctrlPr>
                                <a:rPr lang="en-US" sz="4000" i="1">
                                  <a:latin typeface="Cambria Math" panose="02040503050406030204" pitchFamily="18" charset="0"/>
                                </a:rPr>
                              </m:ctrlPr>
                            </m:sSubPr>
                            <m:e>
                              <m:r>
                                <a:rPr lang="en-US" sz="4000" i="1">
                                  <a:latin typeface="Cambria Math" panose="02040503050406030204" pitchFamily="18" charset="0"/>
                                </a:rPr>
                                <m:t>𝑋</m:t>
                              </m:r>
                            </m:e>
                            <m:sub>
                              <m:r>
                                <a:rPr lang="en-US" sz="4000" i="1">
                                  <a:latin typeface="Cambria Math" panose="02040503050406030204" pitchFamily="18" charset="0"/>
                                </a:rPr>
                                <m:t>2</m:t>
                              </m:r>
                            </m:sub>
                          </m:sSub>
                          <m:r>
                            <a:rPr lang="en-US" sz="4000" b="0" i="1" smtClean="0">
                              <a:latin typeface="Cambria Math" panose="02040503050406030204" pitchFamily="18" charset="0"/>
                            </a:rPr>
                            <m:t>…</m:t>
                          </m:r>
                        </m:sup>
                      </m:sSup>
                    </m:oMath>
                  </m:oMathPara>
                </a14:m>
                <a:endParaRPr lang="en-US" sz="4000" dirty="0"/>
              </a:p>
            </p:txBody>
          </p:sp>
        </mc:Choice>
        <mc:Fallback xmlns="">
          <p:sp>
            <p:nvSpPr>
              <p:cNvPr id="9" name="Rectangle 8">
                <a:extLst>
                  <a:ext uri="{FF2B5EF4-FFF2-40B4-BE49-F238E27FC236}">
                    <a16:creationId xmlns:a16="http://schemas.microsoft.com/office/drawing/2014/main" id="{6B19D88C-E1ED-4CC7-A75E-1B9D2E1609EF}"/>
                  </a:ext>
                </a:extLst>
              </p:cNvPr>
              <p:cNvSpPr>
                <a:spLocks noRot="1" noChangeAspect="1" noMove="1" noResize="1" noEditPoints="1" noAdjustHandles="1" noChangeArrowheads="1" noChangeShapeType="1" noTextEdit="1"/>
              </p:cNvSpPr>
              <p:nvPr/>
            </p:nvSpPr>
            <p:spPr>
              <a:xfrm>
                <a:off x="579209" y="3458677"/>
                <a:ext cx="6462282" cy="13523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4037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642-571A-4A8C-A287-A9A17609195E}"/>
              </a:ext>
            </a:extLst>
          </p:cNvPr>
          <p:cNvSpPr>
            <a:spLocks noGrp="1"/>
          </p:cNvSpPr>
          <p:nvPr>
            <p:ph type="title"/>
          </p:nvPr>
        </p:nvSpPr>
        <p:spPr/>
        <p:txBody>
          <a:bodyPr>
            <a:normAutofit fontScale="90000"/>
          </a:bodyPr>
          <a:lstStyle/>
          <a:p>
            <a:r>
              <a:rPr lang="en-US" dirty="0"/>
              <a:t>Accelerated Failure Time model (ATF)</a:t>
            </a:r>
          </a:p>
        </p:txBody>
      </p:sp>
      <p:sp>
        <p:nvSpPr>
          <p:cNvPr id="3" name="Footer Placeholder 2">
            <a:extLst>
              <a:ext uri="{FF2B5EF4-FFF2-40B4-BE49-F238E27FC236}">
                <a16:creationId xmlns:a16="http://schemas.microsoft.com/office/drawing/2014/main" id="{35F265E4-E94C-4570-B934-BB11414AFDBD}"/>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B254C309-8064-44AC-9FA2-4A604A41C71B}"/>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47</a:t>
            </a:fld>
            <a:endParaRPr lang="en-US" dirty="0"/>
          </a:p>
        </p:txBody>
      </p:sp>
      <p:pic>
        <p:nvPicPr>
          <p:cNvPr id="5" name="Picture 4">
            <a:extLst>
              <a:ext uri="{FF2B5EF4-FFF2-40B4-BE49-F238E27FC236}">
                <a16:creationId xmlns:a16="http://schemas.microsoft.com/office/drawing/2014/main" id="{D4BD2E86-DB8A-4396-A0A0-D2DFEE1DEF24}"/>
              </a:ext>
            </a:extLst>
          </p:cNvPr>
          <p:cNvPicPr>
            <a:picLocks noChangeAspect="1"/>
          </p:cNvPicPr>
          <p:nvPr/>
        </p:nvPicPr>
        <p:blipFill>
          <a:blip r:embed="rId2"/>
          <a:stretch>
            <a:fillRect/>
          </a:stretch>
        </p:blipFill>
        <p:spPr>
          <a:xfrm>
            <a:off x="247266" y="2244985"/>
            <a:ext cx="7857971" cy="4226400"/>
          </a:xfrm>
          <a:prstGeom prst="rect">
            <a:avLst/>
          </a:prstGeom>
        </p:spPr>
      </p:pic>
      <p:sp>
        <p:nvSpPr>
          <p:cNvPr id="6" name="TextBox 5">
            <a:extLst>
              <a:ext uri="{FF2B5EF4-FFF2-40B4-BE49-F238E27FC236}">
                <a16:creationId xmlns:a16="http://schemas.microsoft.com/office/drawing/2014/main" id="{BAB6BC1E-6CB7-4B67-9A33-B44C8623FBE9}"/>
              </a:ext>
            </a:extLst>
          </p:cNvPr>
          <p:cNvSpPr txBox="1"/>
          <p:nvPr/>
        </p:nvSpPr>
        <p:spPr>
          <a:xfrm>
            <a:off x="308060" y="1017087"/>
            <a:ext cx="7857972"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Predicting for the quantiles:</a:t>
            </a:r>
          </a:p>
        </p:txBody>
      </p:sp>
      <p:sp>
        <p:nvSpPr>
          <p:cNvPr id="7" name="TextBox 6">
            <a:extLst>
              <a:ext uri="{FF2B5EF4-FFF2-40B4-BE49-F238E27FC236}">
                <a16:creationId xmlns:a16="http://schemas.microsoft.com/office/drawing/2014/main" id="{CB835C31-741C-44EE-9C73-EEBF6813FEFF}"/>
              </a:ext>
            </a:extLst>
          </p:cNvPr>
          <p:cNvSpPr txBox="1"/>
          <p:nvPr/>
        </p:nvSpPr>
        <p:spPr>
          <a:xfrm>
            <a:off x="247267" y="1446723"/>
            <a:ext cx="7212513" cy="646331"/>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Case 1: (Row1): There is 10% chance that he will not survive at month 7.9, 20% chance that it will not survive at month 16.8, and so on</a:t>
            </a:r>
          </a:p>
        </p:txBody>
      </p:sp>
    </p:spTree>
    <p:extLst>
      <p:ext uri="{BB962C8B-B14F-4D97-AF65-F5344CB8AC3E}">
        <p14:creationId xmlns:p14="http://schemas.microsoft.com/office/powerpoint/2010/main" val="111672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Cox proportional hazard method</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48</a:t>
            </a:fld>
            <a:endParaRPr lang="en-US" dirty="0"/>
          </a:p>
        </p:txBody>
      </p:sp>
      <p:sp>
        <p:nvSpPr>
          <p:cNvPr id="5" name="Rectangle 4"/>
          <p:cNvSpPr/>
          <p:nvPr/>
        </p:nvSpPr>
        <p:spPr>
          <a:xfrm>
            <a:off x="403412" y="1498080"/>
            <a:ext cx="8337176"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Compared to Accelerated time to failure model, for Cox regression the dependent variable is the hazard rather then survival time.</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The central statistical output is the </a:t>
            </a:r>
            <a:r>
              <a:rPr lang="en-US" b="1" dirty="0">
                <a:solidFill>
                  <a:srgbClr val="000000"/>
                </a:solidFill>
                <a:latin typeface="Calibri" panose="020F0502020204030204" pitchFamily="34" charset="0"/>
              </a:rPr>
              <a:t>hazard ratio.  </a:t>
            </a:r>
            <a:endParaRPr lang="en-US" dirty="0">
              <a:solidFill>
                <a:srgbClr val="000000"/>
              </a:solidFill>
              <a:latin typeface="Calibri" panose="020F0502020204030204" pitchFamily="34" charset="0"/>
            </a:endParaRP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The Cox Regression procedure is useful for modeling the time to a specified event, based upon the values of given </a:t>
            </a:r>
            <a:r>
              <a:rPr lang="en-US" b="1" dirty="0">
                <a:solidFill>
                  <a:srgbClr val="000000"/>
                </a:solidFill>
                <a:latin typeface="Calibri" panose="020F0502020204030204" pitchFamily="34" charset="0"/>
              </a:rPr>
              <a:t>covariates. </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One or more covariates are used to predict a status (event). </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Data contain censored and uncensored cases. Similar to logistic regression, but Cox regression assesses relationship between survival time and covariates.</a:t>
            </a:r>
          </a:p>
        </p:txBody>
      </p:sp>
    </p:spTree>
    <p:extLst>
      <p:ext uri="{BB962C8B-B14F-4D97-AF65-F5344CB8AC3E}">
        <p14:creationId xmlns:p14="http://schemas.microsoft.com/office/powerpoint/2010/main" val="2374491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Cox Proportional Hazard Model</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49</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572593" y="1378493"/>
                <a:ext cx="4051365" cy="1093761"/>
              </a:xfrm>
              <a:prstGeom prst="rect">
                <a:avLst/>
              </a:prstGeom>
              <a:noFill/>
              <a:ln>
                <a:solidFill>
                  <a:schemeClr val="bg1">
                    <a:lumMod val="8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ea typeface="Open Sans" panose="020B0606030504020204" pitchFamily="34" charset="0"/>
                          <a:cs typeface="Open Sans" panose="020B0606030504020204" pitchFamily="34" charset="0"/>
                        </a:rPr>
                        <m:t>h</m:t>
                      </m:r>
                      <m:d>
                        <m:dPr>
                          <m:ctrlPr>
                            <a:rPr lang="en-US" sz="2500" b="0" i="1" smtClean="0">
                              <a:latin typeface="Cambria Math" panose="02040503050406030204" pitchFamily="18" charset="0"/>
                              <a:ea typeface="Open Sans" panose="020B0606030504020204" pitchFamily="34" charset="0"/>
                              <a:cs typeface="Open Sans" panose="020B0606030504020204" pitchFamily="34" charset="0"/>
                            </a:rPr>
                          </m:ctrlPr>
                        </m:dPr>
                        <m:e>
                          <m:r>
                            <a:rPr lang="en-US" sz="2500" b="0" i="1" smtClean="0">
                              <a:latin typeface="Cambria Math" panose="02040503050406030204" pitchFamily="18" charset="0"/>
                              <a:ea typeface="Open Sans" panose="020B0606030504020204" pitchFamily="34" charset="0"/>
                              <a:cs typeface="Open Sans" panose="020B0606030504020204" pitchFamily="34" charset="0"/>
                            </a:rPr>
                            <m:t>𝑡</m:t>
                          </m:r>
                          <m:r>
                            <a:rPr lang="en-US" sz="25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𝑖</m:t>
                              </m:r>
                            </m:sub>
                          </m:sSub>
                        </m:e>
                      </m:d>
                      <m:r>
                        <a:rPr lang="en-US" sz="2500" b="0" i="1" smtClean="0">
                          <a:latin typeface="Cambria Math" panose="02040503050406030204" pitchFamily="18" charset="0"/>
                          <a:ea typeface="Open Sans" panose="020B0606030504020204" pitchFamily="34" charset="0"/>
                          <a:cs typeface="Open Sans" panose="020B0606030504020204" pitchFamily="34"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h</m:t>
                          </m:r>
                        </m:e>
                        <m:sub>
                          <m:r>
                            <a:rPr lang="en-US" sz="2500" b="0" i="1" smtClean="0">
                              <a:latin typeface="Cambria Math" panose="02040503050406030204" pitchFamily="18" charset="0"/>
                            </a:rPr>
                            <m:t>0</m:t>
                          </m:r>
                        </m:sub>
                      </m:sSub>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𝑡</m:t>
                          </m:r>
                        </m:e>
                      </m:d>
                      <m:r>
                        <m:rPr>
                          <m:sty m:val="p"/>
                        </m:rPr>
                        <a:rPr lang="en-US" sz="2500" b="0" i="0" smtClean="0">
                          <a:latin typeface="Cambria Math" panose="02040503050406030204" pitchFamily="18" charset="0"/>
                        </a:rPr>
                        <m:t>exp</m:t>
                      </m:r>
                      <m:r>
                        <a:rPr lang="en-US" sz="2500" b="0" i="1" smtClean="0">
                          <a:latin typeface="Cambria Math" panose="02040503050406030204" pitchFamily="18" charset="0"/>
                        </a:rPr>
                        <m:t>⁡(</m:t>
                      </m:r>
                      <m:nary>
                        <m:naryPr>
                          <m:chr m:val="∑"/>
                          <m:ctrlPr>
                            <a:rPr lang="en-US" sz="2500" b="0" i="1" smtClean="0">
                              <a:latin typeface="Cambria Math" panose="02040503050406030204" pitchFamily="18" charset="0"/>
                            </a:rPr>
                          </m:ctrlPr>
                        </m:naryPr>
                        <m:sub>
                          <m:r>
                            <m:rPr>
                              <m:brk m:alnAt="23"/>
                            </m:rPr>
                            <a:rPr lang="en-US" sz="2500" b="0" i="1" smtClean="0">
                              <a:latin typeface="Cambria Math" panose="02040503050406030204" pitchFamily="18" charset="0"/>
                            </a:rPr>
                            <m:t>𝑗</m:t>
                          </m:r>
                          <m:r>
                            <a:rPr lang="en-US" sz="2500" b="0" i="1" smtClean="0">
                              <a:latin typeface="Cambria Math" panose="02040503050406030204" pitchFamily="18" charset="0"/>
                            </a:rPr>
                            <m:t>=1</m:t>
                          </m:r>
                        </m:sub>
                        <m:sup>
                          <m:r>
                            <a:rPr lang="en-US" sz="2500" b="0" i="1" smtClean="0">
                              <a:latin typeface="Cambria Math" panose="02040503050406030204" pitchFamily="18" charset="0"/>
                            </a:rPr>
                            <m:t>𝑛</m:t>
                          </m:r>
                        </m:sup>
                        <m:e>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ea typeface="Cambria Math" panose="02040503050406030204" pitchFamily="18" charset="0"/>
                                </a:rPr>
                                <m:t>𝛽</m:t>
                              </m:r>
                            </m:e>
                            <m:sub>
                              <m:r>
                                <a:rPr lang="en-US" sz="2500" b="0" i="1" smtClean="0">
                                  <a:latin typeface="Cambria Math" panose="02040503050406030204" pitchFamily="18" charset="0"/>
                                </a:rPr>
                                <m:t>𝑗</m:t>
                              </m:r>
                            </m:sub>
                          </m:sSub>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𝑋</m:t>
                              </m:r>
                            </m:e>
                            <m:sub>
                              <m:r>
                                <a:rPr lang="en-US" sz="2500" b="0" i="1" smtClean="0">
                                  <a:latin typeface="Cambria Math" panose="02040503050406030204" pitchFamily="18" charset="0"/>
                                </a:rPr>
                                <m:t>𝑗</m:t>
                              </m:r>
                            </m:sub>
                          </m:sSub>
                        </m:e>
                      </m:nary>
                      <m:r>
                        <a:rPr lang="en-US" sz="2500" b="0" i="1" smtClean="0">
                          <a:latin typeface="Cambria Math" panose="02040503050406030204" pitchFamily="18" charset="0"/>
                        </a:rPr>
                        <m:t>)</m:t>
                      </m:r>
                    </m:oMath>
                  </m:oMathPara>
                </a14:m>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72593" y="1378493"/>
                <a:ext cx="4051365" cy="1093761"/>
              </a:xfrm>
              <a:prstGeom prst="rect">
                <a:avLst/>
              </a:prstGeom>
              <a:blipFill>
                <a:blip r:embed="rId2"/>
                <a:stretch>
                  <a:fillRect/>
                </a:stretch>
              </a:blipFill>
              <a:ln>
                <a:solidFill>
                  <a:schemeClr val="bg1">
                    <a:lumMod val="85000"/>
                  </a:schemeClr>
                </a:solidFill>
              </a:ln>
            </p:spPr>
            <p:txBody>
              <a:bodyPr/>
              <a:lstStyle/>
              <a:p>
                <a:r>
                  <a:rPr lang="en-US">
                    <a:noFill/>
                  </a:rPr>
                  <a:t> </a:t>
                </a:r>
              </a:p>
            </p:txBody>
          </p:sp>
        </mc:Fallback>
      </mc:AlternateContent>
      <p:sp>
        <p:nvSpPr>
          <p:cNvPr id="6" name="TextBox 5"/>
          <p:cNvSpPr txBox="1"/>
          <p:nvPr/>
        </p:nvSpPr>
        <p:spPr>
          <a:xfrm>
            <a:off x="293217" y="1626621"/>
            <a:ext cx="3055658" cy="461665"/>
          </a:xfrm>
          <a:prstGeom prst="rect">
            <a:avLst/>
          </a:prstGeom>
          <a:noFill/>
          <a:ln>
            <a:noFill/>
          </a:ln>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Hazard function:</a:t>
            </a:r>
          </a:p>
        </p:txBody>
      </p:sp>
      <mc:AlternateContent xmlns:mc="http://schemas.openxmlformats.org/markup-compatibility/2006" xmlns:a14="http://schemas.microsoft.com/office/drawing/2010/main">
        <mc:Choice Requires="a14">
          <p:sp>
            <p:nvSpPr>
              <p:cNvPr id="7" name="Rectangle 6"/>
              <p:cNvSpPr/>
              <p:nvPr/>
            </p:nvSpPr>
            <p:spPr>
              <a:xfrm>
                <a:off x="466079" y="2885802"/>
                <a:ext cx="8104591" cy="3438634"/>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-n predictors for an individual</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oMath>
                </a14:m>
                <a:r>
                  <a:rPr lang="en-US" dirty="0"/>
                  <a:t> - the coefficient for the independent variable</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 baseline hazard function: The hazard when all predictors are equal to zero</a:t>
                </a:r>
              </a:p>
              <a:p>
                <a:pPr marL="742950" lvl="1" indent="-285750">
                  <a:buFont typeface="Arial" panose="020B0604020202020204" pitchFamily="34" charset="0"/>
                  <a:buChar char="•"/>
                </a:pPr>
                <a:r>
                  <a:rPr lang="en-US" dirty="0"/>
                  <a:t>Baseline hazard is free from predictors</a:t>
                </a:r>
              </a:p>
              <a:p>
                <a:pPr marL="742950" lvl="1" indent="-285750">
                  <a:buFont typeface="Arial" panose="020B0604020202020204" pitchFamily="34" charset="0"/>
                  <a:buChar char="•"/>
                </a:pPr>
                <a:r>
                  <a:rPr lang="en-US" dirty="0" err="1"/>
                  <a:t>Exp</a:t>
                </a:r>
                <a:r>
                  <a:rPr lang="en-US" dirty="0"/>
                  <a:t> part is free from time</a:t>
                </a:r>
              </a:p>
              <a:p>
                <a:pPr marL="285750" indent="-285750">
                  <a:buFont typeface="Arial" panose="020B0604020202020204" pitchFamily="34" charset="0"/>
                  <a:buChar char="•"/>
                </a:pPr>
                <a:r>
                  <a:rPr lang="en-US" dirty="0"/>
                  <a:t>We assume that predictors are time independent</a:t>
                </a:r>
              </a:p>
              <a:p>
                <a:pPr marL="742950" lvl="1" indent="-285750">
                  <a:buFont typeface="Arial" panose="020B0604020202020204" pitchFamily="34" charset="0"/>
                  <a:buChar char="•"/>
                </a:pPr>
                <a:r>
                  <a:rPr lang="en-US" dirty="0"/>
                  <a:t>Extended versions of Cox regression allow for time varying predictors</a:t>
                </a:r>
              </a:p>
              <a:p>
                <a:pPr marL="285750" lvl="1" indent="-285750">
                  <a:buFont typeface="Arial" panose="020B0604020202020204" pitchFamily="34" charset="0"/>
                  <a:buChar char="•"/>
                </a:pPr>
                <a:r>
                  <a:rPr lang="en-US" dirty="0"/>
                  <a:t>It is a semi-parametric model:</a:t>
                </a:r>
              </a:p>
              <a:p>
                <a:pPr marL="742950" lvl="2" indent="-285750">
                  <a:buFont typeface="Arial" panose="020B0604020202020204" pitchFamily="34" charset="0"/>
                  <a:buChar char="•"/>
                </a:pPr>
                <a:r>
                  <a:rPr lang="en-US" dirty="0"/>
                  <a:t>We assume that predictors have effect on the hazard</a:t>
                </a:r>
              </a:p>
              <a:p>
                <a:pPr marL="742950" lvl="2" indent="-285750">
                  <a:buFont typeface="Arial" panose="020B0604020202020204" pitchFamily="34" charset="0"/>
                  <a:buChar char="•"/>
                </a:pPr>
                <a:r>
                  <a:rPr lang="en-US" dirty="0"/>
                  <a:t>But we don’t have to specify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66079" y="2885802"/>
                <a:ext cx="8104591" cy="3438634"/>
              </a:xfrm>
              <a:prstGeom prst="rect">
                <a:avLst/>
              </a:prstGeom>
              <a:blipFill>
                <a:blip r:embed="rId3"/>
                <a:stretch>
                  <a:fillRect l="-451" t="-887"/>
                </a:stretch>
              </a:blipFill>
            </p:spPr>
            <p:txBody>
              <a:bodyPr/>
              <a:lstStyle/>
              <a:p>
                <a:r>
                  <a:rPr lang="en-US">
                    <a:noFill/>
                  </a:rPr>
                  <a:t> </a:t>
                </a:r>
              </a:p>
            </p:txBody>
          </p:sp>
        </mc:Fallback>
      </mc:AlternateContent>
    </p:spTree>
    <p:extLst>
      <p:ext uri="{BB962C8B-B14F-4D97-AF65-F5344CB8AC3E}">
        <p14:creationId xmlns:p14="http://schemas.microsoft.com/office/powerpoint/2010/main" val="213832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Early example of survival analysis</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5</a:t>
            </a:fld>
            <a:endParaRPr lang="en-US" dirty="0"/>
          </a:p>
        </p:txBody>
      </p:sp>
      <p:pic>
        <p:nvPicPr>
          <p:cNvPr id="5" name="Picture 3" descr="survival curve"/>
          <p:cNvPicPr>
            <a:picLocks noChangeAspect="1" noChangeArrowheads="1"/>
          </p:cNvPicPr>
          <p:nvPr/>
        </p:nvPicPr>
        <p:blipFill>
          <a:blip r:embed="rId2">
            <a:extLst>
              <a:ext uri="{28A0092B-C50C-407E-A947-70E740481C1C}">
                <a14:useLocalDpi xmlns:a14="http://schemas.microsoft.com/office/drawing/2010/main" val="0"/>
              </a:ext>
            </a:extLst>
          </a:blip>
          <a:srcRect t="3143"/>
          <a:stretch>
            <a:fillRect/>
          </a:stretch>
        </p:blipFill>
        <p:spPr bwMode="auto">
          <a:xfrm>
            <a:off x="1295400" y="1905000"/>
            <a:ext cx="6019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2438400" y="2057400"/>
            <a:ext cx="3200400" cy="831850"/>
          </a:xfrm>
          <a:prstGeom prst="rect">
            <a:avLst/>
          </a:prstGeom>
          <a:solidFill>
            <a:srgbClr val="FFFFFF"/>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Roughly, what shape is this function?</a:t>
            </a:r>
          </a:p>
        </p:txBody>
      </p:sp>
      <p:sp>
        <p:nvSpPr>
          <p:cNvPr id="7" name="Text Box 6"/>
          <p:cNvSpPr txBox="1">
            <a:spLocks noChangeArrowheads="1"/>
          </p:cNvSpPr>
          <p:nvPr/>
        </p:nvSpPr>
        <p:spPr bwMode="auto">
          <a:xfrm>
            <a:off x="3886200" y="2895600"/>
            <a:ext cx="3200400" cy="1196975"/>
          </a:xfrm>
          <a:prstGeom prst="rect">
            <a:avLst/>
          </a:prstGeom>
          <a:solidFill>
            <a:srgbClr val="FFFFFF"/>
          </a:soli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What was a person’s chance of surviving past 20? Past 36?</a:t>
            </a:r>
          </a:p>
        </p:txBody>
      </p:sp>
      <p:sp>
        <p:nvSpPr>
          <p:cNvPr id="8" name="Text Box 7"/>
          <p:cNvSpPr txBox="1">
            <a:spLocks noChangeArrowheads="1"/>
          </p:cNvSpPr>
          <p:nvPr/>
        </p:nvSpPr>
        <p:spPr bwMode="auto">
          <a:xfrm>
            <a:off x="5486400" y="4098925"/>
            <a:ext cx="3298809" cy="1200329"/>
          </a:xfrm>
          <a:prstGeom prst="rect">
            <a:avLst/>
          </a:prstGeom>
          <a:solidFill>
            <a:srgbClr val="FFFFFF"/>
          </a:solidFill>
          <a:ln w="9525">
            <a:solidFill>
              <a:schemeClr val="tx1"/>
            </a:solidFill>
            <a:miter lim="800000"/>
            <a:headEnd/>
            <a:tailEnd/>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sz="1800" dirty="0"/>
              <a:t>We are trying to estimate this curve—only the outcome can be any binary event, not just death.</a:t>
            </a:r>
          </a:p>
        </p:txBody>
      </p:sp>
      <p:pic>
        <p:nvPicPr>
          <p:cNvPr id="3074" name="Picture 2" descr="Image result for de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1607" y="1355518"/>
            <a:ext cx="1863262" cy="186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598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Cox Proportional Hazard model: Assumptions</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50</a:t>
            </a:fld>
            <a:endParaRPr lang="en-US" dirty="0"/>
          </a:p>
        </p:txBody>
      </p:sp>
      <p:sp>
        <p:nvSpPr>
          <p:cNvPr id="5" name="Rectangle 4"/>
          <p:cNvSpPr/>
          <p:nvPr/>
        </p:nvSpPr>
        <p:spPr>
          <a:xfrm>
            <a:off x="234713" y="1586955"/>
            <a:ext cx="8694134"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t>The basic Cox Model assumes that the hazard functions for two different levels of a covariate are proportional for all values of t.</a:t>
            </a:r>
          </a:p>
          <a:p>
            <a:pPr marL="285750" indent="-285750">
              <a:lnSpc>
                <a:spcPct val="150000"/>
              </a:lnSpc>
              <a:buFont typeface="Arial" panose="020B0604020202020204" pitchFamily="34" charset="0"/>
              <a:buChar char="•"/>
            </a:pPr>
            <a:r>
              <a:rPr lang="en-US" sz="2400" dirty="0"/>
              <a:t>For example, if men have twice the risk of heart attack compared to women at age 50, they also have twice the risk of heart attack at age 60, or any other age.</a:t>
            </a:r>
          </a:p>
        </p:txBody>
      </p:sp>
    </p:spTree>
    <p:extLst>
      <p:ext uri="{BB962C8B-B14F-4D97-AF65-F5344CB8AC3E}">
        <p14:creationId xmlns:p14="http://schemas.microsoft.com/office/powerpoint/2010/main" val="1077912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Cox Proportional Hazard model: Assumption</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51</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74609" y="1543912"/>
                <a:ext cx="7466834" cy="1710853"/>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Lets say we have two observations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oMath>
                </a14:m>
                <a:r>
                  <a:rPr lang="en-US" dirty="0">
                    <a:latin typeface="Open Sans" panose="020B0606030504020204" pitchFamily="34" charset="0"/>
                    <a:ea typeface="Open Sans" panose="020B0606030504020204" pitchFamily="34" charset="0"/>
                    <a:cs typeface="Open Sans" panose="020B0606030504020204" pitchFamily="34" charset="0"/>
                  </a:rPr>
                  <a:t>. Then the Hazard ratio will be defined as following:</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Open Sans" panose="020B0606030504020204" pitchFamily="34" charset="0"/>
                          <a:cs typeface="Open Sans" panose="020B0606030504020204" pitchFamily="34" charset="0"/>
                        </a:rPr>
                        <m:t>𝐻𝑅</m:t>
                      </m:r>
                      <m:r>
                        <a:rPr lang="en-US" b="0" i="1" smtClean="0">
                          <a:latin typeface="Cambria Math" panose="02040503050406030204" pitchFamily="18" charset="0"/>
                          <a:ea typeface="Open Sans" panose="020B0606030504020204" pitchFamily="34" charset="0"/>
                          <a:cs typeface="Open Sans" panose="020B0606030504020204" pitchFamily="34" charset="0"/>
                        </a:rPr>
                        <m:t>=</m:t>
                      </m:r>
                      <m:r>
                        <m:rPr>
                          <m:sty m:val="p"/>
                        </m:rPr>
                        <a:rPr lang="en-US">
                          <a:latin typeface="Cambria Math" panose="02040503050406030204" pitchFamily="18" charset="0"/>
                        </a:rPr>
                        <m:t>exp</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nary>
                      <m:r>
                        <a:rPr lang="en-US" i="1">
                          <a:latin typeface="Cambria Math" panose="02040503050406030204" pitchFamily="18" charset="0"/>
                        </a:rPr>
                        <m:t>)</m:t>
                      </m:r>
                      <m:r>
                        <a:rPr lang="en-US" b="0" i="1" smtClean="0">
                          <a:latin typeface="Cambria Math" panose="02040503050406030204" pitchFamily="18" charset="0"/>
                        </a:rPr>
                        <m:t>)</m:t>
                      </m:r>
                    </m:oMath>
                  </m:oMathPara>
                </a14:m>
                <a:endParaRPr lang="en-US"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4609" y="1543912"/>
                <a:ext cx="7466834" cy="1710853"/>
              </a:xfrm>
              <a:prstGeom prst="rect">
                <a:avLst/>
              </a:prstGeom>
              <a:blipFill>
                <a:blip r:embed="rId2"/>
                <a:stretch>
                  <a:fillRect l="-735" t="-1423"/>
                </a:stretch>
              </a:blipFill>
              <a:ln>
                <a:noFill/>
              </a:ln>
            </p:spPr>
            <p:txBody>
              <a:bodyPr/>
              <a:lstStyle/>
              <a:p>
                <a:r>
                  <a:rPr lang="en-US">
                    <a:noFill/>
                  </a:rPr>
                  <a:t> </a:t>
                </a:r>
              </a:p>
            </p:txBody>
          </p:sp>
        </mc:Fallback>
      </mc:AlternateContent>
      <p:sp>
        <p:nvSpPr>
          <p:cNvPr id="6" name="TextBox 5"/>
          <p:cNvSpPr txBox="1"/>
          <p:nvPr/>
        </p:nvSpPr>
        <p:spPr>
          <a:xfrm>
            <a:off x="130957" y="3649066"/>
            <a:ext cx="8211220"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Proportional Hazard assumption: Hazard ratio is independent from time</a:t>
            </a:r>
          </a:p>
        </p:txBody>
      </p:sp>
      <mc:AlternateContent xmlns:mc="http://schemas.openxmlformats.org/markup-compatibility/2006" xmlns:a14="http://schemas.microsoft.com/office/drawing/2010/main">
        <mc:Choice Requires="a14">
          <p:sp>
            <p:nvSpPr>
              <p:cNvPr id="7" name="TextBox 6"/>
              <p:cNvSpPr txBox="1"/>
              <p:nvPr/>
            </p:nvSpPr>
            <p:spPr>
              <a:xfrm>
                <a:off x="1831410" y="4337287"/>
                <a:ext cx="5481180" cy="787523"/>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num>
                        <m:den>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exp</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nary>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exp</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e>
                          </m:nary>
                          <m:r>
                            <a:rPr lang="en-US" i="1">
                              <a:latin typeface="Cambria Math" panose="02040503050406030204" pitchFamily="18" charset="0"/>
                            </a:rPr>
                            <m:t>)</m:t>
                          </m:r>
                        </m:den>
                      </m:f>
                      <m:r>
                        <a:rPr lang="en-US" b="0" i="1" smtClean="0">
                          <a:latin typeface="Cambria Math" panose="02040503050406030204" pitchFamily="18" charset="0"/>
                        </a:rPr>
                        <m:t>=</m:t>
                      </m:r>
                      <m:r>
                        <m:rPr>
                          <m:sty m:val="p"/>
                        </m:rPr>
                        <a:rPr lang="en-US">
                          <a:latin typeface="Cambria Math" panose="02040503050406030204" pitchFamily="18" charset="0"/>
                        </a:rPr>
                        <m:t>exp</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e>
                      </m:nary>
                      <m:r>
                        <a:rPr lang="en-US" i="1">
                          <a:latin typeface="Cambria Math" panose="02040503050406030204" pitchFamily="18" charset="0"/>
                        </a:rPr>
                        <m:t>)</m:t>
                      </m:r>
                      <m:r>
                        <a:rPr lang="en-US" b="0" i="1" smtClean="0">
                          <a:latin typeface="Cambria Math" panose="02040503050406030204" pitchFamily="18" charset="0"/>
                        </a:rPr>
                        <m:t>)</m:t>
                      </m:r>
                    </m:oMath>
                  </m:oMathPara>
                </a14:m>
                <a:endParaRPr lang="en-US"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831410" y="4337287"/>
                <a:ext cx="5481180" cy="787523"/>
              </a:xfrm>
              <a:prstGeom prst="rect">
                <a:avLst/>
              </a:prstGeom>
              <a:blipFill>
                <a:blip r:embed="rId3"/>
                <a:stretch>
                  <a:fillRect/>
                </a:stretch>
              </a:blipFill>
              <a:ln>
                <a:noFill/>
              </a:ln>
            </p:spPr>
            <p:txBody>
              <a:bodyPr/>
              <a:lstStyle/>
              <a:p>
                <a:r>
                  <a:rPr lang="en-US">
                    <a:noFill/>
                  </a:rPr>
                  <a:t> </a:t>
                </a:r>
              </a:p>
            </p:txBody>
          </p:sp>
        </mc:Fallback>
      </mc:AlternateContent>
      <p:sp>
        <p:nvSpPr>
          <p:cNvPr id="8" name="TextBox 7"/>
          <p:cNvSpPr txBox="1"/>
          <p:nvPr/>
        </p:nvSpPr>
        <p:spPr>
          <a:xfrm>
            <a:off x="174609" y="5305475"/>
            <a:ext cx="7603701" cy="369332"/>
          </a:xfrm>
          <a:prstGeom prst="rect">
            <a:avLst/>
          </a:prstGeom>
          <a:noFill/>
          <a:ln>
            <a:noFill/>
          </a:ln>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The hazard ratio is the same for all time periods</a:t>
            </a:r>
          </a:p>
        </p:txBody>
      </p:sp>
    </p:spTree>
    <p:extLst>
      <p:ext uri="{BB962C8B-B14F-4D97-AF65-F5344CB8AC3E}">
        <p14:creationId xmlns:p14="http://schemas.microsoft.com/office/powerpoint/2010/main" val="982476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Cox Regression: coefficient </a:t>
            </a:r>
            <a:r>
              <a:rPr lang="en-US" dirty="0" err="1"/>
              <a:t>interpetation</a:t>
            </a:r>
            <a:endParaRPr lang="en-US" dirty="0"/>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52</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20043" y="1554969"/>
                <a:ext cx="7060928" cy="646331"/>
              </a:xfrm>
              <a:prstGeom prst="rect">
                <a:avLst/>
              </a:prstGeom>
              <a:noFill/>
              <a:ln>
                <a:solidFill>
                  <a:schemeClr val="bg1">
                    <a:lumMod val="85000"/>
                  </a:schemeClr>
                </a:solidFill>
              </a:ln>
            </p:spPr>
            <p:txBody>
              <a:bodyPr wrap="square" rtlCol="0">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Hazard Ratio = </a:t>
                </a:r>
                <a14:m>
                  <m:oMath xmlns:m="http://schemas.openxmlformats.org/officeDocument/2006/math">
                    <m:func>
                      <m:funcPr>
                        <m:ctrlPr>
                          <a:rPr lang="en-US" b="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b="0" i="0" smtClean="0">
                            <a:latin typeface="Cambria Math" panose="02040503050406030204" pitchFamily="18" charset="0"/>
                            <a:ea typeface="Open Sans" panose="020B0606030504020204" pitchFamily="34" charset="0"/>
                            <a:cs typeface="Open Sans" panose="020B0606030504020204" pitchFamily="34" charset="0"/>
                          </a:rPr>
                          <m:t>exp</m:t>
                        </m:r>
                      </m:fName>
                      <m:e>
                        <m:d>
                          <m:dPr>
                            <m:ctrlPr>
                              <a:rPr lang="en-US" b="0" i="1" smtClean="0">
                                <a:latin typeface="Cambria Math" panose="02040503050406030204" pitchFamily="18" charset="0"/>
                                <a:ea typeface="Open Sans" panose="020B0606030504020204" pitchFamily="34" charset="0"/>
                                <a:cs typeface="Open Sans" panose="020B0606030504020204" pitchFamily="34" charset="0"/>
                              </a:rPr>
                            </m:ctrlPr>
                          </m:dPr>
                          <m:e>
                            <m:r>
                              <a:rPr lang="en-US" b="0" i="1" smtClean="0">
                                <a:latin typeface="Cambria Math" panose="02040503050406030204" pitchFamily="18" charset="0"/>
                                <a:ea typeface="Cambria Math" panose="02040503050406030204" pitchFamily="18" charset="0"/>
                                <a:cs typeface="Open Sans" panose="020B0606030504020204" pitchFamily="34" charset="0"/>
                              </a:rPr>
                              <m:t>𝛽</m:t>
                            </m:r>
                          </m:e>
                        </m:d>
                      </m:e>
                    </m:func>
                    <m:r>
                      <a:rPr lang="en-US" b="0" i="1" smtClean="0">
                        <a:latin typeface="Cambria Math" panose="02040503050406030204" pitchFamily="18" charset="0"/>
                        <a:ea typeface="Cambria Math" panose="02040503050406030204" pitchFamily="18" charset="0"/>
                        <a:cs typeface="Open Sans" panose="020B0606030504020204" pitchFamily="34" charset="0"/>
                      </a:rPr>
                      <m:t>,</m:t>
                    </m:r>
                  </m:oMath>
                </a14:m>
                <a:r>
                  <a:rPr lang="en-US" dirty="0">
                    <a:latin typeface="Open Sans" panose="020B0606030504020204" pitchFamily="34" charset="0"/>
                    <a:ea typeface="Open Sans" panose="020B0606030504020204" pitchFamily="34" charset="0"/>
                    <a:cs typeface="Open Sans" panose="020B0606030504020204" pitchFamily="34" charset="0"/>
                  </a:rPr>
                  <a:t> unit increase in predictor variable increases the hazard by a factor of </a:t>
                </a:r>
                <a14:m>
                  <m:oMath xmlns:m="http://schemas.openxmlformats.org/officeDocument/2006/math">
                    <m:func>
                      <m:funcPr>
                        <m:ctrlPr>
                          <a:rPr lang="en-US" i="1">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a:latin typeface="Cambria Math" panose="02040503050406030204" pitchFamily="18" charset="0"/>
                            <a:ea typeface="Open Sans" panose="020B0606030504020204" pitchFamily="34" charset="0"/>
                            <a:cs typeface="Open Sans" panose="020B0606030504020204" pitchFamily="34" charset="0"/>
                          </a:rPr>
                          <m:t>exp</m:t>
                        </m:r>
                      </m:fName>
                      <m:e>
                        <m:d>
                          <m:dPr>
                            <m:ctrlPr>
                              <a:rPr lang="en-US" i="1">
                                <a:latin typeface="Cambria Math" panose="02040503050406030204" pitchFamily="18" charset="0"/>
                                <a:ea typeface="Open Sans" panose="020B0606030504020204" pitchFamily="34" charset="0"/>
                                <a:cs typeface="Open Sans" panose="020B0606030504020204" pitchFamily="34" charset="0"/>
                              </a:rPr>
                            </m:ctrlPr>
                          </m:dPr>
                          <m:e>
                            <m:r>
                              <a:rPr lang="en-US" i="1">
                                <a:latin typeface="Cambria Math" panose="02040503050406030204" pitchFamily="18" charset="0"/>
                                <a:ea typeface="Cambria Math" panose="02040503050406030204" pitchFamily="18" charset="0"/>
                                <a:cs typeface="Open Sans" panose="020B0606030504020204" pitchFamily="34" charset="0"/>
                              </a:rPr>
                              <m:t>𝛽</m:t>
                            </m:r>
                          </m:e>
                        </m:d>
                      </m:e>
                    </m:func>
                  </m:oMath>
                </a14:m>
                <a:endParaRPr lang="en-US"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20043" y="1554969"/>
                <a:ext cx="7060928" cy="646331"/>
              </a:xfrm>
              <a:prstGeom prst="rect">
                <a:avLst/>
              </a:prstGeom>
              <a:blipFill>
                <a:blip r:embed="rId2"/>
                <a:stretch>
                  <a:fillRect l="-431" t="-2778" b="-13889"/>
                </a:stretch>
              </a:blipFill>
              <a:ln>
                <a:solidFill>
                  <a:schemeClr val="bg1">
                    <a:lumMod val="85000"/>
                  </a:schemeClr>
                </a:solidFill>
              </a:ln>
            </p:spPr>
            <p:txBody>
              <a:bodyPr/>
              <a:lstStyle/>
              <a:p>
                <a:r>
                  <a:rPr lang="en-US">
                    <a:noFill/>
                  </a:rPr>
                  <a:t> </a:t>
                </a:r>
              </a:p>
            </p:txBody>
          </p:sp>
        </mc:Fallback>
      </mc:AlternateContent>
      <p:sp>
        <p:nvSpPr>
          <p:cNvPr id="6" name="TextBox 5"/>
          <p:cNvSpPr txBox="1"/>
          <p:nvPr/>
        </p:nvSpPr>
        <p:spPr>
          <a:xfrm>
            <a:off x="220043" y="2977912"/>
            <a:ext cx="7305594" cy="923330"/>
          </a:xfrm>
          <a:prstGeom prst="rect">
            <a:avLst/>
          </a:prstGeom>
          <a:noFill/>
          <a:ln>
            <a:solidFill>
              <a:schemeClr val="bg1">
                <a:lumMod val="85000"/>
              </a:schemeClr>
            </a:solidFill>
          </a:ln>
        </p:spPr>
        <p:txBody>
          <a:bodyPr wrap="square" rtlCol="0">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HR=1: Predictor has no effect on the hazard</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HR&gt;1: Predictor increases hazard, thus decreased the survival time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HR&lt;1: Predictor reduce hazard, thus increased the survival time</a:t>
            </a:r>
          </a:p>
        </p:txBody>
      </p:sp>
    </p:spTree>
    <p:extLst>
      <p:ext uri="{BB962C8B-B14F-4D97-AF65-F5344CB8AC3E}">
        <p14:creationId xmlns:p14="http://schemas.microsoft.com/office/powerpoint/2010/main" val="2691289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Cox proportional hazard model</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53</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37399" y="1530520"/>
                <a:ext cx="7481454" cy="3372846"/>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It is popular as you don’t have to specify the hazard function</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Even if the hazard function is not specified, the functional form is completely specified.</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Open Sans" panose="020B0606030504020204" pitchFamily="34" charset="0"/>
                          <a:cs typeface="Open Sans" panose="020B0606030504020204" pitchFamily="34" charset="0"/>
                        </a:rPr>
                        <m:t>h</m:t>
                      </m:r>
                      <m:d>
                        <m:dPr>
                          <m:ctrlPr>
                            <a:rPr lang="en-US" i="1">
                              <a:latin typeface="Cambria Math" panose="02040503050406030204" pitchFamily="18" charset="0"/>
                              <a:ea typeface="Open Sans" panose="020B0606030504020204" pitchFamily="34" charset="0"/>
                              <a:cs typeface="Open Sans" panose="020B0606030504020204" pitchFamily="34" charset="0"/>
                            </a:rPr>
                          </m:ctrlPr>
                        </m:dPr>
                        <m:e>
                          <m:r>
                            <a:rPr lang="en-US" i="1">
                              <a:latin typeface="Cambria Math" panose="02040503050406030204" pitchFamily="18" charset="0"/>
                              <a:ea typeface="Open Sans" panose="020B0606030504020204" pitchFamily="34" charset="0"/>
                              <a:cs typeface="Open Sans" panose="020B0606030504020204" pitchFamily="34" charset="0"/>
                            </a:rPr>
                            <m:t>𝑡</m:t>
                          </m:r>
                          <m:r>
                            <a:rPr lang="en-US" i="1">
                              <a:latin typeface="Cambria Math" panose="02040503050406030204" pitchFamily="18" charset="0"/>
                              <a:ea typeface="Open Sans" panose="020B0606030504020204" pitchFamily="34" charset="0"/>
                              <a:cs typeface="Open Sans" panose="020B0606030504020204" pitchFamily="34"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ea typeface="Open Sans" panose="020B0606030504020204" pitchFamily="34" charset="0"/>
                          <a:cs typeface="Open Sans" panose="020B0606030504020204" pitchFamily="34"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𝑡</m:t>
                          </m:r>
                        </m:e>
                      </m:d>
                      <m:r>
                        <m:rPr>
                          <m:sty m:val="p"/>
                        </m:rPr>
                        <a:rPr lang="en-US">
                          <a:latin typeface="Cambria Math" panose="02040503050406030204" pitchFamily="18" charset="0"/>
                        </a:rPr>
                        <m:t>exp</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e>
                      </m:nary>
                      <m:r>
                        <a:rPr lang="en-US" i="1">
                          <a:latin typeface="Cambria Math" panose="02040503050406030204" pitchFamily="18" charset="0"/>
                        </a:rPr>
                        <m:t>)</m:t>
                      </m:r>
                    </m:oMath>
                  </m:oMathPara>
                </a14:m>
                <a:endParaRPr lang="en-US" dirty="0">
                  <a:latin typeface="Open Sans" panose="020B0606030504020204" pitchFamily="34" charset="0"/>
                  <a:ea typeface="Open Sans" panose="020B0606030504020204" pitchFamily="34" charset="0"/>
                  <a:cs typeface="Open Sans" panose="020B0606030504020204" pitchFamily="34" charset="0"/>
                </a:endParaRPr>
              </a:p>
              <a:p>
                <a:pPr lvl="1"/>
                <a:endParaRPr lang="en-US" dirty="0">
                  <a:latin typeface="Open Sans" panose="020B0606030504020204" pitchFamily="34" charset="0"/>
                  <a:ea typeface="Open Sans" panose="020B0606030504020204" pitchFamily="34" charset="0"/>
                  <a:cs typeface="Open Sans" panose="020B0606030504020204" pitchFamily="34" charset="0"/>
                </a:endParaRPr>
              </a:p>
              <a:p>
                <a:pPr lvl="1"/>
                <a:endParaRPr lang="en-US" dirty="0">
                  <a:latin typeface="Open Sans" panose="020B0606030504020204" pitchFamily="34" charset="0"/>
                  <a:ea typeface="Open Sans" panose="020B0606030504020204" pitchFamily="34" charset="0"/>
                  <a:cs typeface="Open Sans" panose="020B0606030504020204" pitchFamily="34" charset="0"/>
                </a:endParaRPr>
              </a:p>
              <a:p>
                <a:pPr lvl="1"/>
                <a:r>
                  <a:rPr lang="en-US" dirty="0">
                    <a:latin typeface="Open Sans" panose="020B0606030504020204" pitchFamily="34" charset="0"/>
                    <a:ea typeface="Open Sans" panose="020B0606030504020204" pitchFamily="34" charset="0"/>
                    <a:cs typeface="Open Sans" panose="020B0606030504020204" pitchFamily="34" charset="0"/>
                  </a:rPr>
                  <a:t> </a:t>
                </a:r>
              </a:p>
            </p:txBody>
          </p:sp>
        </mc:Choice>
        <mc:Fallback xmlns="">
          <p:sp>
            <p:nvSpPr>
              <p:cNvPr id="5" name="TextBox 4"/>
              <p:cNvSpPr txBox="1">
                <a:spLocks noRot="1" noChangeAspect="1" noMove="1" noResize="1" noEditPoints="1" noAdjustHandles="1" noChangeArrowheads="1" noChangeShapeType="1" noTextEdit="1"/>
              </p:cNvSpPr>
              <p:nvPr/>
            </p:nvSpPr>
            <p:spPr>
              <a:xfrm>
                <a:off x="337399" y="1530520"/>
                <a:ext cx="7481454" cy="3372846"/>
              </a:xfrm>
              <a:prstGeom prst="rect">
                <a:avLst/>
              </a:prstGeom>
              <a:blipFill>
                <a:blip r:embed="rId2"/>
                <a:stretch>
                  <a:fillRect l="-489" t="-72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0451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31E8-D828-4907-846F-2AE00D6193AE}"/>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DFA06458-4C52-4231-87B0-1EBDE2D01711}"/>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4C7A008E-3070-419D-A6E2-2DAF5891855C}"/>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54</a:t>
            </a:fld>
            <a:endParaRPr lang="en-US" dirty="0"/>
          </a:p>
        </p:txBody>
      </p:sp>
      <p:pic>
        <p:nvPicPr>
          <p:cNvPr id="6" name="Picture 5">
            <a:extLst>
              <a:ext uri="{FF2B5EF4-FFF2-40B4-BE49-F238E27FC236}">
                <a16:creationId xmlns:a16="http://schemas.microsoft.com/office/drawing/2014/main" id="{558F5D51-C0D9-4B91-AD7F-1393C888D0FB}"/>
              </a:ext>
            </a:extLst>
          </p:cNvPr>
          <p:cNvPicPr>
            <a:picLocks noChangeAspect="1"/>
          </p:cNvPicPr>
          <p:nvPr/>
        </p:nvPicPr>
        <p:blipFill>
          <a:blip r:embed="rId2"/>
          <a:stretch>
            <a:fillRect/>
          </a:stretch>
        </p:blipFill>
        <p:spPr>
          <a:xfrm>
            <a:off x="132026" y="971485"/>
            <a:ext cx="8357628" cy="5135925"/>
          </a:xfrm>
          <a:prstGeom prst="rect">
            <a:avLst/>
          </a:prstGeom>
        </p:spPr>
      </p:pic>
    </p:spTree>
    <p:extLst>
      <p:ext uri="{BB962C8B-B14F-4D97-AF65-F5344CB8AC3E}">
        <p14:creationId xmlns:p14="http://schemas.microsoft.com/office/powerpoint/2010/main" val="15157113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31E8-D828-4907-846F-2AE00D6193AE}"/>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DFA06458-4C52-4231-87B0-1EBDE2D01711}"/>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4C7A008E-3070-419D-A6E2-2DAF5891855C}"/>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55</a:t>
            </a:fld>
            <a:endParaRPr lang="en-US" dirty="0"/>
          </a:p>
        </p:txBody>
      </p:sp>
      <p:sp>
        <p:nvSpPr>
          <p:cNvPr id="5" name="TextBox 4">
            <a:extLst>
              <a:ext uri="{FF2B5EF4-FFF2-40B4-BE49-F238E27FC236}">
                <a16:creationId xmlns:a16="http://schemas.microsoft.com/office/drawing/2014/main" id="{E0817186-0EAC-4F00-A55F-7555B4CF3B44}"/>
              </a:ext>
            </a:extLst>
          </p:cNvPr>
          <p:cNvSpPr txBox="1"/>
          <p:nvPr/>
        </p:nvSpPr>
        <p:spPr>
          <a:xfrm>
            <a:off x="185814" y="1075765"/>
            <a:ext cx="7832417"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The summary also gives you the exponent of the coefficients</a:t>
            </a:r>
          </a:p>
        </p:txBody>
      </p:sp>
      <p:pic>
        <p:nvPicPr>
          <p:cNvPr id="6" name="Picture 5">
            <a:extLst>
              <a:ext uri="{FF2B5EF4-FFF2-40B4-BE49-F238E27FC236}">
                <a16:creationId xmlns:a16="http://schemas.microsoft.com/office/drawing/2014/main" id="{9E026F50-3518-4F2A-9930-70A775A3E7A4}"/>
              </a:ext>
            </a:extLst>
          </p:cNvPr>
          <p:cNvPicPr>
            <a:picLocks noChangeAspect="1"/>
          </p:cNvPicPr>
          <p:nvPr/>
        </p:nvPicPr>
        <p:blipFill>
          <a:blip r:embed="rId2"/>
          <a:stretch>
            <a:fillRect/>
          </a:stretch>
        </p:blipFill>
        <p:spPr>
          <a:xfrm>
            <a:off x="122246" y="1810978"/>
            <a:ext cx="8703914" cy="4122906"/>
          </a:xfrm>
          <a:prstGeom prst="rect">
            <a:avLst/>
          </a:prstGeom>
        </p:spPr>
      </p:pic>
    </p:spTree>
    <p:extLst>
      <p:ext uri="{BB962C8B-B14F-4D97-AF65-F5344CB8AC3E}">
        <p14:creationId xmlns:p14="http://schemas.microsoft.com/office/powerpoint/2010/main" val="3016362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31E8-D828-4907-846F-2AE00D6193AE}"/>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DFA06458-4C52-4231-87B0-1EBDE2D01711}"/>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4C7A008E-3070-419D-A6E2-2DAF5891855C}"/>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56</a:t>
            </a:fld>
            <a:endParaRPr lang="en-US" dirty="0"/>
          </a:p>
        </p:txBody>
      </p:sp>
      <p:pic>
        <p:nvPicPr>
          <p:cNvPr id="5" name="Picture 4">
            <a:extLst>
              <a:ext uri="{FF2B5EF4-FFF2-40B4-BE49-F238E27FC236}">
                <a16:creationId xmlns:a16="http://schemas.microsoft.com/office/drawing/2014/main" id="{243E010B-519D-4E18-B2BA-F5B9CB2928E9}"/>
              </a:ext>
            </a:extLst>
          </p:cNvPr>
          <p:cNvPicPr>
            <a:picLocks noChangeAspect="1"/>
          </p:cNvPicPr>
          <p:nvPr/>
        </p:nvPicPr>
        <p:blipFill>
          <a:blip r:embed="rId2"/>
          <a:stretch>
            <a:fillRect/>
          </a:stretch>
        </p:blipFill>
        <p:spPr>
          <a:xfrm>
            <a:off x="92907" y="4734694"/>
            <a:ext cx="8651110" cy="1221131"/>
          </a:xfrm>
          <a:prstGeom prst="rect">
            <a:avLst/>
          </a:prstGeom>
        </p:spPr>
      </p:pic>
      <p:pic>
        <p:nvPicPr>
          <p:cNvPr id="7" name="Picture 6">
            <a:extLst>
              <a:ext uri="{FF2B5EF4-FFF2-40B4-BE49-F238E27FC236}">
                <a16:creationId xmlns:a16="http://schemas.microsoft.com/office/drawing/2014/main" id="{EA3F041C-E068-4664-BD59-41EEF25F0087}"/>
              </a:ext>
            </a:extLst>
          </p:cNvPr>
          <p:cNvPicPr>
            <a:picLocks noChangeAspect="1"/>
          </p:cNvPicPr>
          <p:nvPr/>
        </p:nvPicPr>
        <p:blipFill>
          <a:blip r:embed="rId3"/>
          <a:stretch>
            <a:fillRect/>
          </a:stretch>
        </p:blipFill>
        <p:spPr>
          <a:xfrm>
            <a:off x="231855" y="1352550"/>
            <a:ext cx="8039100" cy="2076450"/>
          </a:xfrm>
          <a:prstGeom prst="rect">
            <a:avLst/>
          </a:prstGeom>
        </p:spPr>
      </p:pic>
    </p:spTree>
    <p:extLst>
      <p:ext uri="{BB962C8B-B14F-4D97-AF65-F5344CB8AC3E}">
        <p14:creationId xmlns:p14="http://schemas.microsoft.com/office/powerpoint/2010/main" val="1800498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31E8-D828-4907-846F-2AE00D6193AE}"/>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DFA06458-4C52-4231-87B0-1EBDE2D01711}"/>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4C7A008E-3070-419D-A6E2-2DAF5891855C}"/>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57</a:t>
            </a:fld>
            <a:endParaRPr lang="en-US" dirty="0"/>
          </a:p>
        </p:txBody>
      </p:sp>
      <p:pic>
        <p:nvPicPr>
          <p:cNvPr id="5" name="Picture 4">
            <a:extLst>
              <a:ext uri="{FF2B5EF4-FFF2-40B4-BE49-F238E27FC236}">
                <a16:creationId xmlns:a16="http://schemas.microsoft.com/office/drawing/2014/main" id="{35A51A6B-38C6-4FE4-B476-DA8D8111F0D8}"/>
              </a:ext>
            </a:extLst>
          </p:cNvPr>
          <p:cNvPicPr>
            <a:picLocks noChangeAspect="1"/>
          </p:cNvPicPr>
          <p:nvPr/>
        </p:nvPicPr>
        <p:blipFill>
          <a:blip r:embed="rId2"/>
          <a:stretch>
            <a:fillRect/>
          </a:stretch>
        </p:blipFill>
        <p:spPr>
          <a:xfrm>
            <a:off x="68458" y="3039851"/>
            <a:ext cx="8562109" cy="245950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A221FD6-C44F-41DF-977C-D139B570B25F}"/>
                  </a:ext>
                </a:extLst>
              </p:cNvPr>
              <p:cNvSpPr txBox="1"/>
              <p:nvPr/>
            </p:nvSpPr>
            <p:spPr>
              <a:xfrm>
                <a:off x="163810" y="2125903"/>
                <a:ext cx="5365636" cy="73866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𝐻𝑎𝑧𝑎𝑟𝑑</m:t>
                      </m:r>
                      <m:r>
                        <a:rPr lang="en-US" sz="2400" b="0" i="1" smtClean="0">
                          <a:latin typeface="Cambria Math" panose="02040503050406030204" pitchFamily="18" charset="0"/>
                        </a:rPr>
                        <m:t> </m:t>
                      </m:r>
                      <m:r>
                        <a:rPr lang="en-US" sz="2400" b="0" i="1" smtClean="0">
                          <a:latin typeface="Cambria Math" panose="02040503050406030204" pitchFamily="18" charset="0"/>
                        </a:rPr>
                        <m:t>𝑟𝑎𝑡𝑒𝑠</m:t>
                      </m:r>
                      <m:r>
                        <a:rPr lang="en-US" sz="2400" b="0" i="1" smtClean="0">
                          <a:latin typeface="Cambria Math" panose="02040503050406030204" pitchFamily="18" charset="0"/>
                        </a:rPr>
                        <m:t> </m:t>
                      </m:r>
                      <m:r>
                        <a:rPr lang="en-US" sz="2400" b="0" i="1" smtClean="0">
                          <a:latin typeface="Cambria Math" panose="02040503050406030204" pitchFamily="18" charset="0"/>
                        </a:rPr>
                        <m:t>𝑎𝑟𝑒</m:t>
                      </m:r>
                      <m:r>
                        <a:rPr lang="en-US" sz="2400" b="0" i="1" smtClean="0">
                          <a:latin typeface="Cambria Math" panose="02040503050406030204" pitchFamily="18" charset="0"/>
                        </a:rPr>
                        <m:t> </m:t>
                      </m:r>
                      <m:r>
                        <a:rPr lang="en-US" sz="2400" b="0" i="1" smtClean="0">
                          <a:latin typeface="Cambria Math" panose="02040503050406030204" pitchFamily="18" charset="0"/>
                        </a:rPr>
                        <m:t>𝑝𝑟𝑜𝑝𝑜𝑟𝑡𝑖𝑜𝑛𝑎𝑙</m:t>
                      </m:r>
                    </m:oMath>
                  </m:oMathPara>
                </a14:m>
                <a:endParaRPr lang="en-US" sz="2400" b="0" dirty="0">
                  <a:latin typeface="Open Sans" panose="020B0606030504020204" pitchFamily="34"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𝐻𝑎𝑧𝑎𝑟𝑑</m:t>
                      </m:r>
                      <m:r>
                        <a:rPr lang="en-US" sz="2400" i="1">
                          <a:latin typeface="Cambria Math" panose="02040503050406030204" pitchFamily="18" charset="0"/>
                        </a:rPr>
                        <m:t> </m:t>
                      </m:r>
                      <m:r>
                        <a:rPr lang="en-US" sz="2400" i="1">
                          <a:latin typeface="Cambria Math" panose="02040503050406030204" pitchFamily="18" charset="0"/>
                        </a:rPr>
                        <m:t>𝑟𝑎𝑡𝑒𝑠</m:t>
                      </m:r>
                      <m:r>
                        <a:rPr lang="en-US" sz="2400" i="1">
                          <a:latin typeface="Cambria Math" panose="02040503050406030204" pitchFamily="18" charset="0"/>
                        </a:rPr>
                        <m:t> </m:t>
                      </m:r>
                      <m:r>
                        <a:rPr lang="en-US" sz="2400" b="0" i="1" smtClean="0">
                          <a:latin typeface="Cambria Math" panose="02040503050406030204" pitchFamily="18" charset="0"/>
                        </a:rPr>
                        <m:t>𝑎𝑟𝑒</m:t>
                      </m:r>
                      <m:r>
                        <a:rPr lang="en-US" sz="2400" b="0" i="1" smtClean="0">
                          <a:latin typeface="Cambria Math" panose="02040503050406030204" pitchFamily="18" charset="0"/>
                        </a:rPr>
                        <m:t> </m:t>
                      </m:r>
                      <m:r>
                        <a:rPr lang="en-US" sz="2400" b="0" i="1" smtClean="0">
                          <a:latin typeface="Cambria Math" panose="02040503050406030204" pitchFamily="18" charset="0"/>
                        </a:rPr>
                        <m:t>𝑛𝑜𝑡</m:t>
                      </m:r>
                      <m:r>
                        <a:rPr lang="en-US" sz="2400" i="1">
                          <a:latin typeface="Cambria Math" panose="02040503050406030204" pitchFamily="18" charset="0"/>
                        </a:rPr>
                        <m:t> </m:t>
                      </m:r>
                      <m:r>
                        <a:rPr lang="en-US" sz="2400" i="1">
                          <a:latin typeface="Cambria Math" panose="02040503050406030204" pitchFamily="18" charset="0"/>
                        </a:rPr>
                        <m:t>𝑝𝑟𝑜𝑝𝑜𝑟𝑡𝑖𝑜𝑛𝑎𝑙</m:t>
                      </m:r>
                    </m:oMath>
                  </m:oMathPara>
                </a14:m>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a:extLst>
                  <a:ext uri="{FF2B5EF4-FFF2-40B4-BE49-F238E27FC236}">
                    <a16:creationId xmlns:a16="http://schemas.microsoft.com/office/drawing/2014/main" id="{9A221FD6-C44F-41DF-977C-D139B570B25F}"/>
                  </a:ext>
                </a:extLst>
              </p:cNvPr>
              <p:cNvSpPr txBox="1">
                <a:spLocks noRot="1" noChangeAspect="1" noMove="1" noResize="1" noEditPoints="1" noAdjustHandles="1" noChangeArrowheads="1" noChangeShapeType="1" noTextEdit="1"/>
              </p:cNvSpPr>
              <p:nvPr/>
            </p:nvSpPr>
            <p:spPr>
              <a:xfrm>
                <a:off x="163810" y="2125903"/>
                <a:ext cx="5365636" cy="738664"/>
              </a:xfrm>
              <a:prstGeom prst="rect">
                <a:avLst/>
              </a:prstGeom>
              <a:blipFill>
                <a:blip r:embed="rId3"/>
                <a:stretch>
                  <a:fillRect l="-795" r="-1250" b="-18182"/>
                </a:stretch>
              </a:blipFill>
              <a:ln>
                <a:no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5BD5F56D-473C-4708-9C7D-B9F2CC151B3E}"/>
              </a:ext>
            </a:extLst>
          </p:cNvPr>
          <p:cNvSpPr txBox="1"/>
          <p:nvPr/>
        </p:nvSpPr>
        <p:spPr>
          <a:xfrm>
            <a:off x="247267" y="1056205"/>
            <a:ext cx="7429781" cy="492443"/>
          </a:xfrm>
          <a:prstGeom prst="rect">
            <a:avLst/>
          </a:prstGeom>
          <a:noFill/>
          <a:ln>
            <a:noFill/>
          </a:ln>
        </p:spPr>
        <p:txBody>
          <a:bodyPr wrap="square" rtlCol="0">
            <a:spAutoFit/>
          </a:bodyPr>
          <a:lstStyle/>
          <a:p>
            <a:r>
              <a:rPr lang="en-US" sz="2600" dirty="0">
                <a:latin typeface="Open Sans" panose="020B0606030504020204" pitchFamily="34" charset="0"/>
                <a:ea typeface="Open Sans" panose="020B0606030504020204" pitchFamily="34" charset="0"/>
                <a:cs typeface="Open Sans" panose="020B0606030504020204" pitchFamily="34" charset="0"/>
              </a:rPr>
              <a:t>Checking proportional hazard assumption</a:t>
            </a:r>
          </a:p>
        </p:txBody>
      </p:sp>
    </p:spTree>
    <p:extLst>
      <p:ext uri="{BB962C8B-B14F-4D97-AF65-F5344CB8AC3E}">
        <p14:creationId xmlns:p14="http://schemas.microsoft.com/office/powerpoint/2010/main" val="37856844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31E8-D828-4907-846F-2AE00D6193AE}"/>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DFA06458-4C52-4231-87B0-1EBDE2D01711}"/>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4C7A008E-3070-419D-A6E2-2DAF5891855C}"/>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58</a:t>
            </a:fld>
            <a:endParaRPr lang="en-US" dirty="0"/>
          </a:p>
        </p:txBody>
      </p:sp>
      <p:sp>
        <p:nvSpPr>
          <p:cNvPr id="5" name="TextBox 4">
            <a:extLst>
              <a:ext uri="{FF2B5EF4-FFF2-40B4-BE49-F238E27FC236}">
                <a16:creationId xmlns:a16="http://schemas.microsoft.com/office/drawing/2014/main" id="{395B9568-257A-49C9-94D7-5742ED23732E}"/>
              </a:ext>
            </a:extLst>
          </p:cNvPr>
          <p:cNvSpPr txBox="1"/>
          <p:nvPr/>
        </p:nvSpPr>
        <p:spPr>
          <a:xfrm>
            <a:off x="132026" y="1168672"/>
            <a:ext cx="8562109" cy="1477328"/>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Cox model helps us to predict hazard at the given time period</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Lets build a simple model: with two variables: address (how many years does the person lives in his current address) and retired</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In telco case: predict probability of churn at week 20</a:t>
            </a:r>
          </a:p>
          <a:p>
            <a:pPr marL="742950" lvl="1"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given that A person is retired, and is living at his current address for 9 years </a:t>
            </a:r>
          </a:p>
        </p:txBody>
      </p:sp>
      <p:pic>
        <p:nvPicPr>
          <p:cNvPr id="6" name="Picture 5">
            <a:extLst>
              <a:ext uri="{FF2B5EF4-FFF2-40B4-BE49-F238E27FC236}">
                <a16:creationId xmlns:a16="http://schemas.microsoft.com/office/drawing/2014/main" id="{ED29ABC2-8AF5-4F2B-9577-58232C50EA9A}"/>
              </a:ext>
            </a:extLst>
          </p:cNvPr>
          <p:cNvPicPr>
            <a:picLocks noChangeAspect="1"/>
          </p:cNvPicPr>
          <p:nvPr/>
        </p:nvPicPr>
        <p:blipFill>
          <a:blip r:embed="rId2"/>
          <a:stretch>
            <a:fillRect/>
          </a:stretch>
        </p:blipFill>
        <p:spPr>
          <a:xfrm>
            <a:off x="176034" y="2754602"/>
            <a:ext cx="7975329" cy="3351500"/>
          </a:xfrm>
          <a:prstGeom prst="rect">
            <a:avLst/>
          </a:prstGeom>
        </p:spPr>
      </p:pic>
    </p:spTree>
    <p:extLst>
      <p:ext uri="{BB962C8B-B14F-4D97-AF65-F5344CB8AC3E}">
        <p14:creationId xmlns:p14="http://schemas.microsoft.com/office/powerpoint/2010/main" val="3773770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31E8-D828-4907-846F-2AE00D6193AE}"/>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DFA06458-4C52-4231-87B0-1EBDE2D01711}"/>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4C7A008E-3070-419D-A6E2-2DAF5891855C}"/>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59</a:t>
            </a:fld>
            <a:endParaRPr lang="en-US" dirty="0"/>
          </a:p>
        </p:txBody>
      </p:sp>
      <p:pic>
        <p:nvPicPr>
          <p:cNvPr id="5" name="Picture 4">
            <a:extLst>
              <a:ext uri="{FF2B5EF4-FFF2-40B4-BE49-F238E27FC236}">
                <a16:creationId xmlns:a16="http://schemas.microsoft.com/office/drawing/2014/main" id="{0DE9AC39-B772-49FD-AF2D-537EDF9EC79A}"/>
              </a:ext>
            </a:extLst>
          </p:cNvPr>
          <p:cNvPicPr>
            <a:picLocks noChangeAspect="1"/>
          </p:cNvPicPr>
          <p:nvPr/>
        </p:nvPicPr>
        <p:blipFill>
          <a:blip r:embed="rId2"/>
          <a:stretch>
            <a:fillRect/>
          </a:stretch>
        </p:blipFill>
        <p:spPr>
          <a:xfrm>
            <a:off x="498763" y="2655742"/>
            <a:ext cx="8270955" cy="1266171"/>
          </a:xfrm>
          <a:prstGeom prst="rect">
            <a:avLst/>
          </a:prstGeom>
        </p:spPr>
      </p:pic>
      <p:sp>
        <p:nvSpPr>
          <p:cNvPr id="6" name="TextBox 5">
            <a:extLst>
              <a:ext uri="{FF2B5EF4-FFF2-40B4-BE49-F238E27FC236}">
                <a16:creationId xmlns:a16="http://schemas.microsoft.com/office/drawing/2014/main" id="{7F60AC71-521D-4723-9C38-084E89765E35}"/>
              </a:ext>
            </a:extLst>
          </p:cNvPr>
          <p:cNvSpPr txBox="1"/>
          <p:nvPr/>
        </p:nvSpPr>
        <p:spPr>
          <a:xfrm>
            <a:off x="410747" y="1202901"/>
            <a:ext cx="7119606" cy="646331"/>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Proportional Hazard assumption holds for all the variables (address has borderline p-value)</a:t>
            </a:r>
          </a:p>
        </p:txBody>
      </p:sp>
    </p:spTree>
    <p:extLst>
      <p:ext uri="{BB962C8B-B14F-4D97-AF65-F5344CB8AC3E}">
        <p14:creationId xmlns:p14="http://schemas.microsoft.com/office/powerpoint/2010/main" val="348610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e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961" y="3764936"/>
            <a:ext cx="3406815" cy="22712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t>Death?</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6</a:t>
            </a:fld>
            <a:endParaRPr lang="en-US" dirty="0"/>
          </a:p>
        </p:txBody>
      </p:sp>
      <p:sp>
        <p:nvSpPr>
          <p:cNvPr id="5" name="Rectangle 4"/>
          <p:cNvSpPr/>
          <p:nvPr/>
        </p:nvSpPr>
        <p:spPr>
          <a:xfrm>
            <a:off x="246691" y="1285150"/>
            <a:ext cx="7886414" cy="2585323"/>
          </a:xfrm>
          <a:prstGeom prst="rect">
            <a:avLst/>
          </a:prstGeom>
        </p:spPr>
        <p:txBody>
          <a:bodyPr wrap="square">
            <a:spAutoFit/>
          </a:bodyPr>
          <a:lstStyle/>
          <a:p>
            <a:pPr>
              <a:lnSpc>
                <a:spcPct val="150000"/>
              </a:lnSpc>
            </a:pPr>
            <a:r>
              <a:rPr lang="en-US" dirty="0">
                <a:solidFill>
                  <a:srgbClr val="080E14"/>
                </a:solidFill>
                <a:latin typeface="Raleway"/>
              </a:rPr>
              <a:t>Survival analysis is modelling of the time to death/event. </a:t>
            </a:r>
          </a:p>
          <a:p>
            <a:pPr>
              <a:lnSpc>
                <a:spcPct val="150000"/>
              </a:lnSpc>
            </a:pPr>
            <a:r>
              <a:rPr lang="en-US" dirty="0">
                <a:solidFill>
                  <a:srgbClr val="080E14"/>
                </a:solidFill>
                <a:latin typeface="Raleway"/>
              </a:rPr>
              <a:t>Survival analysis has a much broader use in statistics. Any event can be defined as death. For example, age for marriage (!), time for the customer to buy his first product after visiting the website for the first time, time to attrition of an employee etc. all can be modeled as survival analysis.</a:t>
            </a:r>
            <a:endParaRPr lang="en-US" dirty="0"/>
          </a:p>
        </p:txBody>
      </p:sp>
    </p:spTree>
    <p:extLst>
      <p:ext uri="{BB962C8B-B14F-4D97-AF65-F5344CB8AC3E}">
        <p14:creationId xmlns:p14="http://schemas.microsoft.com/office/powerpoint/2010/main" val="68394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31E8-D828-4907-846F-2AE00D6193AE}"/>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DFA06458-4C52-4231-87B0-1EBDE2D01711}"/>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4C7A008E-3070-419D-A6E2-2DAF5891855C}"/>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60</a:t>
            </a:fld>
            <a:endParaRPr lang="en-US" dirty="0"/>
          </a:p>
        </p:txBody>
      </p:sp>
      <p:pic>
        <p:nvPicPr>
          <p:cNvPr id="5" name="Picture 4">
            <a:extLst>
              <a:ext uri="{FF2B5EF4-FFF2-40B4-BE49-F238E27FC236}">
                <a16:creationId xmlns:a16="http://schemas.microsoft.com/office/drawing/2014/main" id="{E895AF19-54FE-4337-B439-E86BACE59604}"/>
              </a:ext>
            </a:extLst>
          </p:cNvPr>
          <p:cNvPicPr>
            <a:picLocks noChangeAspect="1"/>
          </p:cNvPicPr>
          <p:nvPr/>
        </p:nvPicPr>
        <p:blipFill>
          <a:blip r:embed="rId2"/>
          <a:stretch>
            <a:fillRect/>
          </a:stretch>
        </p:blipFill>
        <p:spPr>
          <a:xfrm>
            <a:off x="195594" y="3119929"/>
            <a:ext cx="8307837" cy="1574552"/>
          </a:xfrm>
          <a:prstGeom prst="rect">
            <a:avLst/>
          </a:prstGeom>
        </p:spPr>
      </p:pic>
      <p:sp>
        <p:nvSpPr>
          <p:cNvPr id="6" name="TextBox 5">
            <a:extLst>
              <a:ext uri="{FF2B5EF4-FFF2-40B4-BE49-F238E27FC236}">
                <a16:creationId xmlns:a16="http://schemas.microsoft.com/office/drawing/2014/main" id="{DA121D45-B4AF-4BCB-ADF7-17239D41A813}"/>
              </a:ext>
            </a:extLst>
          </p:cNvPr>
          <p:cNvSpPr txBox="1"/>
          <p:nvPr/>
        </p:nvSpPr>
        <p:spPr>
          <a:xfrm>
            <a:off x="171144" y="1065985"/>
            <a:ext cx="8283389" cy="1200329"/>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Make prediction for 1 case: Retired and living 9 years in current address</a:t>
            </a:r>
          </a:p>
          <a:p>
            <a:pPr marL="742950" lvl="1"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 </a:t>
            </a:r>
            <a:r>
              <a:rPr lang="en-US" dirty="0" err="1">
                <a:latin typeface="Open Sans" panose="020B0606030504020204" pitchFamily="34" charset="0"/>
                <a:ea typeface="Open Sans" panose="020B0606030504020204" pitchFamily="34" charset="0"/>
                <a:cs typeface="Open Sans" panose="020B0606030504020204" pitchFamily="34" charset="0"/>
              </a:rPr>
              <a:t>dataframe</a:t>
            </a:r>
            <a:r>
              <a:rPr lang="en-US" dirty="0">
                <a:latin typeface="Open Sans" panose="020B0606030504020204" pitchFamily="34" charset="0"/>
                <a:ea typeface="Open Sans" panose="020B0606030504020204" pitchFamily="34" charset="0"/>
                <a:cs typeface="Open Sans" panose="020B0606030504020204" pitchFamily="34" charset="0"/>
              </a:rPr>
              <a:t> with the case</a:t>
            </a:r>
          </a:p>
          <a:p>
            <a:pPr marL="285750" lvl="1"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Use </a:t>
            </a:r>
            <a:r>
              <a:rPr lang="en-US" dirty="0" err="1">
                <a:latin typeface="Open Sans" panose="020B0606030504020204" pitchFamily="34" charset="0"/>
                <a:ea typeface="Open Sans" panose="020B0606030504020204" pitchFamily="34" charset="0"/>
                <a:cs typeface="Open Sans" panose="020B0606030504020204" pitchFamily="34" charset="0"/>
              </a:rPr>
              <a:t>survfit</a:t>
            </a:r>
            <a:r>
              <a:rPr lang="en-US" dirty="0">
                <a:latin typeface="Open Sans" panose="020B0606030504020204" pitchFamily="34" charset="0"/>
                <a:ea typeface="Open Sans" panose="020B0606030504020204" pitchFamily="34" charset="0"/>
                <a:cs typeface="Open Sans" panose="020B0606030504020204" pitchFamily="34" charset="0"/>
              </a:rPr>
              <a:t> with Cox model output as an argument for </a:t>
            </a:r>
            <a:r>
              <a:rPr lang="en-US" b="1" i="1" dirty="0">
                <a:latin typeface="Open Sans" panose="020B0606030504020204" pitchFamily="34" charset="0"/>
                <a:ea typeface="Open Sans" panose="020B0606030504020204" pitchFamily="34" charset="0"/>
                <a:cs typeface="Open Sans" panose="020B0606030504020204" pitchFamily="34" charset="0"/>
              </a:rPr>
              <a:t>formula </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lvl="1"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Look what is inside the object</a:t>
            </a:r>
          </a:p>
        </p:txBody>
      </p:sp>
    </p:spTree>
    <p:extLst>
      <p:ext uri="{BB962C8B-B14F-4D97-AF65-F5344CB8AC3E}">
        <p14:creationId xmlns:p14="http://schemas.microsoft.com/office/powerpoint/2010/main" val="2914954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E60E7-84C2-462A-84EA-8603CB10A92A}"/>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E3970650-BBC4-4715-92DF-8B21C9B41573}"/>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79DC0C4C-393B-4D3E-866E-DB1BFA2C26F3}"/>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61</a:t>
            </a:fld>
            <a:endParaRPr lang="en-US" dirty="0"/>
          </a:p>
        </p:txBody>
      </p:sp>
      <p:pic>
        <p:nvPicPr>
          <p:cNvPr id="5" name="Picture 4">
            <a:extLst>
              <a:ext uri="{FF2B5EF4-FFF2-40B4-BE49-F238E27FC236}">
                <a16:creationId xmlns:a16="http://schemas.microsoft.com/office/drawing/2014/main" id="{FE4AA160-ACD2-4D80-AA1F-7EC8374457DB}"/>
              </a:ext>
            </a:extLst>
          </p:cNvPr>
          <p:cNvPicPr>
            <a:picLocks noChangeAspect="1"/>
          </p:cNvPicPr>
          <p:nvPr/>
        </p:nvPicPr>
        <p:blipFill>
          <a:blip r:embed="rId2"/>
          <a:stretch>
            <a:fillRect/>
          </a:stretch>
        </p:blipFill>
        <p:spPr>
          <a:xfrm>
            <a:off x="117356" y="1694761"/>
            <a:ext cx="8498541" cy="860411"/>
          </a:xfrm>
          <a:prstGeom prst="rect">
            <a:avLst/>
          </a:prstGeom>
        </p:spPr>
      </p:pic>
      <p:sp>
        <p:nvSpPr>
          <p:cNvPr id="6" name="TextBox 5">
            <a:extLst>
              <a:ext uri="{FF2B5EF4-FFF2-40B4-BE49-F238E27FC236}">
                <a16:creationId xmlns:a16="http://schemas.microsoft.com/office/drawing/2014/main" id="{C9AB68CA-1CA6-4B09-8678-AA8D9B59FD21}"/>
              </a:ext>
            </a:extLst>
          </p:cNvPr>
          <p:cNvSpPr txBox="1"/>
          <p:nvPr/>
        </p:nvSpPr>
        <p:spPr>
          <a:xfrm>
            <a:off x="122246" y="1021976"/>
            <a:ext cx="8547440" cy="646331"/>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Make a </a:t>
            </a:r>
            <a:r>
              <a:rPr lang="en-US" dirty="0" err="1">
                <a:latin typeface="Open Sans" panose="020B0606030504020204" pitchFamily="34" charset="0"/>
                <a:ea typeface="Open Sans" panose="020B0606030504020204" pitchFamily="34" charset="0"/>
                <a:cs typeface="Open Sans" panose="020B0606030504020204" pitchFamily="34" charset="0"/>
              </a:rPr>
              <a:t>dataframe</a:t>
            </a:r>
            <a:r>
              <a:rPr lang="en-US" dirty="0">
                <a:latin typeface="Open Sans" panose="020B0606030504020204" pitchFamily="34" charset="0"/>
                <a:ea typeface="Open Sans" panose="020B0606030504020204" pitchFamily="34" charset="0"/>
                <a:cs typeface="Open Sans" panose="020B0606030504020204" pitchFamily="34" charset="0"/>
              </a:rPr>
              <a:t> with Survival probabilities (</a:t>
            </a:r>
            <a:r>
              <a:rPr lang="en-US" dirty="0" err="1">
                <a:latin typeface="Open Sans" panose="020B0606030504020204" pitchFamily="34" charset="0"/>
                <a:ea typeface="Open Sans" panose="020B0606030504020204" pitchFamily="34" charset="0"/>
                <a:cs typeface="Open Sans" panose="020B0606030504020204" pitchFamily="34" charset="0"/>
              </a:rPr>
              <a:t>survivals$surv</a:t>
            </a:r>
            <a:r>
              <a:rPr lang="en-US" dirty="0">
                <a:latin typeface="Open Sans" panose="020B0606030504020204" pitchFamily="34" charset="0"/>
                <a:ea typeface="Open Sans" panose="020B0606030504020204" pitchFamily="34" charset="0"/>
                <a:cs typeface="Open Sans" panose="020B0606030504020204" pitchFamily="34" charset="0"/>
              </a:rPr>
              <a:t>) and Time variable (</a:t>
            </a:r>
            <a:r>
              <a:rPr lang="en-US" dirty="0" err="1">
                <a:latin typeface="Open Sans" panose="020B0606030504020204" pitchFamily="34" charset="0"/>
                <a:ea typeface="Open Sans" panose="020B0606030504020204" pitchFamily="34" charset="0"/>
                <a:cs typeface="Open Sans" panose="020B0606030504020204" pitchFamily="34" charset="0"/>
              </a:rPr>
              <a:t>survival$time</a:t>
            </a:r>
            <a:r>
              <a:rPr lang="en-US"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416955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7558-05AE-42E6-ACD9-04C3C096669C}"/>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E39C19E2-DB39-484D-A507-66B0BD3FE951}"/>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9E0D8605-1026-454F-9A53-066A6055D249}"/>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62</a:t>
            </a:fld>
            <a:endParaRPr lang="en-US" dirty="0"/>
          </a:p>
        </p:txBody>
      </p:sp>
      <p:pic>
        <p:nvPicPr>
          <p:cNvPr id="5" name="Picture 4">
            <a:extLst>
              <a:ext uri="{FF2B5EF4-FFF2-40B4-BE49-F238E27FC236}">
                <a16:creationId xmlns:a16="http://schemas.microsoft.com/office/drawing/2014/main" id="{A5BC336A-1574-435B-BC5D-B096EB5E4277}"/>
              </a:ext>
            </a:extLst>
          </p:cNvPr>
          <p:cNvPicPr>
            <a:picLocks noChangeAspect="1"/>
          </p:cNvPicPr>
          <p:nvPr/>
        </p:nvPicPr>
        <p:blipFill>
          <a:blip r:embed="rId2"/>
          <a:stretch>
            <a:fillRect/>
          </a:stretch>
        </p:blipFill>
        <p:spPr>
          <a:xfrm>
            <a:off x="498764" y="1352423"/>
            <a:ext cx="6817113" cy="5406959"/>
          </a:xfrm>
          <a:prstGeom prst="rect">
            <a:avLst/>
          </a:prstGeom>
        </p:spPr>
      </p:pic>
      <p:sp>
        <p:nvSpPr>
          <p:cNvPr id="6" name="TextBox 5">
            <a:extLst>
              <a:ext uri="{FF2B5EF4-FFF2-40B4-BE49-F238E27FC236}">
                <a16:creationId xmlns:a16="http://schemas.microsoft.com/office/drawing/2014/main" id="{0D6A9F14-EE06-461E-A61C-79CE31B0D345}"/>
              </a:ext>
            </a:extLst>
          </p:cNvPr>
          <p:cNvSpPr txBox="1"/>
          <p:nvPr/>
        </p:nvSpPr>
        <p:spPr>
          <a:xfrm>
            <a:off x="513433" y="919290"/>
            <a:ext cx="8023688" cy="369332"/>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Survival plot</a:t>
            </a:r>
          </a:p>
        </p:txBody>
      </p:sp>
    </p:spTree>
    <p:extLst>
      <p:ext uri="{BB962C8B-B14F-4D97-AF65-F5344CB8AC3E}">
        <p14:creationId xmlns:p14="http://schemas.microsoft.com/office/powerpoint/2010/main" val="3508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8AE6-30AB-4019-8F2D-BD29A6EAFADC}"/>
              </a:ext>
            </a:extLst>
          </p:cNvPr>
          <p:cNvSpPr>
            <a:spLocks noGrp="1"/>
          </p:cNvSpPr>
          <p:nvPr>
            <p:ph type="title"/>
          </p:nvPr>
        </p:nvSpPr>
        <p:spPr/>
        <p:txBody>
          <a:bodyPr>
            <a:normAutofit fontScale="90000"/>
          </a:bodyPr>
          <a:lstStyle/>
          <a:p>
            <a:r>
              <a:rPr lang="en-US" dirty="0"/>
              <a:t>Cox proportional hazard model</a:t>
            </a:r>
          </a:p>
        </p:txBody>
      </p:sp>
      <p:sp>
        <p:nvSpPr>
          <p:cNvPr id="3" name="Footer Placeholder 2">
            <a:extLst>
              <a:ext uri="{FF2B5EF4-FFF2-40B4-BE49-F238E27FC236}">
                <a16:creationId xmlns:a16="http://schemas.microsoft.com/office/drawing/2014/main" id="{A7E1BA8C-663D-4221-8B71-D1ED1543F8EE}"/>
              </a:ext>
            </a:extLst>
          </p:cNvPr>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a:extLst>
              <a:ext uri="{FF2B5EF4-FFF2-40B4-BE49-F238E27FC236}">
                <a16:creationId xmlns:a16="http://schemas.microsoft.com/office/drawing/2014/main" id="{0405F810-3AED-449A-AA75-EC75A065F787}"/>
              </a:ext>
            </a:extLst>
          </p:cNvPr>
          <p:cNvSpPr>
            <a:spLocks noGrp="1"/>
          </p:cNvSpPr>
          <p:nvPr>
            <p:ph type="sldNum" sz="quarter" idx="4294967295"/>
          </p:nvPr>
        </p:nvSpPr>
        <p:spPr>
          <a:xfrm>
            <a:off x="6457950" y="6356351"/>
            <a:ext cx="1560281" cy="365125"/>
          </a:xfrm>
        </p:spPr>
        <p:txBody>
          <a:bodyPr/>
          <a:lstStyle/>
          <a:p>
            <a:fld id="{5DFD8101-6927-426D-8E73-912894E9BFBD}" type="slidenum">
              <a:rPr lang="en-US" smtClean="0"/>
              <a:pPr/>
              <a:t>63</a:t>
            </a:fld>
            <a:endParaRPr lang="en-US" dirty="0"/>
          </a:p>
        </p:txBody>
      </p:sp>
      <p:pic>
        <p:nvPicPr>
          <p:cNvPr id="5" name="Picture 4">
            <a:extLst>
              <a:ext uri="{FF2B5EF4-FFF2-40B4-BE49-F238E27FC236}">
                <a16:creationId xmlns:a16="http://schemas.microsoft.com/office/drawing/2014/main" id="{4D23B2AF-BF56-45BB-B369-FBAD38CA79B0}"/>
              </a:ext>
            </a:extLst>
          </p:cNvPr>
          <p:cNvPicPr>
            <a:picLocks noChangeAspect="1"/>
          </p:cNvPicPr>
          <p:nvPr/>
        </p:nvPicPr>
        <p:blipFill>
          <a:blip r:embed="rId2"/>
          <a:stretch>
            <a:fillRect/>
          </a:stretch>
        </p:blipFill>
        <p:spPr>
          <a:xfrm>
            <a:off x="292329" y="1647876"/>
            <a:ext cx="6235652" cy="4980302"/>
          </a:xfrm>
          <a:prstGeom prst="rect">
            <a:avLst/>
          </a:prstGeom>
        </p:spPr>
      </p:pic>
      <p:sp>
        <p:nvSpPr>
          <p:cNvPr id="6" name="TextBox 5">
            <a:extLst>
              <a:ext uri="{FF2B5EF4-FFF2-40B4-BE49-F238E27FC236}">
                <a16:creationId xmlns:a16="http://schemas.microsoft.com/office/drawing/2014/main" id="{EBC35734-64B4-4846-A641-3429C10A5DAC}"/>
              </a:ext>
            </a:extLst>
          </p:cNvPr>
          <p:cNvSpPr txBox="1"/>
          <p:nvPr/>
        </p:nvSpPr>
        <p:spPr>
          <a:xfrm>
            <a:off x="210263" y="982338"/>
            <a:ext cx="8650126" cy="646331"/>
          </a:xfrm>
          <a:prstGeom prst="rect">
            <a:avLst/>
          </a:prstGeom>
          <a:noFill/>
          <a:ln>
            <a:noFill/>
          </a:ln>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Cumulative hazard function:</a:t>
            </a:r>
          </a:p>
          <a:p>
            <a:r>
              <a:rPr lang="en-US" dirty="0">
                <a:latin typeface="Open Sans" panose="020B0606030504020204" pitchFamily="34" charset="0"/>
                <a:ea typeface="Open Sans" panose="020B0606030504020204" pitchFamily="34" charset="0"/>
                <a:cs typeface="Open Sans" panose="020B0606030504020204" pitchFamily="34" charset="0"/>
              </a:rPr>
              <a:t>Probability of Hazard (churn) before time t</a:t>
            </a:r>
          </a:p>
        </p:txBody>
      </p:sp>
    </p:spTree>
    <p:extLst>
      <p:ext uri="{BB962C8B-B14F-4D97-AF65-F5344CB8AC3E}">
        <p14:creationId xmlns:p14="http://schemas.microsoft.com/office/powerpoint/2010/main" val="29363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altLang="en-US" dirty="0"/>
              <a:t>Objectives of survival analysis</a:t>
            </a:r>
            <a:endParaRPr lang="en-US" dirty="0"/>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7</a:t>
            </a:fld>
            <a:endParaRPr lang="en-US" dirty="0"/>
          </a:p>
        </p:txBody>
      </p:sp>
      <p:sp>
        <p:nvSpPr>
          <p:cNvPr id="5" name="Rectangle 3"/>
          <p:cNvSpPr txBox="1">
            <a:spLocks noChangeArrowheads="1"/>
          </p:cNvSpPr>
          <p:nvPr/>
        </p:nvSpPr>
        <p:spPr>
          <a:xfrm>
            <a:off x="407517" y="1680612"/>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lvl="1"/>
            <a:r>
              <a:rPr lang="en-US" altLang="en-US" b="1" dirty="0"/>
              <a:t>Estimate time-to-event for a group of individuals</a:t>
            </a:r>
            <a:r>
              <a:rPr lang="en-US" altLang="en-US" dirty="0"/>
              <a:t>, such as time until second heart-attack for a group of MI patients.</a:t>
            </a:r>
          </a:p>
          <a:p>
            <a:pPr marL="230188" lvl="1"/>
            <a:r>
              <a:rPr lang="en-US" altLang="en-US" b="1" dirty="0"/>
              <a:t>To compare time-to-event between two or more groups</a:t>
            </a:r>
            <a:r>
              <a:rPr lang="en-US" altLang="en-US" dirty="0"/>
              <a:t>, such as treated vs. placebo MI patients in a randomized controlled trial.</a:t>
            </a:r>
          </a:p>
          <a:p>
            <a:pPr marL="230188" lvl="1"/>
            <a:r>
              <a:rPr lang="en-US" altLang="en-US" b="1" dirty="0"/>
              <a:t>To assess the relationship of co-variables to time-to-event</a:t>
            </a:r>
            <a:r>
              <a:rPr lang="en-US" altLang="en-US" dirty="0"/>
              <a:t>, such as: does weight, insulin resistance, or cholesterol influence survival time patients?</a:t>
            </a:r>
          </a:p>
        </p:txBody>
      </p:sp>
    </p:spTree>
    <p:extLst>
      <p:ext uri="{BB962C8B-B14F-4D97-AF65-F5344CB8AC3E}">
        <p14:creationId xmlns:p14="http://schemas.microsoft.com/office/powerpoint/2010/main" val="385854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xEl>
                                              <p:pRg st="1" end="1"/>
                                            </p:txEl>
                                          </p:spTgt>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
                                            <p:txEl>
                                              <p:pRg st="2" end="2"/>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Survival Analysis: Terms</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8</a:t>
            </a:fld>
            <a:endParaRPr lang="en-US" dirty="0"/>
          </a:p>
        </p:txBody>
      </p:sp>
      <p:sp>
        <p:nvSpPr>
          <p:cNvPr id="5" name="Rectangle 3"/>
          <p:cNvSpPr txBox="1">
            <a:spLocks noChangeArrowheads="1"/>
          </p:cNvSpPr>
          <p:nvPr/>
        </p:nvSpPr>
        <p:spPr>
          <a:xfrm>
            <a:off x="500852" y="1493367"/>
            <a:ext cx="77724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u="sng" dirty="0"/>
              <a:t>Time-to-event</a:t>
            </a:r>
            <a:r>
              <a:rPr lang="en-US" altLang="en-US" dirty="0"/>
              <a:t>:  The time from entry into a study until a subject has a particular outcome</a:t>
            </a:r>
          </a:p>
          <a:p>
            <a:r>
              <a:rPr lang="en-US" altLang="en-US" u="sng" dirty="0"/>
              <a:t>Censoring:</a:t>
            </a:r>
            <a:r>
              <a:rPr lang="en-US" altLang="en-US" dirty="0"/>
              <a:t>  Subjects are said to be censored if they are lost to follow up or drop out of the study, or if the study ends before they die or have an outcome of interest.  They are counted as alive or disease-free for the time they were enrolled in the study.</a:t>
            </a:r>
          </a:p>
        </p:txBody>
      </p:sp>
    </p:spTree>
    <p:extLst>
      <p:ext uri="{BB962C8B-B14F-4D97-AF65-F5344CB8AC3E}">
        <p14:creationId xmlns:p14="http://schemas.microsoft.com/office/powerpoint/2010/main" val="267616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term: Hazard</a:t>
            </a:r>
          </a:p>
        </p:txBody>
      </p:sp>
      <p:sp>
        <p:nvSpPr>
          <p:cNvPr id="3" name="Footer Placeholder 2"/>
          <p:cNvSpPr>
            <a:spLocks noGrp="1"/>
          </p:cNvSpPr>
          <p:nvPr>
            <p:ph type="ftr" sz="quarter" idx="4294967295"/>
          </p:nvPr>
        </p:nvSpPr>
        <p:spPr>
          <a:xfrm>
            <a:off x="3028950" y="6356351"/>
            <a:ext cx="3086100" cy="365125"/>
          </a:xfrm>
        </p:spPr>
        <p:txBody>
          <a:bodyPr/>
          <a:lstStyle/>
          <a:p>
            <a:r>
              <a:rPr lang="en-US"/>
              <a:t>American University of Armenia</a:t>
            </a:r>
            <a:endParaRPr lang="en-US" dirty="0"/>
          </a:p>
        </p:txBody>
      </p:sp>
      <p:sp>
        <p:nvSpPr>
          <p:cNvPr id="4" name="Slide Number Placeholder 3"/>
          <p:cNvSpPr>
            <a:spLocks noGrp="1"/>
          </p:cNvSpPr>
          <p:nvPr>
            <p:ph type="sldNum" sz="quarter" idx="4294967295"/>
          </p:nvPr>
        </p:nvSpPr>
        <p:spPr>
          <a:xfrm>
            <a:off x="6457950" y="6356351"/>
            <a:ext cx="1560281" cy="365125"/>
          </a:xfrm>
        </p:spPr>
        <p:txBody>
          <a:bodyPr/>
          <a:lstStyle/>
          <a:p>
            <a:fld id="{5DFD8101-6927-426D-8E73-912894E9BFBD}" type="slidenum">
              <a:rPr lang="en-US" smtClean="0"/>
              <a:pPr/>
              <a:t>9</a:t>
            </a:fld>
            <a:endParaRPr lang="en-US" dirty="0"/>
          </a:p>
        </p:txBody>
      </p:sp>
      <p:sp>
        <p:nvSpPr>
          <p:cNvPr id="5" name="Rectangle 4"/>
          <p:cNvSpPr/>
          <p:nvPr/>
        </p:nvSpPr>
        <p:spPr>
          <a:xfrm>
            <a:off x="547661" y="1704143"/>
            <a:ext cx="8273609" cy="3462486"/>
          </a:xfrm>
          <a:prstGeom prst="rect">
            <a:avLst/>
          </a:prstGeom>
        </p:spPr>
        <p:txBody>
          <a:bodyPr wrap="square">
            <a:spAutoFit/>
          </a:bodyPr>
          <a:lstStyle/>
          <a:p>
            <a:pPr>
              <a:lnSpc>
                <a:spcPct val="150000"/>
              </a:lnSpc>
            </a:pPr>
            <a:r>
              <a:rPr lang="en-US" sz="2000" b="1" dirty="0">
                <a:solidFill>
                  <a:srgbClr val="000000"/>
                </a:solidFill>
                <a:latin typeface="Calibri" panose="020F0502020204030204" pitchFamily="34" charset="0"/>
              </a:rPr>
              <a:t>Survival analysis focuses on hazard function</a:t>
            </a:r>
            <a:endParaRPr lang="en-US" sz="3200" b="1" dirty="0">
              <a:solidFill>
                <a:srgbClr val="FFFFFF"/>
              </a:solidFill>
              <a:latin typeface="Calibri" panose="020F0502020204030204" pitchFamily="34" charset="0"/>
            </a:endParaRP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Hazard: the event of interest occurring  </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Hazard might be death, engine breakdown, churn, employee attrition, adoption of  innovation, etc.</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Hazard rate: is the instantaneous probability of the given event occurring at any point in time. It can be plotted against time on the X axis, forming a graph of the hazard rate over time.</a:t>
            </a:r>
          </a:p>
          <a:p>
            <a:pPr marL="285750" indent="-285750">
              <a:lnSpc>
                <a:spcPct val="150000"/>
              </a:lnSpc>
              <a:buFont typeface="Arial" panose="020B0604020202020204" pitchFamily="34" charset="0"/>
              <a:buChar char="•"/>
            </a:pPr>
            <a:r>
              <a:rPr lang="en-US" dirty="0">
                <a:solidFill>
                  <a:srgbClr val="000000"/>
                </a:solidFill>
                <a:latin typeface="Calibri" panose="020F0502020204030204" pitchFamily="34" charset="0"/>
              </a:rPr>
              <a:t>Hazard function: the equation that describe this plotted line is  the hazard function</a:t>
            </a:r>
            <a:endParaRPr lang="en-US" dirty="0"/>
          </a:p>
        </p:txBody>
      </p:sp>
    </p:spTree>
    <p:extLst>
      <p:ext uri="{BB962C8B-B14F-4D97-AF65-F5344CB8AC3E}">
        <p14:creationId xmlns:p14="http://schemas.microsoft.com/office/powerpoint/2010/main" val="27677881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6A9F408-38EF-406F-B8C5-72784653CED3}" vid="{FC534BE0-E319-4038-9990-27560C4C53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lideCustomerData xmlns:xsi="http://www.w3.org/2001/XMLSchema-instance" xmlns:xsd="http://www.w3.org/2001/XMLSchema">
  <IsGroupedWithPreviues>false</IsGroupedWithPreviues>
  <IteratorID xsi:nil="true"/>
</SlideCustomerData>
</file>

<file path=customXml/itemProps1.xml><?xml version="1.0" encoding="utf-8"?>
<ds:datastoreItem xmlns:ds="http://schemas.openxmlformats.org/officeDocument/2006/customXml" ds:itemID="{8A4FFD90-A5CF-456E-89A5-09084409C19C}">
  <ds:schemaRef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IESM 313-Data Mining &amp; PA</Template>
  <TotalTime>689</TotalTime>
  <Words>2682</Words>
  <Application>Microsoft Office PowerPoint</Application>
  <PresentationFormat>On-screen Show (4:3)</PresentationFormat>
  <Paragraphs>370</Paragraphs>
  <Slides>63</Slides>
  <Notes>1</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6" baseType="lpstr">
      <vt:lpstr>Arial</vt:lpstr>
      <vt:lpstr>Calibri</vt:lpstr>
      <vt:lpstr>Calibri Light</vt:lpstr>
      <vt:lpstr>Cambria Math</vt:lpstr>
      <vt:lpstr>Lucida Console</vt:lpstr>
      <vt:lpstr>Open Sans</vt:lpstr>
      <vt:lpstr>Raleway</vt:lpstr>
      <vt:lpstr>Tahoma</vt:lpstr>
      <vt:lpstr>Times New Roman</vt:lpstr>
      <vt:lpstr>Wingdings</vt:lpstr>
      <vt:lpstr>Office Theme</vt:lpstr>
      <vt:lpstr>Equation</vt:lpstr>
      <vt:lpstr>Equation.3</vt:lpstr>
      <vt:lpstr>Survival Analysis</vt:lpstr>
      <vt:lpstr>Applications</vt:lpstr>
      <vt:lpstr>Industry specific</vt:lpstr>
      <vt:lpstr>Early example of survival analysis</vt:lpstr>
      <vt:lpstr>Early example of survival analysis</vt:lpstr>
      <vt:lpstr>Death?</vt:lpstr>
      <vt:lpstr>Objectives of survival analysis</vt:lpstr>
      <vt:lpstr>Survival Analysis: Terms</vt:lpstr>
      <vt:lpstr>New term: Hazard</vt:lpstr>
      <vt:lpstr>Hazard function</vt:lpstr>
      <vt:lpstr>Survival curve, what distribution is it ?</vt:lpstr>
      <vt:lpstr>Survival function</vt:lpstr>
      <vt:lpstr>Survival function and the hazard</vt:lpstr>
      <vt:lpstr>Data Structure</vt:lpstr>
      <vt:lpstr>Types of survival analysis</vt:lpstr>
      <vt:lpstr>Kaplan-Meier estimates</vt:lpstr>
      <vt:lpstr>Kaplan-Meier</vt:lpstr>
      <vt:lpstr>Kaplan-Meier: Assumptions</vt:lpstr>
      <vt:lpstr>Kaplan Meier estimate</vt:lpstr>
      <vt:lpstr>Kaplan Meier estimate</vt:lpstr>
      <vt:lpstr>Kaplan-Meier survival analysis</vt:lpstr>
      <vt:lpstr>Kaplan-Meier survival analysis</vt:lpstr>
      <vt:lpstr>Kaplan-Meier survival analysis</vt:lpstr>
      <vt:lpstr>Kaplan-Meier survival analysis</vt:lpstr>
      <vt:lpstr>Kaplan-Meier survival analysis</vt:lpstr>
      <vt:lpstr>PowerPoint Presentation</vt:lpstr>
      <vt:lpstr>Kaplan-Meier survival analysis</vt:lpstr>
      <vt:lpstr>Kaplan-Meier survival analysis</vt:lpstr>
      <vt:lpstr>Kaplan-Meier survival analysis</vt:lpstr>
      <vt:lpstr>Kaplan-Meier survival analysis</vt:lpstr>
      <vt:lpstr>Kaplan-Meier survival analysis</vt:lpstr>
      <vt:lpstr>Kaplan-Meier survival analysis</vt:lpstr>
      <vt:lpstr>Kaplan-Meier survival analysis</vt:lpstr>
      <vt:lpstr>Kaplan-Meier survival analysis</vt:lpstr>
      <vt:lpstr>Kaplan-Meier survival analysis</vt:lpstr>
      <vt:lpstr>Kaplan-Meier survival analysis</vt:lpstr>
      <vt:lpstr>PowerPoint Presentation</vt:lpstr>
      <vt:lpstr>Accelerated Failure Time model (ATF)</vt:lpstr>
      <vt:lpstr>Accelerated Failure Time model (ATF)</vt:lpstr>
      <vt:lpstr>Interpreting the coefficients of the model</vt:lpstr>
      <vt:lpstr>Accelerated Failure Time model (ATF)</vt:lpstr>
      <vt:lpstr>Accelerated Failure Time model (ATF)</vt:lpstr>
      <vt:lpstr>Accelerated Failure Time model (ATF)</vt:lpstr>
      <vt:lpstr>Accelerated Failure Time model (ATF)</vt:lpstr>
      <vt:lpstr>Accelerated Failure Time model (ATF)</vt:lpstr>
      <vt:lpstr>Accelerated Failure Time model (ATF)</vt:lpstr>
      <vt:lpstr>Accelerated Failure Time model (ATF)</vt:lpstr>
      <vt:lpstr>Cox proportional hazard method</vt:lpstr>
      <vt:lpstr>Cox Proportional Hazard Model</vt:lpstr>
      <vt:lpstr>Cox Proportional Hazard model: Assumptions</vt:lpstr>
      <vt:lpstr>Cox Proportional Hazard model: Assumption</vt:lpstr>
      <vt:lpstr>Cox Regression: coefficient interpetation</vt:lpstr>
      <vt:lpstr>Cox proportional hazard model</vt:lpstr>
      <vt:lpstr>Cox proportional hazard model</vt:lpstr>
      <vt:lpstr>Cox proportional hazard model</vt:lpstr>
      <vt:lpstr>Cox proportional hazard model</vt:lpstr>
      <vt:lpstr>Cox proportional hazard model</vt:lpstr>
      <vt:lpstr>Cox proportional hazard model</vt:lpstr>
      <vt:lpstr>Cox proportional hazard model</vt:lpstr>
      <vt:lpstr>Cox proportional hazard model</vt:lpstr>
      <vt:lpstr>Cox proportional hazard model</vt:lpstr>
      <vt:lpstr>Cox proportional hazard model</vt:lpstr>
      <vt:lpstr>Cox proportional hazard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 6 Survival Analysis</dc:title>
  <dc:creator>PC1</dc:creator>
  <cp:lastModifiedBy>PC1</cp:lastModifiedBy>
  <cp:revision>15</cp:revision>
  <cp:lastPrinted>2017-05-29T15:33:05Z</cp:lastPrinted>
  <dcterms:created xsi:type="dcterms:W3CDTF">2018-12-27T07:31:46Z</dcterms:created>
  <dcterms:modified xsi:type="dcterms:W3CDTF">2019-03-25T11:56:05Z</dcterms:modified>
</cp:coreProperties>
</file>