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39" r:id="rId2"/>
    <p:sldId id="685" r:id="rId3"/>
    <p:sldId id="743" r:id="rId4"/>
    <p:sldId id="744" r:id="rId5"/>
    <p:sldId id="747" r:id="rId6"/>
    <p:sldId id="746" r:id="rId7"/>
    <p:sldId id="749" r:id="rId8"/>
    <p:sldId id="742" r:id="rId9"/>
    <p:sldId id="74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4EBE3"/>
    <a:srgbClr val="538B4B"/>
    <a:srgbClr val="E8FAE5"/>
    <a:srgbClr val="9DA953"/>
    <a:srgbClr val="285023"/>
    <a:srgbClr val="FFD1CD"/>
    <a:srgbClr val="FFE3E1"/>
    <a:srgbClr val="096590"/>
    <a:srgbClr val="479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76674" autoAdjust="0"/>
  </p:normalViewPr>
  <p:slideViewPr>
    <p:cSldViewPr snapToGrid="0">
      <p:cViewPr varScale="1">
        <p:scale>
          <a:sx n="84" d="100"/>
          <a:sy n="84" d="100"/>
        </p:scale>
        <p:origin x="18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  <a:t>2025/3/14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Welcome to the introduction video of our submitted paper! We are very excited to present our work to you.</a:t>
            </a:r>
            <a:endParaRPr lang="en-US" altLang="zh-CN" sz="1200" b="0" dirty="0">
              <a:solidFill>
                <a:schemeClr val="bg2"/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/>
              <a:t>We aim to solve the Multi-agent Informative Path Planning (MAIPP) problem, that is, to plan individual paths for each agent with higher information gain under a limited budget, in order to achieve cooperative information collection. </a:t>
            </a:r>
          </a:p>
          <a:p>
            <a:pPr marL="0" marR="0" lvl="0" indent="0" algn="l" defTabSz="9144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/>
              <a:t>More specifically, we consider a 3D scenario where multiple UAVs collaborate to scan an area of interest. Their goal is to model the area of interest from the unknown to the known.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17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7A5B-4492-F555-C853-FD3373F6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EA7258-84B0-6738-50ED-2EA8D597D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EFC2F3-8666-C47B-2A64-0FF3E5CBC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650"/>
              </a:lnSpc>
            </a:pPr>
            <a:r>
              <a:rPr lang="en-US" altLang="zh-CN" dirty="0"/>
              <a:t>The methods for IPP problem can be categorized into two types: </a:t>
            </a:r>
            <a:r>
              <a:rPr lang="en-US" altLang="zh-CN" b="1" dirty="0"/>
              <a:t>Non-adaptive</a:t>
            </a:r>
            <a:r>
              <a:rPr lang="en-US" altLang="zh-CN" dirty="0"/>
              <a:t> and </a:t>
            </a:r>
            <a:r>
              <a:rPr lang="en-US" altLang="zh-CN" b="1" dirty="0"/>
              <a:t>Adaptive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Among the adaptive approaches, </a:t>
            </a:r>
            <a:r>
              <a:rPr lang="en-US" altLang="zh-CN" b="1" dirty="0"/>
              <a:t>non-learning-based</a:t>
            </a:r>
            <a:r>
              <a:rPr lang="en-US" altLang="zh-CN" dirty="0"/>
              <a:t> methods need to evaluate a large number of candidate paths. As the task scale increases, the computational complexity grows exponentially. </a:t>
            </a:r>
          </a:p>
          <a:p>
            <a:r>
              <a:rPr lang="en-US" altLang="zh-CN" dirty="0"/>
              <a:t>In contrast, </a:t>
            </a:r>
            <a:r>
              <a:rPr lang="en-US" altLang="zh-CN" b="1" dirty="0"/>
              <a:t>learning-based</a:t>
            </a:r>
            <a:r>
              <a:rPr lang="en-US" altLang="zh-CN" dirty="0"/>
              <a:t> methods shift the computational burden to the training phase in advance, ensuring that the decision-making complexity during deployment remains constant.</a:t>
            </a:r>
          </a:p>
          <a:p>
            <a:endParaRPr lang="en-US" altLang="zh-CN" dirty="0"/>
          </a:p>
          <a:p>
            <a:r>
              <a:rPr lang="en-US" altLang="zh-CN" dirty="0"/>
              <a:t>In learning-based approaches, </a:t>
            </a:r>
            <a:r>
              <a:rPr lang="en-US" altLang="zh-CN" b="1" dirty="0"/>
              <a:t>Multi-Agent Reinforcement Learning (MARL)</a:t>
            </a:r>
            <a:r>
              <a:rPr lang="en-US" altLang="zh-CN" dirty="0"/>
              <a:t> stands out as an ideal choice due to its unique ability to automatically simulate interactions between agents and the environment. </a:t>
            </a:r>
          </a:p>
          <a:p>
            <a:r>
              <a:rPr lang="en-US" altLang="zh-CN" dirty="0"/>
              <a:t>Unlike </a:t>
            </a:r>
            <a:r>
              <a:rPr lang="en-US" altLang="zh-CN" b="1" dirty="0"/>
              <a:t>supervised learning</a:t>
            </a:r>
            <a:r>
              <a:rPr lang="en-US" altLang="zh-CN" dirty="0"/>
              <a:t>, which struggles to define a proper supervisory standard, or </a:t>
            </a:r>
            <a:r>
              <a:rPr lang="en-US" altLang="zh-CN" b="1" dirty="0"/>
              <a:t>imitation learning</a:t>
            </a:r>
            <a:r>
              <a:rPr lang="en-US" altLang="zh-CN" dirty="0"/>
              <a:t>, which requires manually designed expert demonstrations, </a:t>
            </a:r>
          </a:p>
          <a:p>
            <a:r>
              <a:rPr lang="en-US" altLang="zh-CN" b="1" dirty="0"/>
              <a:t>MARL</a:t>
            </a:r>
            <a:r>
              <a:rPr lang="en-US" altLang="zh-CN" dirty="0"/>
              <a:t> only requires a well-designed interaction mechanism. By employing appropriate algorithms to distribute global rewards to each agent, MARL enables an autonomous learning process.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30CE98-F34E-83D9-0695-2CBCCF05F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15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39B3-3431-BEDD-8B57-7FD03D65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3F3D88-F0A0-C123-A4E2-92E782FE5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760615-519C-E0D2-5410-7F0231787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focus on two main questions in this task:</a:t>
            </a:r>
          </a:p>
          <a:p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-US" altLang="zh-CN" b="1" dirty="0"/>
              <a:t> How can drones achieve efficient collaboration?</a:t>
            </a:r>
            <a:br>
              <a:rPr lang="en-US" altLang="zh-CN" dirty="0"/>
            </a:br>
            <a:r>
              <a:rPr lang="en-US" altLang="zh-CN" dirty="0"/>
              <a:t>To address this, we propose a vision-based communication and information-sharing path planning method called </a:t>
            </a:r>
            <a:r>
              <a:rPr lang="en-US" altLang="zh-CN" b="1" dirty="0" err="1"/>
              <a:t>Sendi</a:t>
            </a:r>
            <a:r>
              <a:rPr lang="en-US" altLang="zh-CN" b="1" dirty="0"/>
              <a:t>-Fuse</a:t>
            </a:r>
            <a:r>
              <a:rPr lang="en-US" altLang="zh-CN" dirty="0"/>
              <a:t>, which enables drones to exchange sensor information while considering denoising and data fusion. </a:t>
            </a:r>
          </a:p>
          <a:p>
            <a:pPr>
              <a:buFont typeface="+mj-lt"/>
              <a:buNone/>
            </a:pPr>
            <a:r>
              <a:rPr lang="en-US" altLang="zh-CN" dirty="0"/>
              <a:t>Additionally, each agent independently plans its own path.</a:t>
            </a:r>
          </a:p>
          <a:p>
            <a:pPr>
              <a:buFont typeface="+mj-lt"/>
              <a:buAutoNum type="arabicPeriod"/>
            </a:pPr>
            <a:endParaRPr lang="en-US" altLang="zh-CN" dirty="0"/>
          </a:p>
          <a:p>
            <a:pPr>
              <a:buFont typeface="+mj-lt"/>
              <a:buNone/>
            </a:pPr>
            <a:r>
              <a:rPr lang="en-US" altLang="zh-CN" b="1" dirty="0"/>
              <a:t>2. How to construct a proper MARL framework in such a scenario?</a:t>
            </a:r>
            <a:br>
              <a:rPr lang="en-US" altLang="zh-CN" dirty="0"/>
            </a:br>
            <a:r>
              <a:rPr lang="en-US" altLang="zh-CN" dirty="0"/>
              <a:t>To this end, we design a training framework based on an </a:t>
            </a:r>
            <a:r>
              <a:rPr lang="en-US" altLang="zh-CN" b="1" dirty="0"/>
              <a:t>attention-based Actor-Critic network</a:t>
            </a:r>
            <a:r>
              <a:rPr lang="en-US" altLang="zh-CN" dirty="0"/>
              <a:t> and utilize the </a:t>
            </a:r>
            <a:r>
              <a:rPr lang="en-US" altLang="zh-CN" b="1" dirty="0"/>
              <a:t>COMA algorithm</a:t>
            </a:r>
            <a:r>
              <a:rPr lang="en-US" altLang="zh-CN" dirty="0"/>
              <a:t> for global reward allocation.</a:t>
            </a:r>
          </a:p>
          <a:p>
            <a:pPr>
              <a:lnSpc>
                <a:spcPts val="1650"/>
              </a:lnSpc>
            </a:pP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DF0DC-0E3E-6FC1-7565-DA41C892F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5198A-C268-B8CA-81FA-FC96F34E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9FD138-1D2A-070A-8E85-0849AF00F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1DF87A9-5640-4427-B35D-3D0F786B1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dirty="0"/>
              <a:t>We deploy the trained framework on </a:t>
            </a:r>
            <a:r>
              <a:rPr lang="en-US" altLang="zh-CN" b="1" dirty="0"/>
              <a:t>synthetic data</a:t>
            </a:r>
            <a:r>
              <a:rPr lang="en-US" altLang="zh-CN" dirty="0"/>
              <a:t> to evaluate its performance. The environment is a </a:t>
            </a:r>
            <a:r>
              <a:rPr lang="en-US" altLang="zh-CN" b="1" dirty="0"/>
              <a:t>square-shaped area</a:t>
            </a:r>
            <a:r>
              <a:rPr lang="en-US" altLang="zh-CN" dirty="0"/>
              <a:t> containing a </a:t>
            </a:r>
            <a:r>
              <a:rPr lang="en-US" altLang="zh-CN" b="1" dirty="0"/>
              <a:t>star-shaped high-value region</a:t>
            </a:r>
            <a:r>
              <a:rPr lang="en-US" altLang="zh-CN" dirty="0"/>
              <a:t> inside. </a:t>
            </a:r>
          </a:p>
          <a:p>
            <a:r>
              <a:rPr lang="en-US" altLang="zh-CN" dirty="0"/>
              <a:t>The UAVs' sampling of the environment is affected by </a:t>
            </a:r>
            <a:r>
              <a:rPr lang="en-US" altLang="zh-CN" b="1" dirty="0"/>
              <a:t>sensor noise</a:t>
            </a:r>
            <a:r>
              <a:rPr lang="en-US" altLang="zh-CN" dirty="0"/>
              <a:t>, and their communication is influenced by </a:t>
            </a:r>
            <a:r>
              <a:rPr lang="en-US" altLang="zh-CN" b="1" dirty="0"/>
              <a:t>communication noise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following demonstration shows the </a:t>
            </a:r>
            <a:r>
              <a:rPr lang="en-US" altLang="zh-CN" b="1" dirty="0"/>
              <a:t>path planning process of four UAVs</a:t>
            </a:r>
            <a:r>
              <a:rPr lang="en-US" altLang="zh-CN" dirty="0"/>
              <a:t>. By the end of the mission, the </a:t>
            </a:r>
            <a:r>
              <a:rPr lang="en-US" altLang="zh-CN" b="1" dirty="0"/>
              <a:t>star-shaped region is successfully revealed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1E39E-5D73-E903-E074-1A87E50A6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94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31BD-3483-2DD0-21A1-F95CCABE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784D69-BBF5-273E-8C89-6A6319F39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AF3CFB-F76B-C2F7-1949-F863F09BF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dirty="0"/>
              <a:t>We conducted </a:t>
            </a:r>
            <a:r>
              <a:rPr lang="en-US" altLang="zh-CN" b="1" dirty="0"/>
              <a:t>ablation experiments</a:t>
            </a:r>
            <a:r>
              <a:rPr lang="en-US" altLang="zh-CN" dirty="0"/>
              <a:t> on the main modules of our framework. The </a:t>
            </a:r>
            <a:r>
              <a:rPr lang="en-US" altLang="zh-CN" b="1" dirty="0"/>
              <a:t>Base</a:t>
            </a:r>
            <a:r>
              <a:rPr lang="en-US" altLang="zh-CN" dirty="0"/>
              <a:t> model represents a naïve approach that lacks both the </a:t>
            </a:r>
            <a:r>
              <a:rPr lang="en-US" altLang="zh-CN" b="1" dirty="0"/>
              <a:t>CBAM module</a:t>
            </a:r>
            <a:r>
              <a:rPr lang="en-US" altLang="zh-CN" dirty="0"/>
              <a:t> and the </a:t>
            </a:r>
            <a:r>
              <a:rPr lang="en-US" altLang="zh-CN" b="1" dirty="0" err="1"/>
              <a:t>Sendi</a:t>
            </a:r>
            <a:r>
              <a:rPr lang="en-US" altLang="zh-CN" b="1" dirty="0"/>
              <a:t>-Fuse module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From the training phase results, we observe that the </a:t>
            </a:r>
            <a:r>
              <a:rPr lang="en-US" altLang="zh-CN" b="1" dirty="0"/>
              <a:t>red line</a:t>
            </a:r>
            <a:r>
              <a:rPr lang="en-US" altLang="zh-CN" dirty="0"/>
              <a:t>, representing the framework without these key modules, performs poorly. </a:t>
            </a:r>
          </a:p>
          <a:p>
            <a:r>
              <a:rPr lang="en-US" altLang="zh-CN" dirty="0"/>
              <a:t>In contrast, our method, represented by the </a:t>
            </a:r>
            <a:r>
              <a:rPr lang="en-US" altLang="zh-CN" b="1" dirty="0"/>
              <a:t>blue line</a:t>
            </a:r>
            <a:r>
              <a:rPr lang="en-US" altLang="zh-CN" dirty="0"/>
              <a:t>, achieves the best </a:t>
            </a:r>
            <a:r>
              <a:rPr lang="en-US" altLang="zh-CN" b="1" dirty="0"/>
              <a:t>convergence speed</a:t>
            </a:r>
            <a:r>
              <a:rPr lang="en-US" altLang="zh-CN" dirty="0"/>
              <a:t> and </a:t>
            </a:r>
            <a:r>
              <a:rPr lang="en-US" altLang="zh-CN" b="1" dirty="0"/>
              <a:t>final performance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This difference becomes even more pronounced in the </a:t>
            </a:r>
            <a:r>
              <a:rPr lang="en-US" altLang="zh-CN" b="1" dirty="0"/>
              <a:t>deployment phase</a:t>
            </a:r>
            <a:r>
              <a:rPr lang="en-US" altLang="zh-CN" dirty="0"/>
              <a:t>. We use </a:t>
            </a:r>
            <a:r>
              <a:rPr lang="en-US" altLang="zh-CN" b="1" dirty="0"/>
              <a:t>F1-Score</a:t>
            </a:r>
            <a:r>
              <a:rPr lang="en-US" altLang="zh-CN" dirty="0"/>
              <a:t> to measure recognition accuracy and </a:t>
            </a:r>
            <a:r>
              <a:rPr lang="en-US" altLang="zh-CN" b="1" dirty="0"/>
              <a:t>Entropy</a:t>
            </a:r>
            <a:r>
              <a:rPr lang="en-US" altLang="zh-CN" dirty="0"/>
              <a:t> to represent the uncertainty in the belief map (lower entropy indicates higher confidence). </a:t>
            </a:r>
          </a:p>
          <a:p>
            <a:r>
              <a:rPr lang="en-US" altLang="zh-CN" dirty="0"/>
              <a:t>While the differences are minor in a noise-free environment, the performance gap increases as </a:t>
            </a:r>
            <a:r>
              <a:rPr lang="en-US" altLang="zh-CN" b="1" dirty="0"/>
              <a:t>noise levels rise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Notably, besides the expected </a:t>
            </a:r>
            <a:r>
              <a:rPr lang="en-US" altLang="zh-CN" b="1" dirty="0"/>
              <a:t>robustness of the </a:t>
            </a:r>
            <a:r>
              <a:rPr lang="en-US" altLang="zh-CN" b="1" dirty="0" err="1"/>
              <a:t>Sendi</a:t>
            </a:r>
            <a:r>
              <a:rPr lang="en-US" altLang="zh-CN" b="1" dirty="0"/>
              <a:t>-Fuse method to noise</a:t>
            </a:r>
            <a:r>
              <a:rPr lang="en-US" altLang="zh-CN" dirty="0"/>
              <a:t>, the </a:t>
            </a:r>
            <a:r>
              <a:rPr lang="en-US" altLang="zh-CN" b="1" dirty="0"/>
              <a:t>CBAM module</a:t>
            </a:r>
            <a:r>
              <a:rPr lang="en-US" altLang="zh-CN" dirty="0"/>
              <a:t> also outperforms the baseline. </a:t>
            </a:r>
          </a:p>
          <a:p>
            <a:r>
              <a:rPr lang="en-US" altLang="zh-CN" dirty="0"/>
              <a:t>This suggests that CBAM might be learning a form of </a:t>
            </a:r>
            <a:r>
              <a:rPr lang="en-US" altLang="zh-CN" b="1" dirty="0"/>
              <a:t>denoising technique through attention weighting</a:t>
            </a:r>
            <a:r>
              <a:rPr lang="en-US" altLang="zh-CN" dirty="0"/>
              <a:t>, although it is less effective than </a:t>
            </a:r>
            <a:r>
              <a:rPr lang="en-US" altLang="zh-CN" b="1" dirty="0" err="1"/>
              <a:t>Sendi</a:t>
            </a:r>
            <a:r>
              <a:rPr lang="en-US" altLang="zh-CN" b="1" dirty="0"/>
              <a:t>-Fuse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CDCCD-CBDA-F467-4D08-2C922ADF5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677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E517-869F-C5BA-D96D-65A04B294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9BB844-1CC2-20F2-6A3B-5471C154D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DEF10B9-A1FC-6C0E-0812-9DBB46ABC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650"/>
              </a:lnSpc>
            </a:pP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We present </a:t>
            </a:r>
            <a:r>
              <a:rPr lang="en-US" altLang="zh-CN" b="1" dirty="0"/>
              <a:t>comparative results on real-world data</a:t>
            </a:r>
            <a:r>
              <a:rPr lang="en-US" altLang="zh-CN" dirty="0"/>
              <a:t> against other methods. In this </a:t>
            </a:r>
            <a:r>
              <a:rPr lang="en-US" altLang="zh-CN" b="1" dirty="0"/>
              <a:t>campus environment</a:t>
            </a:r>
            <a:r>
              <a:rPr lang="en-US" altLang="zh-CN" dirty="0"/>
              <a:t>, we define </a:t>
            </a:r>
            <a:r>
              <a:rPr lang="en-US" altLang="zh-CN" b="1" dirty="0"/>
              <a:t>green vegetation areas</a:t>
            </a:r>
            <a:r>
              <a:rPr lang="en-US" altLang="zh-CN" dirty="0"/>
              <a:t> as </a:t>
            </a:r>
            <a:r>
              <a:rPr lang="en-US" altLang="zh-CN" b="1" dirty="0"/>
              <a:t>high-value regions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We deploy </a:t>
            </a:r>
            <a:r>
              <a:rPr lang="en-US" altLang="zh-CN" b="1" dirty="0"/>
              <a:t>four UAVs</a:t>
            </a:r>
            <a:r>
              <a:rPr lang="en-US" altLang="zh-CN" dirty="0"/>
              <a:t> to accomplish the task, setting the </a:t>
            </a:r>
            <a:r>
              <a:rPr lang="en-US" altLang="zh-CN" b="1" dirty="0"/>
              <a:t>noise level to moderate</a:t>
            </a:r>
            <a:r>
              <a:rPr lang="en-US" altLang="zh-CN" dirty="0"/>
              <a:t>, and compare our approach with other IPP methods. </a:t>
            </a:r>
          </a:p>
          <a:p>
            <a:r>
              <a:rPr lang="en-US" altLang="zh-CN" dirty="0"/>
              <a:t>The results indicate that </a:t>
            </a:r>
            <a:r>
              <a:rPr lang="en-US" altLang="zh-CN" b="1" dirty="0"/>
              <a:t>our method achieves the best performance</a:t>
            </a:r>
            <a:r>
              <a:rPr lang="en-US" altLang="zh-CN" dirty="0"/>
              <a:t> in terms of both </a:t>
            </a:r>
            <a:r>
              <a:rPr lang="en-US" altLang="zh-CN" b="1" dirty="0"/>
              <a:t>accuracy (F1-Score)</a:t>
            </a:r>
            <a:r>
              <a:rPr lang="en-US" altLang="zh-CN" dirty="0"/>
              <a:t> and </a:t>
            </a:r>
            <a:r>
              <a:rPr lang="en-US" altLang="zh-CN" b="1" dirty="0"/>
              <a:t>confidence (lower entropy in the belief map)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463CF-B8D1-C5E5-BD99-D6B6AAB18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46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Our presentation ends here. </a:t>
            </a:r>
            <a:r>
              <a:rPr lang="en-US" altLang="zh-CN" b="1" dirty="0"/>
              <a:t>Thanks for watching!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B387-1287-AEE0-97F3-BEB86F994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DC3615-D6DC-D0F5-4677-0030734C6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AEF5B3-246C-B4D2-0BBA-91B934A8C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dirty="0"/>
              <a:t>Our framework is illustrated in the figure above. Taking the drone marked with a </a:t>
            </a:r>
            <a:r>
              <a:rPr lang="en-US" altLang="zh-CN" b="1" dirty="0"/>
              <a:t>star</a:t>
            </a:r>
            <a:r>
              <a:rPr lang="en-US" altLang="zh-CN" dirty="0"/>
              <a:t> as an example, it stacks the received noisy information with its local information and then performs the </a:t>
            </a:r>
            <a:r>
              <a:rPr lang="en-US" altLang="zh-CN" b="1" dirty="0" err="1"/>
              <a:t>Sendi</a:t>
            </a:r>
            <a:r>
              <a:rPr lang="en-US" altLang="zh-CN" b="1" dirty="0"/>
              <a:t>-Fuse Network</a:t>
            </a:r>
            <a:r>
              <a:rPr lang="en-US" altLang="zh-CN" dirty="0"/>
              <a:t>, obtaining a denoised and fused global vision map. This fused map, along with other local information, is processed and passed through the </a:t>
            </a:r>
            <a:r>
              <a:rPr lang="en-US" altLang="zh-CN" b="1" dirty="0"/>
              <a:t>Actor network</a:t>
            </a:r>
            <a:r>
              <a:rPr lang="en-US" altLang="zh-CN" dirty="0"/>
              <a:t>, which outputs a discrete action probability distribution.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b="1" dirty="0"/>
              <a:t>Critic network</a:t>
            </a:r>
            <a:r>
              <a:rPr lang="en-US" altLang="zh-CN" dirty="0"/>
              <a:t> is used to evaluate the performance of the Actor network. It takes all inputs from the Actor network and additionally receives four channels of global information. We employ the </a:t>
            </a:r>
            <a:r>
              <a:rPr lang="en-US" altLang="zh-CN" b="1" dirty="0"/>
              <a:t>COMA algorithm</a:t>
            </a:r>
            <a:r>
              <a:rPr lang="en-US" altLang="zh-CN" dirty="0"/>
              <a:t> for global reward allocation, ensuring that each drone's actions are correctly assessed.</a:t>
            </a:r>
          </a:p>
          <a:p>
            <a:pPr>
              <a:lnSpc>
                <a:spcPts val="1650"/>
              </a:lnSpc>
            </a:pP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B153C-BFDE-A203-FE0C-620DCCE55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93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80DC-FBCD-4E8A-90B3-5B1342BA4787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81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2782241"/>
            <a:ext cx="5147224" cy="9140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zh-CN" altLang="en-US" sz="6600" b="1" spc="60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输入标题</a:t>
            </a:r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3808179" y="3940403"/>
            <a:ext cx="4575642" cy="26352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spc="3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English title</a:t>
            </a:r>
            <a:endParaRPr lang="zh-CN" altLang="en-US" dirty="0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3AD8-6FB4-498E-8827-BC039E431ADA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81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61568" y="210246"/>
            <a:ext cx="6430442" cy="4605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800" b="1" spc="300" dirty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</a:p>
        </p:txBody>
      </p:sp>
      <p:sp>
        <p:nvSpPr>
          <p:cNvPr id="5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26993-77F7-4FF6-AF8B-7EC2D036D6F3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81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0A836-27C8-4280-8E67-D63D7231C61E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81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4475-2823-42E7-B72D-6A69DE048FDC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10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C6BF-121F-4884-A2F3-0B03A93A4583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81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owerpoint template design by DAJU_PPT正版来源小红书大橘PPT微信DAJU_PPT请勿抄袭搬运！盗版必究！" descr="背景图案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" y="0"/>
            <a:ext cx="12188951" cy="6858000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"/>
          <p:cNvSpPr/>
          <p:nvPr/>
        </p:nvSpPr>
        <p:spPr>
          <a:xfrm>
            <a:off x="-2795" y="1394523"/>
            <a:ext cx="12192635" cy="392285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 spc="60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</a:endParaRPr>
          </a:p>
        </p:txBody>
      </p:sp>
      <p:sp>
        <p:nvSpPr>
          <p:cNvPr id="47" name="powerpoint template design by DAJU_PPT正版来源小红书大橘PPT微信DAJU_PPT请勿抄袭搬运！盗版必究！"/>
          <p:cNvSpPr txBox="1"/>
          <p:nvPr/>
        </p:nvSpPr>
        <p:spPr>
          <a:xfrm>
            <a:off x="180549" y="1498227"/>
            <a:ext cx="11825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Towards Robust Multi-UAV Collaboration: MARL with Noise-Resilient Communication and Attention Mechanisms</a:t>
            </a:r>
            <a:endParaRPr lang="en-US" altLang="zh-CN" sz="4000" b="1" dirty="0">
              <a:solidFill>
                <a:schemeClr val="bg2"/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  <p:sp>
        <p:nvSpPr>
          <p:cNvPr id="2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19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10744604" y="5715"/>
            <a:ext cx="1332690" cy="1333372"/>
          </a:xfrm>
          <a:prstGeom prst="rect">
            <a:avLst/>
          </a:prstGeom>
        </p:spPr>
      </p:pic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A0AAE73-C45A-249C-A43D-97A25F79696D}"/>
              </a:ext>
            </a:extLst>
          </p:cNvPr>
          <p:cNvSpPr txBox="1"/>
          <p:nvPr/>
        </p:nvSpPr>
        <p:spPr>
          <a:xfrm>
            <a:off x="180549" y="3540923"/>
            <a:ext cx="118259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Zilin</a:t>
            </a:r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Zhao, </a:t>
            </a:r>
            <a:r>
              <a:rPr lang="en-US" altLang="zh-CN" dirty="0" err="1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Chishui</a:t>
            </a:r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Chen, Haotian Shi, Jiale Chen, </a:t>
            </a:r>
            <a:r>
              <a:rPr lang="en-US" altLang="zh-CN" dirty="0" err="1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Xuanlin</a:t>
            </a:r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Yue, </a:t>
            </a:r>
            <a:r>
              <a:rPr lang="en-US" altLang="zh-CN" dirty="0" err="1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Zhejian</a:t>
            </a:r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Yang*, and Yang Liu*</a:t>
            </a:r>
          </a:p>
          <a:p>
            <a:pPr algn="just"/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@Jilin University, Changchun, China</a:t>
            </a:r>
          </a:p>
          <a:p>
            <a:pPr algn="just"/>
            <a:endParaRPr lang="en-US" altLang="zh-CN" dirty="0">
              <a:solidFill>
                <a:schemeClr val="bg2"/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  <a:p>
            <a:pPr algn="just"/>
            <a:endParaRPr lang="en-US" altLang="zh-CN" dirty="0">
              <a:solidFill>
                <a:schemeClr val="bg2"/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  <a:p>
            <a:pPr algn="just"/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</a:rPr>
              <a:t>EEE/RSJ International Conference on Intelligent Robots and Systems(IROS) 2025</a:t>
            </a:r>
          </a:p>
          <a:p>
            <a:endParaRPr lang="en-US" altLang="zh-CN" dirty="0">
              <a:solidFill>
                <a:schemeClr val="bg2"/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99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/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/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/>
          <p:cNvSpPr>
            <a:spLocks noGrp="1"/>
          </p:cNvSpPr>
          <p:nvPr>
            <p:ph type="title"/>
          </p:nvPr>
        </p:nvSpPr>
        <p:spPr>
          <a:xfrm>
            <a:off x="761567" y="136676"/>
            <a:ext cx="9930575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Introduction</a:t>
            </a:r>
            <a:r>
              <a:rPr lang="en-US" altLang="zh-CN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what problem to solve?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918214B-74C7-18A0-D1C1-401A3DDFDF21}"/>
              </a:ext>
            </a:extLst>
          </p:cNvPr>
          <p:cNvSpPr txBox="1"/>
          <p:nvPr/>
        </p:nvSpPr>
        <p:spPr>
          <a:xfrm>
            <a:off x="346177" y="1088172"/>
            <a:ext cx="11465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Multi-agent Informative Path Planning (MAIPP) Problem:</a:t>
            </a:r>
          </a:p>
          <a:p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</a:rPr>
              <a:t>planning information-rich paths for each agent while considering constrained resource budgets (e.g., time, energy, distance, etc.)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</a:rPr>
              <a:t>to achieve efficient collaborative data collection. </a:t>
            </a:r>
          </a:p>
          <a:p>
            <a:endParaRPr lang="en-US" altLang="zh-CN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9B8A33-19D8-CE3E-D2FA-B7EFE74ABFDB}"/>
              </a:ext>
            </a:extLst>
          </p:cNvPr>
          <p:cNvSpPr txBox="1"/>
          <p:nvPr/>
        </p:nvSpPr>
        <p:spPr>
          <a:xfrm>
            <a:off x="6842357" y="3064589"/>
            <a:ext cx="473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multiple UAVs </a:t>
            </a:r>
            <a:r>
              <a:rPr lang="en-US" altLang="zh-CN" b="1" dirty="0">
                <a:latin typeface="Consolas" panose="020B0609020204030204" pitchFamily="49" charset="0"/>
              </a:rPr>
              <a:t>collaborating</a:t>
            </a:r>
            <a:r>
              <a:rPr lang="en-US" altLang="zh-CN" dirty="0">
                <a:latin typeface="Consolas" panose="020B0609020204030204" pitchFamily="49" charset="0"/>
              </a:rPr>
              <a:t> to scan a region of interest, their goal is to model the area of interest from the unknown to the known.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7C250F2-422D-BDB5-D51D-68B958005C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C1F214B-8110-2E9A-4C80-E93667BA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5" y="2841010"/>
            <a:ext cx="6414302" cy="360804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BB740-5634-88C1-C6DE-323E8309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7B91462-8C47-9979-F412-3060C197E0C9}"/>
              </a:ext>
            </a:extLst>
          </p:cNvPr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2AD338B-5DD0-E8F1-AB16-9F84B7190617}"/>
              </a:ext>
            </a:extLst>
          </p:cNvPr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B3F4DD6-B0E8-8F20-6F89-711609EC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68" y="136676"/>
            <a:ext cx="6430442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Introduction: why MARL?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98703FE-F6EC-6C8C-C1D0-6CB5D0244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D441CAA0-D8C2-3408-C3FD-9517CDF2BCAC}"/>
              </a:ext>
            </a:extLst>
          </p:cNvPr>
          <p:cNvSpPr txBox="1"/>
          <p:nvPr/>
        </p:nvSpPr>
        <p:spPr>
          <a:xfrm>
            <a:off x="346177" y="1088172"/>
            <a:ext cx="113300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Methods for MAIPP problem:</a:t>
            </a:r>
          </a:p>
          <a:p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Non-adaptive:</a:t>
            </a:r>
            <a:r>
              <a:rPr lang="en-US" altLang="zh-CN" sz="2400" i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rely on static &amp; predefined paths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Adaptive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Non-learning-based:</a:t>
            </a:r>
            <a:r>
              <a:rPr lang="en-US" altLang="zh-CN" sz="2400" i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computation complexity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Learning-based: </a:t>
            </a:r>
            <a:r>
              <a:rPr lang="en-US" altLang="zh-CN" sz="2400" i="1" dirty="0">
                <a:solidFill>
                  <a:schemeClr val="accent1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shifting computational burden</a:t>
            </a:r>
          </a:p>
          <a:p>
            <a:pPr marL="1257300" lvl="2" indent="-342900">
              <a:buFontTx/>
              <a:buChar char="-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Supervised Learning</a:t>
            </a:r>
          </a:p>
          <a:p>
            <a:pPr marL="1257300" lvl="2" indent="-342900">
              <a:buFontTx/>
              <a:buChar char="-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Imitation Learning</a:t>
            </a:r>
          </a:p>
          <a:p>
            <a:pPr marL="1257300" lvl="2" indent="-342900">
              <a:buFontTx/>
              <a:buChar char="-"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…</a:t>
            </a:r>
          </a:p>
          <a:p>
            <a:pPr marL="1257300" lvl="2" indent="-342900">
              <a:buFontTx/>
              <a:buChar char="-"/>
            </a:pP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Multi-agent Reinforcement Learning</a:t>
            </a:r>
            <a:endParaRPr lang="en-US" altLang="zh-CN" sz="2000" b="1" i="1" dirty="0">
              <a:solidFill>
                <a:schemeClr val="accent1"/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5092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F162-C0DF-B9D5-FBE6-76374ECA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, 工程绘图&#10;&#10;AI 生成的内容可能不正确。">
            <a:extLst>
              <a:ext uri="{FF2B5EF4-FFF2-40B4-BE49-F238E27FC236}">
                <a16:creationId xmlns:a16="http://schemas.microsoft.com/office/drawing/2014/main" id="{913EF1E3-3B14-FB89-A9F4-89C1B03BD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50" y="3562039"/>
            <a:ext cx="6398817" cy="3159285"/>
          </a:xfrm>
          <a:prstGeom prst="rect">
            <a:avLst/>
          </a:prstGeom>
        </p:spPr>
      </p:pic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EA926CA-4A26-EA2E-8C1B-7600119C1314}"/>
              </a:ext>
            </a:extLst>
          </p:cNvPr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6AD2E6D9-8885-6442-BCB6-CBE26F32D502}"/>
              </a:ext>
            </a:extLst>
          </p:cNvPr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0A46DB33-EC7C-00AA-B4BA-7725C9F8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68" y="136676"/>
            <a:ext cx="9353982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Introduction: what do we concern?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61BC4A7-09A0-4A1B-1423-93A3190E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8E11461B-5DB9-AE33-0454-3D53153A4145}"/>
              </a:ext>
            </a:extLst>
          </p:cNvPr>
          <p:cNvSpPr txBox="1"/>
          <p:nvPr/>
        </p:nvSpPr>
        <p:spPr>
          <a:xfrm>
            <a:off x="205032" y="889131"/>
            <a:ext cx="105670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How can drones achieve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efficient collaboration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?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Multi-sensor Denoising &amp; Fusion Network (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SenDFuse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Decentralized path planning for every agent</a:t>
            </a:r>
          </a:p>
          <a:p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How to construct a proper 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MARL framework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 in such scenario?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Attention-based Actor-Critic Network</a:t>
            </a:r>
          </a:p>
          <a:p>
            <a:pPr marL="800100" lvl="1" indent="-342900">
              <a:buFontTx/>
              <a:buChar char="-"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FangSong" panose="02010609060101010101" pitchFamily="49" charset="-122"/>
                <a:cs typeface="Cavolini" panose="020B0502040204020203" pitchFamily="66" charset="0"/>
                <a:sym typeface="+mn-lt"/>
              </a:rPr>
              <a:t>Counter Factual Policy Gradient Descent (COMA) Algorithm</a:t>
            </a:r>
          </a:p>
          <a:p>
            <a:pPr marL="800100" lvl="1" indent="-342900">
              <a:buFontTx/>
              <a:buChar char="-"/>
            </a:pP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FangSong" panose="02010609060101010101" pitchFamily="49" charset="-122"/>
              <a:cs typeface="Cavolini" panose="020B0502040204020203" pitchFamily="66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5587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0967-6220-9367-030C-4F66F65A3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B9CA4C0-D6B2-4A6D-215F-D5EC4330E6F7}"/>
              </a:ext>
            </a:extLst>
          </p:cNvPr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4E0C801-E156-5BBB-9305-EC5D5F460815}"/>
              </a:ext>
            </a:extLst>
          </p:cNvPr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C9EC274-6EBC-53A7-D9D9-CAF503A6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67" y="136676"/>
            <a:ext cx="9957735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Experiment</a:t>
            </a:r>
            <a:r>
              <a:rPr lang="en-US" altLang="zh-CN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:</a:t>
            </a:r>
            <a:r>
              <a:rPr lang="zh-CN" altLang="en-US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demo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A39BC1F-749E-6D0C-A4C3-81317BC4E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5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1102E5-EA84-4B36-7E6F-4D562331D6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2112"/>
          <a:stretch/>
        </p:blipFill>
        <p:spPr>
          <a:xfrm>
            <a:off x="1488895" y="1154684"/>
            <a:ext cx="2539038" cy="2551720"/>
          </a:xfrm>
          <a:prstGeom prst="rect">
            <a:avLst/>
          </a:prstGeom>
        </p:spPr>
      </p:pic>
      <p:pic>
        <p:nvPicPr>
          <p:cNvPr id="11" name="3d_fused_map_agent_1_6">
            <a:hlinkClick r:id="" action="ppaction://media"/>
            <a:extLst>
              <a:ext uri="{FF2B5EF4-FFF2-40B4-BE49-F238E27FC236}">
                <a16:creationId xmlns:a16="http://schemas.microsoft.com/office/drawing/2014/main" id="{B2502E41-8D21-E629-90B3-6F64C8A1428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10371" y="1315132"/>
            <a:ext cx="6096000" cy="4572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6B048F-6325-5249-EFB3-775583F47FD1}"/>
              </a:ext>
            </a:extLst>
          </p:cNvPr>
          <p:cNvSpPr txBox="1"/>
          <p:nvPr/>
        </p:nvSpPr>
        <p:spPr>
          <a:xfrm>
            <a:off x="428055" y="3888153"/>
            <a:ext cx="4973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Suppose we are interested in black pixels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The sensor noise is standard Gaussian noise related to altitude,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the communication noise consists of Gaussian noise and multiplicative attenuation related to distance.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06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82B7-E9FB-96E6-0AF7-702CDE31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B05D4913-DF46-ED3F-20A2-BC3E9F0EC052}"/>
              </a:ext>
            </a:extLst>
          </p:cNvPr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9CC7B46-BC58-5A03-0CCF-95CE6F86269D}"/>
              </a:ext>
            </a:extLst>
          </p:cNvPr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35470D32-32CA-CBF0-492E-739F42A2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67" y="136676"/>
            <a:ext cx="7214535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Experiment: ablation study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E2303510-4DBE-A252-F5E5-489FFF3B9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6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1AD3D4-C609-3906-F752-57C0E46E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95"/>
          <a:stretch/>
        </p:blipFill>
        <p:spPr>
          <a:xfrm>
            <a:off x="0" y="1929918"/>
            <a:ext cx="5450739" cy="29981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140A81B-D1C4-32CF-2DB6-D33C529A29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" t="2225" b="8812"/>
          <a:stretch/>
        </p:blipFill>
        <p:spPr>
          <a:xfrm>
            <a:off x="8184334" y="858953"/>
            <a:ext cx="3909538" cy="59226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98F143-9E8C-AA73-56C8-B222C59E772F}"/>
              </a:ext>
            </a:extLst>
          </p:cNvPr>
          <p:cNvSpPr txBox="1"/>
          <p:nvPr/>
        </p:nvSpPr>
        <p:spPr>
          <a:xfrm>
            <a:off x="225104" y="1297467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improvement on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training phase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96234-D76D-38E0-14BA-037F3A5D554D}"/>
              </a:ext>
            </a:extLst>
          </p:cNvPr>
          <p:cNvSpPr txBox="1"/>
          <p:nvPr/>
        </p:nvSpPr>
        <p:spPr>
          <a:xfrm>
            <a:off x="5944657" y="1078485"/>
            <a:ext cx="2486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improvement on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deployment phase:</a:t>
            </a:r>
            <a:b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As the noise intensity increases, the importance of main models becomes more evident.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4A0877-84DD-9A9A-5BF4-187B4AAFDED9}"/>
              </a:ext>
            </a:extLst>
          </p:cNvPr>
          <p:cNvSpPr txBox="1"/>
          <p:nvPr/>
        </p:nvSpPr>
        <p:spPr>
          <a:xfrm>
            <a:off x="225104" y="5409389"/>
            <a:ext cx="828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SenDFuse</a:t>
            </a:r>
            <a:r>
              <a:rPr lang="en-US" altLang="zh-CN" sz="2400" dirty="0">
                <a:latin typeface="Consolas" panose="020B0609020204030204" pitchFamily="49" charset="0"/>
              </a:rPr>
              <a:t> is robust to noise, as expected. </a:t>
            </a:r>
          </a:p>
          <a:p>
            <a:r>
              <a:rPr lang="en-US" altLang="zh-CN" sz="2400" i="1" dirty="0">
                <a:latin typeface="Consolas" panose="020B0609020204030204" pitchFamily="49" charset="0"/>
              </a:rPr>
              <a:t>CBAM is also learning to deal with noise</a:t>
            </a:r>
            <a:endParaRPr lang="zh-CN" altLang="en-US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807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B031C-83FF-EB7D-1B8C-BF06B5B8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B7E8F78-8D77-E957-EEC3-FBCD526082BF}"/>
              </a:ext>
            </a:extLst>
          </p:cNvPr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5A0C1140-C750-5A84-AA3D-635A45A5120C}"/>
              </a:ext>
            </a:extLst>
          </p:cNvPr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F392680-3BD1-181B-9BB9-3DF34489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67" y="136676"/>
            <a:ext cx="9921522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Experiment: against other approaches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2E951F05-5FDA-38EF-47D1-BDBFC0CB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7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743A2A-4234-67F7-6D82-47E6B89A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410" y="1874066"/>
            <a:ext cx="5979160" cy="3856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0C2799-6527-1FBD-7A16-690F6A3E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32" y="2152091"/>
            <a:ext cx="2581905" cy="2983183"/>
          </a:xfrm>
          <a:prstGeom prst="rect">
            <a:avLst/>
          </a:prstGeom>
        </p:spPr>
      </p:pic>
      <p:pic>
        <p:nvPicPr>
          <p:cNvPr id="12" name="图片 11" descr="图表&#10;&#10;AI 生成的内容可能不正确。">
            <a:extLst>
              <a:ext uri="{FF2B5EF4-FFF2-40B4-BE49-F238E27FC236}">
                <a16:creationId xmlns:a16="http://schemas.microsoft.com/office/drawing/2014/main" id="{0F250356-345F-D002-6D4D-EED4A1F0E8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741" y="1154285"/>
            <a:ext cx="2831129" cy="2489398"/>
          </a:xfrm>
          <a:prstGeom prst="rect">
            <a:avLst/>
          </a:prstGeom>
        </p:spPr>
      </p:pic>
      <p:pic>
        <p:nvPicPr>
          <p:cNvPr id="14" name="图片 13" descr="图片包含 图示&#10;&#10;AI 生成的内容可能不正确。">
            <a:extLst>
              <a:ext uri="{FF2B5EF4-FFF2-40B4-BE49-F238E27FC236}">
                <a16:creationId xmlns:a16="http://schemas.microsoft.com/office/drawing/2014/main" id="{C4404270-0618-513F-0710-6BE457BDCF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58" y="3952054"/>
            <a:ext cx="2933112" cy="24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179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owerpoint template design by DAJU_PPT正版来源小红书大橘PPT微信DAJU_PPT请勿抄袭搬运！盗版必究！" descr="背景图案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" y="0"/>
            <a:ext cx="12188951" cy="6858000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"/>
          <p:cNvSpPr/>
          <p:nvPr/>
        </p:nvSpPr>
        <p:spPr>
          <a:xfrm>
            <a:off x="635" y="1490980"/>
            <a:ext cx="12192000" cy="336359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7" name="powerpoint template design by DAJU_PPT正版来源小红书大橘PPT微信DAJU_PPT请勿抄袭搬运！盗版必究！"/>
          <p:cNvSpPr txBox="1"/>
          <p:nvPr/>
        </p:nvSpPr>
        <p:spPr>
          <a:xfrm>
            <a:off x="2356101" y="272177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6000" b="1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  <a:latin typeface="Consolas" panose="020B0609020204030204" pitchFamily="49" charset="0"/>
                <a:ea typeface="DengXian" panose="02010600030101010101" pitchFamily="2" charset="-122"/>
                <a:cs typeface="+mn-ea"/>
                <a:sym typeface="+mn-lt"/>
              </a:rPr>
              <a:t>Thanks for watching</a:t>
            </a:r>
            <a:endParaRPr lang="zh-CN" altLang="en-US" sz="6000" b="1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  <a:latin typeface="Consolas" panose="020B0609020204030204" pitchFamily="49" charset="0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8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19" name="Picture 4"/>
          <p:cNvPicPr/>
          <p:nvPr/>
        </p:nvPicPr>
        <p:blipFill>
          <a:blip r:embed="rId5"/>
          <a:stretch>
            <a:fillRect/>
          </a:stretch>
        </p:blipFill>
        <p:spPr>
          <a:xfrm>
            <a:off x="10744604" y="5715"/>
            <a:ext cx="1332690" cy="133337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66E7D-20CB-F3EE-475A-BC64111A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4565E24-5A1F-6B66-376F-7182548D0145}"/>
              </a:ext>
            </a:extLst>
          </p:cNvPr>
          <p:cNvSpPr/>
          <p:nvPr/>
        </p:nvSpPr>
        <p:spPr>
          <a:xfrm>
            <a:off x="0" y="0"/>
            <a:ext cx="12192000" cy="845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97B5AB6-59C4-0956-92D2-AAC0C851BA0D}"/>
              </a:ext>
            </a:extLst>
          </p:cNvPr>
          <p:cNvSpPr/>
          <p:nvPr/>
        </p:nvSpPr>
        <p:spPr>
          <a:xfrm>
            <a:off x="205032" y="291953"/>
            <a:ext cx="446046" cy="281849"/>
          </a:xfrm>
          <a:custGeom>
            <a:avLst/>
            <a:gdLst>
              <a:gd name="connsiteX0" fmla="*/ 104550 w 604718"/>
              <a:gd name="connsiteY0" fmla="*/ 208330 h 382112"/>
              <a:gd name="connsiteX1" fmla="*/ 156180 w 604718"/>
              <a:gd name="connsiteY1" fmla="*/ 208330 h 382112"/>
              <a:gd name="connsiteX2" fmla="*/ 261642 w 604718"/>
              <a:gd name="connsiteY2" fmla="*/ 248878 h 382112"/>
              <a:gd name="connsiteX3" fmla="*/ 298947 w 604718"/>
              <a:gd name="connsiteY3" fmla="*/ 255007 h 382112"/>
              <a:gd name="connsiteX4" fmla="*/ 340187 w 604718"/>
              <a:gd name="connsiteY4" fmla="*/ 247621 h 382112"/>
              <a:gd name="connsiteX5" fmla="*/ 433687 w 604718"/>
              <a:gd name="connsiteY5" fmla="*/ 208330 h 382112"/>
              <a:gd name="connsiteX6" fmla="*/ 490825 w 604718"/>
              <a:gd name="connsiteY6" fmla="*/ 208330 h 382112"/>
              <a:gd name="connsiteX7" fmla="*/ 490825 w 604718"/>
              <a:gd name="connsiteY7" fmla="*/ 271509 h 382112"/>
              <a:gd name="connsiteX8" fmla="*/ 458400 w 604718"/>
              <a:gd name="connsiteY8" fmla="*/ 320701 h 382112"/>
              <a:gd name="connsiteX9" fmla="*/ 329326 w 604718"/>
              <a:gd name="connsiteY9" fmla="*/ 376337 h 382112"/>
              <a:gd name="connsiteX10" fmla="*/ 264632 w 604718"/>
              <a:gd name="connsiteY10" fmla="*/ 376337 h 382112"/>
              <a:gd name="connsiteX11" fmla="*/ 136819 w 604718"/>
              <a:gd name="connsiteY11" fmla="*/ 320701 h 382112"/>
              <a:gd name="connsiteX12" fmla="*/ 104550 w 604718"/>
              <a:gd name="connsiteY12" fmla="*/ 271509 h 382112"/>
              <a:gd name="connsiteX13" fmla="*/ 300973 w 604718"/>
              <a:gd name="connsiteY13" fmla="*/ 5 h 382112"/>
              <a:gd name="connsiteX14" fmla="*/ 334162 w 604718"/>
              <a:gd name="connsiteY14" fmla="*/ 4701 h 382112"/>
              <a:gd name="connsiteX15" fmla="*/ 581267 w 604718"/>
              <a:gd name="connsiteY15" fmla="*/ 92552 h 382112"/>
              <a:gd name="connsiteX16" fmla="*/ 588822 w 604718"/>
              <a:gd name="connsiteY16" fmla="*/ 114398 h 382112"/>
              <a:gd name="connsiteX17" fmla="*/ 589136 w 604718"/>
              <a:gd name="connsiteY17" fmla="*/ 114398 h 382112"/>
              <a:gd name="connsiteX18" fmla="*/ 589136 w 604718"/>
              <a:gd name="connsiteY18" fmla="*/ 270771 h 382112"/>
              <a:gd name="connsiteX19" fmla="*/ 604718 w 604718"/>
              <a:gd name="connsiteY19" fmla="*/ 321376 h 382112"/>
              <a:gd name="connsiteX20" fmla="*/ 561278 w 604718"/>
              <a:gd name="connsiteY20" fmla="*/ 321376 h 382112"/>
              <a:gd name="connsiteX21" fmla="*/ 576388 w 604718"/>
              <a:gd name="connsiteY21" fmla="*/ 271242 h 382112"/>
              <a:gd name="connsiteX22" fmla="*/ 576388 w 604718"/>
              <a:gd name="connsiteY22" fmla="*/ 120370 h 382112"/>
              <a:gd name="connsiteX23" fmla="*/ 333376 w 604718"/>
              <a:gd name="connsiteY23" fmla="*/ 222680 h 382112"/>
              <a:gd name="connsiteX24" fmla="*/ 268058 w 604718"/>
              <a:gd name="connsiteY24" fmla="*/ 223780 h 382112"/>
              <a:gd name="connsiteX25" fmla="*/ 13556 w 604718"/>
              <a:gd name="connsiteY25" fmla="*/ 125870 h 382112"/>
              <a:gd name="connsiteX26" fmla="*/ 13714 w 604718"/>
              <a:gd name="connsiteY26" fmla="*/ 100882 h 382112"/>
              <a:gd name="connsiteX27" fmla="*/ 267901 w 604718"/>
              <a:gd name="connsiteY27" fmla="*/ 5329 h 382112"/>
              <a:gd name="connsiteX28" fmla="*/ 300973 w 604718"/>
              <a:gd name="connsiteY28" fmla="*/ 5 h 38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04718" h="382112">
                <a:moveTo>
                  <a:pt x="104550" y="208330"/>
                </a:moveTo>
                <a:lnTo>
                  <a:pt x="156180" y="208330"/>
                </a:lnTo>
                <a:lnTo>
                  <a:pt x="261642" y="248878"/>
                </a:lnTo>
                <a:cubicBezTo>
                  <a:pt x="274864" y="253907"/>
                  <a:pt x="289188" y="255007"/>
                  <a:pt x="298947" y="255007"/>
                </a:cubicBezTo>
                <a:cubicBezTo>
                  <a:pt x="314373" y="255007"/>
                  <a:pt x="329012" y="252493"/>
                  <a:pt x="340187" y="247621"/>
                </a:cubicBezTo>
                <a:lnTo>
                  <a:pt x="433687" y="208330"/>
                </a:lnTo>
                <a:lnTo>
                  <a:pt x="490825" y="208330"/>
                </a:lnTo>
                <a:lnTo>
                  <a:pt x="490825" y="271509"/>
                </a:lnTo>
                <a:cubicBezTo>
                  <a:pt x="490825" y="290998"/>
                  <a:pt x="476344" y="313000"/>
                  <a:pt x="458400" y="320701"/>
                </a:cubicBezTo>
                <a:lnTo>
                  <a:pt x="329326" y="376337"/>
                </a:lnTo>
                <a:cubicBezTo>
                  <a:pt x="311382" y="384038"/>
                  <a:pt x="282419" y="384038"/>
                  <a:pt x="264632" y="376337"/>
                </a:cubicBezTo>
                <a:lnTo>
                  <a:pt x="136819" y="320701"/>
                </a:lnTo>
                <a:cubicBezTo>
                  <a:pt x="119032" y="313000"/>
                  <a:pt x="104550" y="290998"/>
                  <a:pt x="104550" y="271509"/>
                </a:cubicBezTo>
                <a:close/>
                <a:moveTo>
                  <a:pt x="300973" y="5"/>
                </a:moveTo>
                <a:cubicBezTo>
                  <a:pt x="312954" y="-93"/>
                  <a:pt x="324955" y="1479"/>
                  <a:pt x="334162" y="4701"/>
                </a:cubicBezTo>
                <a:lnTo>
                  <a:pt x="581267" y="92552"/>
                </a:lnTo>
                <a:cubicBezTo>
                  <a:pt x="596849" y="98053"/>
                  <a:pt x="599210" y="107168"/>
                  <a:pt x="588822" y="114398"/>
                </a:cubicBezTo>
                <a:lnTo>
                  <a:pt x="589136" y="114398"/>
                </a:lnTo>
                <a:lnTo>
                  <a:pt x="589136" y="270771"/>
                </a:lnTo>
                <a:lnTo>
                  <a:pt x="604718" y="321376"/>
                </a:lnTo>
                <a:lnTo>
                  <a:pt x="561278" y="321376"/>
                </a:lnTo>
                <a:lnTo>
                  <a:pt x="576388" y="271242"/>
                </a:lnTo>
                <a:lnTo>
                  <a:pt x="576388" y="120370"/>
                </a:lnTo>
                <a:lnTo>
                  <a:pt x="333376" y="222680"/>
                </a:lnTo>
                <a:cubicBezTo>
                  <a:pt x="315433" y="230224"/>
                  <a:pt x="286158" y="230695"/>
                  <a:pt x="268058" y="223780"/>
                </a:cubicBezTo>
                <a:lnTo>
                  <a:pt x="13556" y="125870"/>
                </a:lnTo>
                <a:cubicBezTo>
                  <a:pt x="-4544" y="118798"/>
                  <a:pt x="-4544" y="107640"/>
                  <a:pt x="13714" y="100882"/>
                </a:cubicBezTo>
                <a:lnTo>
                  <a:pt x="267901" y="5329"/>
                </a:lnTo>
                <a:cubicBezTo>
                  <a:pt x="277030" y="1872"/>
                  <a:pt x="288991" y="104"/>
                  <a:pt x="300973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engXian" panose="02010600030101010101" pitchFamily="2" charset="-122"/>
              <a:ea typeface="DengXia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44D372A0-0442-7AA3-69DF-7DFAF93B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568" y="136676"/>
            <a:ext cx="6430442" cy="4605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nsolas" panose="020B0609020204030204" pitchFamily="49" charset="0"/>
                <a:ea typeface="FangSong" panose="02010609060101010101" pitchFamily="49" charset="-122"/>
                <a:cs typeface="+mn-ea"/>
                <a:sym typeface="+mn-lt"/>
              </a:rPr>
              <a:t>Method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nsolas" panose="020B0609020204030204" pitchFamily="49" charset="0"/>
              <a:ea typeface="FangSong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97EA66E6-5A99-CA0B-5A49-7B78241AC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1DDFDCD-830D-4E78-9097-B6B92A67D61F}" type="slidenum">
              <a:rPr lang="zh-CN" altLang="en-US" smtClean="0">
                <a:latin typeface="DengXian" panose="02010600030101010101" pitchFamily="2" charset="-122"/>
                <a:ea typeface="DengXian" panose="02010600030101010101" pitchFamily="2" charset="-122"/>
              </a:rPr>
              <a:t>9</a:t>
            </a:fld>
            <a:endParaRPr lang="zh-CN" alt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02F3B9-E42C-DCBA-3D1B-3B010177F9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033" b="37744"/>
          <a:stretch/>
        </p:blipFill>
        <p:spPr>
          <a:xfrm>
            <a:off x="327180" y="1137867"/>
            <a:ext cx="11443069" cy="27192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EDF9B6-19D7-3712-08E0-259CDABA8FE2}"/>
              </a:ext>
            </a:extLst>
          </p:cNvPr>
          <p:cNvSpPr txBox="1"/>
          <p:nvPr/>
        </p:nvSpPr>
        <p:spPr>
          <a:xfrm>
            <a:off x="6509529" y="3827374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our proposed framework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80D11FF-3288-CABA-5AF4-3FC0FA53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0" y="4074415"/>
            <a:ext cx="4605984" cy="24683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7D36EFA-5771-07C6-EEC2-C2625F50DFF2}"/>
              </a:ext>
            </a:extLst>
          </p:cNvPr>
          <p:cNvSpPr txBox="1"/>
          <p:nvPr/>
        </p:nvSpPr>
        <p:spPr>
          <a:xfrm>
            <a:off x="4933164" y="5954137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COMA training for MARL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06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637;"/>
</p:tagLst>
</file>

<file path=ppt/theme/theme1.xml><?xml version="1.0" encoding="utf-8"?>
<a:theme xmlns:a="http://schemas.openxmlformats.org/drawingml/2006/main" name="Office Theme">
  <a:themeElements>
    <a:clrScheme name="00大学——吉林大学">
      <a:dk1>
        <a:srgbClr val="262626"/>
      </a:dk1>
      <a:lt1>
        <a:srgbClr val="FFFFFF"/>
      </a:lt1>
      <a:dk2>
        <a:srgbClr val="262626"/>
      </a:dk2>
      <a:lt2>
        <a:srgbClr val="F0F0F0"/>
      </a:lt2>
      <a:accent1>
        <a:srgbClr val="1F43A9"/>
      </a:accent1>
      <a:accent2>
        <a:srgbClr val="CFAF6A"/>
      </a:accent2>
      <a:accent3>
        <a:srgbClr val="1F43A9"/>
      </a:accent3>
      <a:accent4>
        <a:srgbClr val="CFAF6A"/>
      </a:accent4>
      <a:accent5>
        <a:srgbClr val="1F43A9"/>
      </a:accent5>
      <a:accent6>
        <a:srgbClr val="CFAF6A"/>
      </a:accent6>
      <a:hlink>
        <a:srgbClr val="0F73EE"/>
      </a:hlink>
      <a:folHlink>
        <a:srgbClr val="BFBFBF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0大学——吉林大学">
    <a:dk1>
      <a:srgbClr val="262626"/>
    </a:dk1>
    <a:lt1>
      <a:srgbClr val="FFFFFF"/>
    </a:lt1>
    <a:dk2>
      <a:srgbClr val="262626"/>
    </a:dk2>
    <a:lt2>
      <a:srgbClr val="F0F0F0"/>
    </a:lt2>
    <a:accent1>
      <a:srgbClr val="1F43A9"/>
    </a:accent1>
    <a:accent2>
      <a:srgbClr val="CFAF6A"/>
    </a:accent2>
    <a:accent3>
      <a:srgbClr val="1F43A9"/>
    </a:accent3>
    <a:accent4>
      <a:srgbClr val="CFAF6A"/>
    </a:accent4>
    <a:accent5>
      <a:srgbClr val="1F43A9"/>
    </a:accent5>
    <a:accent6>
      <a:srgbClr val="CFAF6A"/>
    </a:accent6>
    <a:hlink>
      <a:srgbClr val="0F73E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2571</TotalTime>
  <Words>1142</Words>
  <Application>Microsoft Office PowerPoint</Application>
  <PresentationFormat>宽屏</PresentationFormat>
  <Paragraphs>102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微软雅黑</vt:lpstr>
      <vt:lpstr>Arial</vt:lpstr>
      <vt:lpstr>Consolas</vt:lpstr>
      <vt:lpstr>Office Theme</vt:lpstr>
      <vt:lpstr>PowerPoint 演示文稿</vt:lpstr>
      <vt:lpstr>Introduction: what problem to solve?</vt:lpstr>
      <vt:lpstr>Introduction: why MARL?</vt:lpstr>
      <vt:lpstr>Introduction: what do we concern?</vt:lpstr>
      <vt:lpstr>Experiment: demo</vt:lpstr>
      <vt:lpstr>Experiment: ablation study</vt:lpstr>
      <vt:lpstr>Experiment: against other approaches </vt:lpstr>
      <vt:lpstr>PowerPoint 演示文稿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c53378</cp:lastModifiedBy>
  <cp:revision>134</cp:revision>
  <dcterms:created xsi:type="dcterms:W3CDTF">2019-11-26T03:41:00Z</dcterms:created>
  <dcterms:modified xsi:type="dcterms:W3CDTF">2025-03-14T12:07:26Z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2052-11.1.0.9021</vt:lpwstr>
  </property>
</Properties>
</file>