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753600" cy="7315200"/>
  <p:notesSz cx="6858000" cy="9144000"/>
  <p:embeddedFontLst>
    <p:embeddedFont>
      <p:font typeface="Calibri (MS)" charset="1" panose="020F050202020403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1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8290560" cy="1568027"/>
            <a:chOff x="0" y="0"/>
            <a:chExt cx="11054080" cy="2090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090702"/>
            </a:xfrm>
            <a:custGeom>
              <a:avLst/>
              <a:gdLst/>
              <a:ahLst/>
              <a:cxnLst/>
              <a:rect r="r" b="b" t="t" l="l"/>
              <a:pathLst>
                <a:path h="2090702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702"/>
                  </a:lnTo>
                  <a:lnTo>
                    <a:pt x="0" y="20907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054080" cy="218595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Smart City Joinville: Knowledge Graph com IA Generativa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6411873"/>
            <a:ext cx="9753600" cy="903327"/>
            <a:chOff x="0" y="0"/>
            <a:chExt cx="13004800" cy="12044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88213" cy="1204436"/>
            </a:xfrm>
            <a:custGeom>
              <a:avLst/>
              <a:gdLst/>
              <a:ahLst/>
              <a:cxnLst/>
              <a:rect r="r" b="b" t="t" l="l"/>
              <a:pathLst>
                <a:path h="1204436" w="3188213">
                  <a:moveTo>
                    <a:pt x="0" y="0"/>
                  </a:moveTo>
                  <a:lnTo>
                    <a:pt x="3188213" y="0"/>
                  </a:lnTo>
                  <a:lnTo>
                    <a:pt x="3188213" y="1204436"/>
                  </a:lnTo>
                  <a:lnTo>
                    <a:pt x="0" y="1204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3175513" y="0"/>
              <a:ext cx="9829287" cy="1204436"/>
              <a:chOff x="0" y="0"/>
              <a:chExt cx="2730357" cy="33456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730357" cy="334566"/>
              </a:xfrm>
              <a:custGeom>
                <a:avLst/>
                <a:gdLst/>
                <a:ahLst/>
                <a:cxnLst/>
                <a:rect r="r" b="b" t="t" l="l"/>
                <a:pathLst>
                  <a:path h="334566" w="2730357">
                    <a:moveTo>
                      <a:pt x="0" y="0"/>
                    </a:moveTo>
                    <a:lnTo>
                      <a:pt x="2730357" y="0"/>
                    </a:lnTo>
                    <a:lnTo>
                      <a:pt x="2730357" y="334566"/>
                    </a:lnTo>
                    <a:lnTo>
                      <a:pt x="0" y="334566"/>
                    </a:lnTo>
                    <a:close/>
                  </a:path>
                </a:pathLst>
              </a:custGeom>
              <a:solidFill>
                <a:srgbClr val="9B1536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28575"/>
                <a:ext cx="2730357" cy="3631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10" id="10"/>
          <p:cNvSpPr txBox="true"/>
          <p:nvPr/>
        </p:nvSpPr>
        <p:spPr>
          <a:xfrm rot="0">
            <a:off x="1554480" y="2583392"/>
            <a:ext cx="6644640" cy="315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Uma plataforma de consultas em linguagem natural sobre dados urbanos</a:t>
            </a:r>
          </a:p>
          <a:p>
            <a:pPr algn="ctr">
              <a:lnSpc>
                <a:spcPts val="4095"/>
              </a:lnSpc>
            </a:pPr>
          </a:p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Equipe: Alberto Zilio, Lucas Steffens, Lucas D. Gomes, Roni Pereira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1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28151" y="1961465"/>
            <a:ext cx="2697298" cy="223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1"/>
              </a:lnSpc>
            </a:pPr>
          </a:p>
          <a:p>
            <a:pPr algn="l">
              <a:lnSpc>
                <a:spcPts val="5631"/>
              </a:lnSpc>
            </a:pPr>
            <a:r>
              <a:rPr lang="en-US" sz="469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Obrigado!</a:t>
            </a:r>
          </a:p>
          <a:p>
            <a:pPr algn="l">
              <a:lnSpc>
                <a:spcPts val="5631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0" y="6411873"/>
            <a:ext cx="9753600" cy="903327"/>
            <a:chOff x="0" y="0"/>
            <a:chExt cx="13004800" cy="12044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88213" cy="1204436"/>
            </a:xfrm>
            <a:custGeom>
              <a:avLst/>
              <a:gdLst/>
              <a:ahLst/>
              <a:cxnLst/>
              <a:rect r="r" b="b" t="t" l="l"/>
              <a:pathLst>
                <a:path h="1204436" w="3188213">
                  <a:moveTo>
                    <a:pt x="0" y="0"/>
                  </a:moveTo>
                  <a:lnTo>
                    <a:pt x="3188213" y="0"/>
                  </a:lnTo>
                  <a:lnTo>
                    <a:pt x="3188213" y="1204436"/>
                  </a:lnTo>
                  <a:lnTo>
                    <a:pt x="0" y="1204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0">
              <a:off x="3175513" y="0"/>
              <a:ext cx="9829287" cy="1204436"/>
              <a:chOff x="0" y="0"/>
              <a:chExt cx="2730357" cy="334566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730357" cy="334566"/>
              </a:xfrm>
              <a:custGeom>
                <a:avLst/>
                <a:gdLst/>
                <a:ahLst/>
                <a:cxnLst/>
                <a:rect r="r" b="b" t="t" l="l"/>
                <a:pathLst>
                  <a:path h="334566" w="2730357">
                    <a:moveTo>
                      <a:pt x="0" y="0"/>
                    </a:moveTo>
                    <a:lnTo>
                      <a:pt x="2730357" y="0"/>
                    </a:lnTo>
                    <a:lnTo>
                      <a:pt x="2730357" y="334566"/>
                    </a:lnTo>
                    <a:lnTo>
                      <a:pt x="0" y="334566"/>
                    </a:lnTo>
                    <a:close/>
                  </a:path>
                </a:pathLst>
              </a:custGeom>
              <a:solidFill>
                <a:srgbClr val="9B1536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28575"/>
                <a:ext cx="2730357" cy="3631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1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0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272"/>
                </a:lnSpc>
              </a:pPr>
              <a:r>
                <a:rPr lang="en-US" sz="43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Roteiro (Agenda)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392978"/>
            <a:ext cx="8595360" cy="473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0666" indent="-200333" lvl="1">
              <a:lnSpc>
                <a:spcPts val="3736"/>
              </a:lnSpc>
              <a:buFont typeface="Arial"/>
              <a:buChar char="•"/>
            </a:pPr>
            <a:r>
              <a:rPr lang="en-US" sz="31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 Problema: A dificuldade de acesso a dados urbanos confiáveis.</a:t>
            </a:r>
          </a:p>
          <a:p>
            <a:pPr algn="l" marL="400666" indent="-200333" lvl="1">
              <a:lnSpc>
                <a:spcPts val="3736"/>
              </a:lnSpc>
              <a:buFont typeface="Arial"/>
              <a:buChar char="•"/>
            </a:pPr>
            <a:r>
              <a:rPr lang="en-US" sz="31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Nossa Proposta: A arquitetura do Smart City Joinville.</a:t>
            </a:r>
          </a:p>
          <a:p>
            <a:pPr algn="l" marL="400666" indent="-200333" lvl="1">
              <a:lnSpc>
                <a:spcPts val="3736"/>
              </a:lnSpc>
              <a:buFont typeface="Arial"/>
              <a:buChar char="•"/>
            </a:pPr>
            <a:r>
              <a:rPr lang="en-US" sz="31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Fundação: Engenharia de Dados e o Knowledge Graph.</a:t>
            </a:r>
          </a:p>
          <a:p>
            <a:pPr algn="l" marL="400666" indent="-200333" lvl="1">
              <a:lnSpc>
                <a:spcPts val="3736"/>
              </a:lnSpc>
              <a:buFont typeface="Arial"/>
              <a:buChar char="•"/>
            </a:pPr>
            <a:r>
              <a:rPr lang="en-US" sz="31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 Cérebro: EnhancedQueryEngine com Mistral AI.</a:t>
            </a:r>
          </a:p>
          <a:p>
            <a:pPr algn="l" marL="400666" indent="-200333" lvl="1">
              <a:lnSpc>
                <a:spcPts val="3736"/>
              </a:lnSpc>
              <a:buFont typeface="Arial"/>
              <a:buChar char="•"/>
            </a:pPr>
            <a:r>
              <a:rPr lang="en-US" sz="31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Demonstração Funcional: Da pergunta à visualização no mapa.</a:t>
            </a:r>
          </a:p>
          <a:p>
            <a:pPr algn="l" marL="400666" indent="-200333" lvl="1">
              <a:lnSpc>
                <a:spcPts val="3736"/>
              </a:lnSpc>
              <a:buFont typeface="Arial"/>
              <a:buChar char="•"/>
            </a:pPr>
            <a:r>
              <a:rPr lang="en-US" sz="31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Conclusão e Próximos Passos.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6411873"/>
            <a:ext cx="9753600" cy="903327"/>
            <a:chOff x="0" y="0"/>
            <a:chExt cx="13004800" cy="12044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88213" cy="1204436"/>
            </a:xfrm>
            <a:custGeom>
              <a:avLst/>
              <a:gdLst/>
              <a:ahLst/>
              <a:cxnLst/>
              <a:rect r="r" b="b" t="t" l="l"/>
              <a:pathLst>
                <a:path h="1204436" w="3188213">
                  <a:moveTo>
                    <a:pt x="0" y="0"/>
                  </a:moveTo>
                  <a:lnTo>
                    <a:pt x="3188213" y="0"/>
                  </a:lnTo>
                  <a:lnTo>
                    <a:pt x="3188213" y="1204436"/>
                  </a:lnTo>
                  <a:lnTo>
                    <a:pt x="0" y="1204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3175513" y="0"/>
              <a:ext cx="9829287" cy="1204436"/>
              <a:chOff x="0" y="0"/>
              <a:chExt cx="2730357" cy="33456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730357" cy="334566"/>
              </a:xfrm>
              <a:custGeom>
                <a:avLst/>
                <a:gdLst/>
                <a:ahLst/>
                <a:cxnLst/>
                <a:rect r="r" b="b" t="t" l="l"/>
                <a:pathLst>
                  <a:path h="334566" w="2730357">
                    <a:moveTo>
                      <a:pt x="0" y="0"/>
                    </a:moveTo>
                    <a:lnTo>
                      <a:pt x="2730357" y="0"/>
                    </a:lnTo>
                    <a:lnTo>
                      <a:pt x="2730357" y="334566"/>
                    </a:lnTo>
                    <a:lnTo>
                      <a:pt x="0" y="334566"/>
                    </a:lnTo>
                    <a:close/>
                  </a:path>
                </a:pathLst>
              </a:custGeom>
              <a:solidFill>
                <a:srgbClr val="9B1536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2730357" cy="3631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1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387773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O Problema: Dados Urbanos Fragmentados e Inacessíveis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80751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Cidadãos e gestores precisam de informações precisas, mas os dados estão fragmentados, complexos e propensos a incerteza.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Uma busca em uma IA genérica pode levar a 'alucinações', fornecendo dados incorretos, o que é inaceitável para a tomada de decisão.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6411873"/>
            <a:ext cx="9753600" cy="903327"/>
            <a:chOff x="0" y="0"/>
            <a:chExt cx="13004800" cy="12044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88213" cy="1204436"/>
            </a:xfrm>
            <a:custGeom>
              <a:avLst/>
              <a:gdLst/>
              <a:ahLst/>
              <a:cxnLst/>
              <a:rect r="r" b="b" t="t" l="l"/>
              <a:pathLst>
                <a:path h="1204436" w="3188213">
                  <a:moveTo>
                    <a:pt x="0" y="0"/>
                  </a:moveTo>
                  <a:lnTo>
                    <a:pt x="3188213" y="0"/>
                  </a:lnTo>
                  <a:lnTo>
                    <a:pt x="3188213" y="1204436"/>
                  </a:lnTo>
                  <a:lnTo>
                    <a:pt x="0" y="1204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3175513" y="0"/>
              <a:ext cx="9829287" cy="1204436"/>
              <a:chOff x="0" y="0"/>
              <a:chExt cx="2730357" cy="33456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730357" cy="334566"/>
              </a:xfrm>
              <a:custGeom>
                <a:avLst/>
                <a:gdLst/>
                <a:ahLst/>
                <a:cxnLst/>
                <a:rect r="r" b="b" t="t" l="l"/>
                <a:pathLst>
                  <a:path h="334566" w="2730357">
                    <a:moveTo>
                      <a:pt x="0" y="0"/>
                    </a:moveTo>
                    <a:lnTo>
                      <a:pt x="2730357" y="0"/>
                    </a:lnTo>
                    <a:lnTo>
                      <a:pt x="2730357" y="334566"/>
                    </a:lnTo>
                    <a:lnTo>
                      <a:pt x="0" y="334566"/>
                    </a:lnTo>
                    <a:close/>
                  </a:path>
                </a:pathLst>
              </a:custGeom>
              <a:solidFill>
                <a:srgbClr val="9B1536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2730357" cy="3631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1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810244" cy="1550088"/>
            <a:chOff x="0" y="0"/>
            <a:chExt cx="11704320" cy="20592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2059277"/>
            </a:xfrm>
            <a:custGeom>
              <a:avLst/>
              <a:gdLst/>
              <a:ahLst/>
              <a:cxnLst/>
              <a:rect r="r" b="b" t="t" l="l"/>
              <a:pathLst>
                <a:path h="2059277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059277"/>
                  </a:lnTo>
                  <a:lnTo>
                    <a:pt x="0" y="20592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215452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272"/>
                </a:lnSpc>
              </a:pPr>
              <a:r>
                <a:rPr lang="en-US" sz="43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 Solução Proposta: Arquitetura do Smart City Joinville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453" y="1691247"/>
            <a:ext cx="8626697" cy="435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2267" indent="-201134" lvl="1">
              <a:lnSpc>
                <a:spcPts val="3750"/>
              </a:lnSpc>
              <a:buFont typeface="Arial"/>
              <a:buChar char="•"/>
            </a:pPr>
            <a:r>
              <a:rPr lang="en-US" sz="312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Fluxo da Aplicação:</a:t>
            </a:r>
          </a:p>
          <a:p>
            <a:pPr algn="l" marL="402267" indent="-201134" lvl="1">
              <a:lnSpc>
                <a:spcPts val="3750"/>
              </a:lnSpc>
              <a:buFont typeface="Arial"/>
              <a:buChar char="•"/>
            </a:pPr>
            <a:r>
              <a:rPr lang="en-US" sz="312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 Frontend Web (Flask): Interface para o usuário.</a:t>
            </a:r>
          </a:p>
          <a:p>
            <a:pPr algn="l" marL="402267" indent="-201134" lvl="1">
              <a:lnSpc>
                <a:spcPts val="3750"/>
              </a:lnSpc>
              <a:buFont typeface="Arial"/>
              <a:buChar char="•"/>
            </a:pPr>
            <a:r>
              <a:rPr lang="en-US" sz="312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 Backend (Python): EnhancedQueryEngine processa a pergunta.</a:t>
            </a:r>
          </a:p>
          <a:p>
            <a:pPr algn="l" marL="402267" indent="-201134" lvl="1">
              <a:lnSpc>
                <a:spcPts val="3750"/>
              </a:lnSpc>
              <a:buFont typeface="Arial"/>
              <a:buChar char="•"/>
            </a:pPr>
            <a:r>
              <a:rPr lang="en-US" sz="312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 LLM (Mistral AI): Gera uma consulta Cypher.</a:t>
            </a:r>
          </a:p>
          <a:p>
            <a:pPr algn="l" marL="402267" indent="-201134" lvl="1">
              <a:lnSpc>
                <a:spcPts val="3750"/>
              </a:lnSpc>
              <a:buFont typeface="Arial"/>
              <a:buChar char="•"/>
            </a:pPr>
            <a:r>
              <a:rPr lang="en-US" sz="312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4. Knowledge Graph (Neo4j): Executa a consulta em dados verificados.</a:t>
            </a:r>
          </a:p>
          <a:p>
            <a:pPr algn="l" marL="402267" indent="-201134" lvl="1">
              <a:lnSpc>
                <a:spcPts val="3750"/>
              </a:lnSpc>
              <a:buFont typeface="Arial"/>
              <a:buChar char="•"/>
            </a:pPr>
            <a:r>
              <a:rPr lang="en-US" sz="312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5. Resposta e Visualização: LLM gera a resposta final, exibida no mapa.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6411873"/>
            <a:ext cx="9753600" cy="903327"/>
            <a:chOff x="0" y="0"/>
            <a:chExt cx="13004800" cy="12044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88213" cy="1204436"/>
            </a:xfrm>
            <a:custGeom>
              <a:avLst/>
              <a:gdLst/>
              <a:ahLst/>
              <a:cxnLst/>
              <a:rect r="r" b="b" t="t" l="l"/>
              <a:pathLst>
                <a:path h="1204436" w="3188213">
                  <a:moveTo>
                    <a:pt x="0" y="0"/>
                  </a:moveTo>
                  <a:lnTo>
                    <a:pt x="3188213" y="0"/>
                  </a:lnTo>
                  <a:lnTo>
                    <a:pt x="3188213" y="1204436"/>
                  </a:lnTo>
                  <a:lnTo>
                    <a:pt x="0" y="1204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3175513" y="0"/>
              <a:ext cx="9829287" cy="1204436"/>
              <a:chOff x="0" y="0"/>
              <a:chExt cx="2730357" cy="33456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730357" cy="334566"/>
              </a:xfrm>
              <a:custGeom>
                <a:avLst/>
                <a:gdLst/>
                <a:ahLst/>
                <a:cxnLst/>
                <a:rect r="r" b="b" t="t" l="l"/>
                <a:pathLst>
                  <a:path h="334566" w="2730357">
                    <a:moveTo>
                      <a:pt x="0" y="0"/>
                    </a:moveTo>
                    <a:lnTo>
                      <a:pt x="2730357" y="0"/>
                    </a:lnTo>
                    <a:lnTo>
                      <a:pt x="2730357" y="334566"/>
                    </a:lnTo>
                    <a:lnTo>
                      <a:pt x="0" y="334566"/>
                    </a:lnTo>
                    <a:close/>
                  </a:path>
                </a:pathLst>
              </a:custGeom>
              <a:solidFill>
                <a:srgbClr val="9B1536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2730357" cy="3631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1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507059"/>
            <a:chOff x="0" y="0"/>
            <a:chExt cx="11704320" cy="20094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2009411"/>
            </a:xfrm>
            <a:custGeom>
              <a:avLst/>
              <a:gdLst/>
              <a:ahLst/>
              <a:cxnLst/>
              <a:rect r="r" b="b" t="t" l="l"/>
              <a:pathLst>
                <a:path h="2009411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009411"/>
                  </a:lnTo>
                  <a:lnTo>
                    <a:pt x="0" y="20094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11704320" cy="209513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152"/>
                </a:lnSpc>
              </a:pPr>
              <a:r>
                <a:rPr lang="en-US" sz="42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 Fundação: Engenharia de Dados para um Grafo Confiável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33331"/>
            <a:ext cx="8595360" cy="442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7797" indent="-193899" lvl="1">
              <a:lnSpc>
                <a:spcPts val="3616"/>
              </a:lnSpc>
              <a:buFont typeface="Arial"/>
              <a:buChar char="•"/>
            </a:pPr>
            <a:r>
              <a:rPr lang="en-US" sz="30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Processo de ETL (Extração, Transformação e Carga):</a:t>
            </a:r>
          </a:p>
          <a:p>
            <a:pPr algn="l" marL="755255" indent="-251752" lvl="2">
              <a:lnSpc>
                <a:spcPts val="3104"/>
              </a:lnSpc>
              <a:buFont typeface="Arial"/>
              <a:buChar char="⚬"/>
            </a:pPr>
            <a:r>
              <a:rPr lang="en-US" sz="25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Extração: Leitura de fontes primárias como o arquivo 'Ruas de Joinville'.</a:t>
            </a:r>
          </a:p>
          <a:p>
            <a:pPr algn="l" marL="755255" indent="-251752" lvl="2">
              <a:lnSpc>
                <a:spcPts val="3104"/>
              </a:lnSpc>
              <a:buFont typeface="Arial"/>
              <a:buChar char="⚬"/>
            </a:pPr>
            <a:r>
              <a:rPr lang="en-US" sz="25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Enriquecimento: Uso de APIs como Google Maps e Overpass.</a:t>
            </a:r>
          </a:p>
          <a:p>
            <a:pPr algn="l" marL="755255" indent="-251752" lvl="2">
              <a:lnSpc>
                <a:spcPts val="3104"/>
              </a:lnSpc>
              <a:buFont typeface="Arial"/>
              <a:buChar char="⚬"/>
            </a:pPr>
            <a:r>
              <a:rPr lang="en-US" sz="25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Limpeza: Scripts como unificar_bairros.py garantem a consistência.</a:t>
            </a:r>
          </a:p>
          <a:p>
            <a:pPr algn="l" marL="755255" indent="-251752" lvl="2">
              <a:lnSpc>
                <a:spcPts val="3104"/>
              </a:lnSpc>
              <a:buFont typeface="Arial"/>
              <a:buChar char="⚬"/>
            </a:pPr>
            <a:r>
              <a:rPr lang="en-US" sz="25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Validação: Comparação contra uma lista oficial de 48 bairros.</a:t>
            </a:r>
          </a:p>
          <a:p>
            <a:pPr algn="l" marL="755255" indent="-251752" lvl="2">
              <a:lnSpc>
                <a:spcPts val="3104"/>
              </a:lnSpc>
              <a:buFont typeface="Arial"/>
              <a:buChar char="⚬"/>
            </a:pPr>
            <a:r>
              <a:rPr lang="en-US" sz="25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Carregamento: O import_data.py orquestra a inserção no Neo4j.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6411873"/>
            <a:ext cx="9753600" cy="903327"/>
            <a:chOff x="0" y="0"/>
            <a:chExt cx="13004800" cy="12044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88213" cy="1204436"/>
            </a:xfrm>
            <a:custGeom>
              <a:avLst/>
              <a:gdLst/>
              <a:ahLst/>
              <a:cxnLst/>
              <a:rect r="r" b="b" t="t" l="l"/>
              <a:pathLst>
                <a:path h="1204436" w="3188213">
                  <a:moveTo>
                    <a:pt x="0" y="0"/>
                  </a:moveTo>
                  <a:lnTo>
                    <a:pt x="3188213" y="0"/>
                  </a:lnTo>
                  <a:lnTo>
                    <a:pt x="3188213" y="1204436"/>
                  </a:lnTo>
                  <a:lnTo>
                    <a:pt x="0" y="1204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3175513" y="0"/>
              <a:ext cx="9829287" cy="1204436"/>
              <a:chOff x="0" y="0"/>
              <a:chExt cx="2730357" cy="33456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730357" cy="334566"/>
              </a:xfrm>
              <a:custGeom>
                <a:avLst/>
                <a:gdLst/>
                <a:ahLst/>
                <a:cxnLst/>
                <a:rect r="r" b="b" t="t" l="l"/>
                <a:pathLst>
                  <a:path h="334566" w="2730357">
                    <a:moveTo>
                      <a:pt x="0" y="0"/>
                    </a:moveTo>
                    <a:lnTo>
                      <a:pt x="2730357" y="0"/>
                    </a:lnTo>
                    <a:lnTo>
                      <a:pt x="2730357" y="334566"/>
                    </a:lnTo>
                    <a:lnTo>
                      <a:pt x="0" y="334566"/>
                    </a:lnTo>
                    <a:close/>
                  </a:path>
                </a:pathLst>
              </a:custGeom>
              <a:solidFill>
                <a:srgbClr val="9B1536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2730357" cy="3631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1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511"/>
                </a:lnSpc>
              </a:pPr>
              <a:r>
                <a:rPr lang="en-US" sz="45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O Cérebro: EnhancedQueryEngine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6404" indent="-213202" lvl="1">
              <a:lnSpc>
                <a:spcPts val="3976"/>
              </a:lnSpc>
              <a:buFont typeface="Arial"/>
              <a:buChar char="•"/>
            </a:pPr>
            <a:r>
              <a:rPr lang="en-US" sz="33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Schema Awareness: O LLM recebe o esquema do grafo (Nós: Bairro, Rua; Relação: CONTÉM) para entender a estrutura dos dados.</a:t>
            </a:r>
          </a:p>
          <a:p>
            <a:pPr algn="l" marL="426404" indent="-213202" lvl="1">
              <a:lnSpc>
                <a:spcPts val="3976"/>
              </a:lnSpc>
              <a:buFont typeface="Arial"/>
              <a:buChar char="•"/>
            </a:pPr>
            <a:r>
              <a:rPr lang="en-US" sz="33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Geração Dinâmica de Cypher: Gera consultas complexas dinamicamente.</a:t>
            </a:r>
          </a:p>
          <a:p>
            <a:pPr algn="l" marL="426404" indent="-213202" lvl="1">
              <a:lnSpc>
                <a:spcPts val="3976"/>
              </a:lnSpc>
              <a:buFont typeface="Arial"/>
              <a:buChar char="•"/>
            </a:pPr>
            <a:r>
              <a:rPr lang="en-US" sz="33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Robustez: Inclui mecanismo de fallback e validação com fontes oficiais.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6411873"/>
            <a:ext cx="9753600" cy="903327"/>
            <a:chOff x="0" y="0"/>
            <a:chExt cx="13004800" cy="12044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88213" cy="1204436"/>
            </a:xfrm>
            <a:custGeom>
              <a:avLst/>
              <a:gdLst/>
              <a:ahLst/>
              <a:cxnLst/>
              <a:rect r="r" b="b" t="t" l="l"/>
              <a:pathLst>
                <a:path h="1204436" w="3188213">
                  <a:moveTo>
                    <a:pt x="0" y="0"/>
                  </a:moveTo>
                  <a:lnTo>
                    <a:pt x="3188213" y="0"/>
                  </a:lnTo>
                  <a:lnTo>
                    <a:pt x="3188213" y="1204436"/>
                  </a:lnTo>
                  <a:lnTo>
                    <a:pt x="0" y="1204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3175513" y="0"/>
              <a:ext cx="9829287" cy="1204436"/>
              <a:chOff x="0" y="0"/>
              <a:chExt cx="2730357" cy="33456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730357" cy="334566"/>
              </a:xfrm>
              <a:custGeom>
                <a:avLst/>
                <a:gdLst/>
                <a:ahLst/>
                <a:cxnLst/>
                <a:rect r="r" b="b" t="t" l="l"/>
                <a:pathLst>
                  <a:path h="334566" w="2730357">
                    <a:moveTo>
                      <a:pt x="0" y="0"/>
                    </a:moveTo>
                    <a:lnTo>
                      <a:pt x="2730357" y="0"/>
                    </a:lnTo>
                    <a:lnTo>
                      <a:pt x="2730357" y="334566"/>
                    </a:lnTo>
                    <a:lnTo>
                      <a:pt x="0" y="334566"/>
                    </a:lnTo>
                    <a:close/>
                  </a:path>
                </a:pathLst>
              </a:custGeom>
              <a:solidFill>
                <a:srgbClr val="9B1536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2730357" cy="3631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1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511"/>
                </a:lnSpc>
              </a:pPr>
              <a:r>
                <a:rPr lang="en-US" sz="45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Demonstração 1: Consulta de Fatos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824037"/>
            <a:ext cx="8595360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6404" indent="-213202" lvl="1">
              <a:lnSpc>
                <a:spcPts val="3976"/>
              </a:lnSpc>
              <a:buFont typeface="Arial"/>
              <a:buChar char="•"/>
            </a:pPr>
            <a:r>
              <a:rPr lang="en-US" sz="33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Pergunta do Usuário: 'Qual bairro tem mais ruas em Joinville?'</a:t>
            </a:r>
          </a:p>
          <a:p>
            <a:pPr algn="l" marL="426404" indent="-213202" lvl="1">
              <a:lnSpc>
                <a:spcPts val="3976"/>
              </a:lnSpc>
              <a:buFont typeface="Arial"/>
              <a:buChar char="•"/>
            </a:pPr>
            <a:r>
              <a:rPr lang="en-US" sz="33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Resposta do Sistema: 'Com base nos dados do grafo, o bairro com mais ruas em Joinville é o COSTA E SILVA, com um total de 235 ruas.'</a:t>
            </a:r>
          </a:p>
          <a:p>
            <a:pPr algn="l" marL="426404" indent="-213202" lvl="1">
              <a:lnSpc>
                <a:spcPts val="3976"/>
              </a:lnSpc>
              <a:buFont typeface="Arial"/>
              <a:buChar char="•"/>
            </a:pPr>
            <a:r>
              <a:rPr lang="en-US" sz="33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Transparência: A interface exibe a consulta Cypher gerada e os dados brutos.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6411873"/>
            <a:ext cx="9753600" cy="903327"/>
            <a:chOff x="0" y="0"/>
            <a:chExt cx="13004800" cy="12044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88213" cy="1204436"/>
            </a:xfrm>
            <a:custGeom>
              <a:avLst/>
              <a:gdLst/>
              <a:ahLst/>
              <a:cxnLst/>
              <a:rect r="r" b="b" t="t" l="l"/>
              <a:pathLst>
                <a:path h="1204436" w="3188213">
                  <a:moveTo>
                    <a:pt x="0" y="0"/>
                  </a:moveTo>
                  <a:lnTo>
                    <a:pt x="3188213" y="0"/>
                  </a:lnTo>
                  <a:lnTo>
                    <a:pt x="3188213" y="1204436"/>
                  </a:lnTo>
                  <a:lnTo>
                    <a:pt x="0" y="1204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3175513" y="0"/>
              <a:ext cx="9829287" cy="1204436"/>
              <a:chOff x="0" y="0"/>
              <a:chExt cx="2730357" cy="33456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730357" cy="334566"/>
              </a:xfrm>
              <a:custGeom>
                <a:avLst/>
                <a:gdLst/>
                <a:ahLst/>
                <a:cxnLst/>
                <a:rect r="r" b="b" t="t" l="l"/>
                <a:pathLst>
                  <a:path h="334566" w="2730357">
                    <a:moveTo>
                      <a:pt x="0" y="0"/>
                    </a:moveTo>
                    <a:lnTo>
                      <a:pt x="2730357" y="0"/>
                    </a:lnTo>
                    <a:lnTo>
                      <a:pt x="2730357" y="334566"/>
                    </a:lnTo>
                    <a:lnTo>
                      <a:pt x="0" y="334566"/>
                    </a:lnTo>
                    <a:close/>
                  </a:path>
                </a:pathLst>
              </a:custGeom>
              <a:solidFill>
                <a:srgbClr val="9B1536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2730357" cy="3631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1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617098"/>
            <a:chOff x="0" y="0"/>
            <a:chExt cx="11704320" cy="21561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2156131"/>
            </a:xfrm>
            <a:custGeom>
              <a:avLst/>
              <a:gdLst/>
              <a:ahLst/>
              <a:cxnLst/>
              <a:rect r="r" b="b" t="t" l="l"/>
              <a:pathLst>
                <a:path h="2156131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156131"/>
                  </a:lnTo>
                  <a:lnTo>
                    <a:pt x="0" y="21561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225138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511"/>
                </a:lnSpc>
              </a:pPr>
              <a:r>
                <a:rPr lang="en-US" sz="45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Demonstração 2: Conhecendo os Limites (Anti-Alucinação)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2278767"/>
            <a:ext cx="8595360" cy="309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6404" indent="-213202" lvl="1">
              <a:lnSpc>
                <a:spcPts val="3976"/>
              </a:lnSpc>
              <a:buFont typeface="Arial"/>
              <a:buChar char="•"/>
            </a:pPr>
            <a:r>
              <a:rPr lang="en-US" sz="33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Pergunta do Usuário: 'Quais são os bairros de Florianópolis?'</a:t>
            </a:r>
          </a:p>
          <a:p>
            <a:pPr algn="l" marL="426404" indent="-213202" lvl="1">
              <a:lnSpc>
                <a:spcPts val="3976"/>
              </a:lnSpc>
              <a:buFont typeface="Arial"/>
              <a:buChar char="•"/>
            </a:pPr>
            <a:r>
              <a:rPr lang="en-US" sz="33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Resposta do Nosso Sistema: '...não foram encontradas informações sobre bairros de Florianópolis. Meu conhecimento é especializado em dados da cidade de Joinville.'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6411873"/>
            <a:ext cx="9753600" cy="903327"/>
            <a:chOff x="0" y="0"/>
            <a:chExt cx="13004800" cy="12044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88213" cy="1204436"/>
            </a:xfrm>
            <a:custGeom>
              <a:avLst/>
              <a:gdLst/>
              <a:ahLst/>
              <a:cxnLst/>
              <a:rect r="r" b="b" t="t" l="l"/>
              <a:pathLst>
                <a:path h="1204436" w="3188213">
                  <a:moveTo>
                    <a:pt x="0" y="0"/>
                  </a:moveTo>
                  <a:lnTo>
                    <a:pt x="3188213" y="0"/>
                  </a:lnTo>
                  <a:lnTo>
                    <a:pt x="3188213" y="1204436"/>
                  </a:lnTo>
                  <a:lnTo>
                    <a:pt x="0" y="1204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3175513" y="0"/>
              <a:ext cx="9829287" cy="1204436"/>
              <a:chOff x="0" y="0"/>
              <a:chExt cx="2730357" cy="33456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730357" cy="334566"/>
              </a:xfrm>
              <a:custGeom>
                <a:avLst/>
                <a:gdLst/>
                <a:ahLst/>
                <a:cxnLst/>
                <a:rect r="r" b="b" t="t" l="l"/>
                <a:pathLst>
                  <a:path h="334566" w="2730357">
                    <a:moveTo>
                      <a:pt x="0" y="0"/>
                    </a:moveTo>
                    <a:lnTo>
                      <a:pt x="2730357" y="0"/>
                    </a:lnTo>
                    <a:lnTo>
                      <a:pt x="2730357" y="334566"/>
                    </a:lnTo>
                    <a:lnTo>
                      <a:pt x="0" y="334566"/>
                    </a:lnTo>
                    <a:close/>
                  </a:path>
                </a:pathLst>
              </a:custGeom>
              <a:solidFill>
                <a:srgbClr val="9B1536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2730357" cy="3631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1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511"/>
                </a:lnSpc>
              </a:pPr>
              <a:r>
                <a:rPr lang="en-US" sz="45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Conclusão e Próximos Passos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445472"/>
            <a:ext cx="8595360" cy="458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6404" indent="-213202" lvl="1">
              <a:lnSpc>
                <a:spcPts val="3976"/>
              </a:lnSpc>
              <a:buFont typeface="Arial"/>
              <a:buChar char="•"/>
            </a:pPr>
            <a:r>
              <a:rPr lang="en-US" sz="33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Resultados Alcançados:</a:t>
            </a:r>
          </a:p>
          <a:p>
            <a:pPr algn="l" marL="842846" indent="-280949" lvl="2">
              <a:lnSpc>
                <a:spcPts val="3464"/>
              </a:lnSpc>
              <a:buFont typeface="Arial"/>
              <a:buChar char="⚬"/>
            </a:pPr>
            <a:r>
              <a:rPr lang="en-US" sz="28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Construímos uma pipeline de IA completa e funcional.</a:t>
            </a:r>
          </a:p>
          <a:p>
            <a:pPr algn="l" marL="842846" indent="-280949" lvl="2">
              <a:lnSpc>
                <a:spcPts val="3464"/>
              </a:lnSpc>
              <a:buFont typeface="Arial"/>
              <a:buChar char="⚬"/>
            </a:pPr>
            <a:r>
              <a:rPr lang="en-US" sz="28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Implementamos um sistema RAG que gera consultas dinamicamente.</a:t>
            </a:r>
          </a:p>
          <a:p>
            <a:pPr algn="l" marL="842846" indent="-280949" lvl="2">
              <a:lnSpc>
                <a:spcPts val="3464"/>
              </a:lnSpc>
              <a:buFont typeface="Arial"/>
              <a:buChar char="⚬"/>
            </a:pPr>
            <a:r>
              <a:rPr lang="en-US" sz="28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Provamos que o sistema é confiável e evita 'alucinações'.</a:t>
            </a:r>
          </a:p>
          <a:p>
            <a:pPr algn="l" marL="426404" indent="-213202" lvl="1">
              <a:lnSpc>
                <a:spcPts val="3976"/>
              </a:lnSpc>
              <a:buFont typeface="Arial"/>
              <a:buChar char="•"/>
            </a:pPr>
            <a:r>
              <a:rPr lang="en-US" sz="33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Próximos Passos (Roadmap):</a:t>
            </a:r>
          </a:p>
          <a:p>
            <a:pPr algn="l" marL="842846" indent="-280949" lvl="2">
              <a:lnSpc>
                <a:spcPts val="3464"/>
              </a:lnSpc>
              <a:buFont typeface="Arial"/>
              <a:buChar char="⚬"/>
            </a:pPr>
            <a:r>
              <a:rPr lang="en-US" sz="28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Cache de Consultas, Fine-tuning do Modelo, Integração com APIs de Tempo Real.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6411873"/>
            <a:ext cx="9753600" cy="903327"/>
            <a:chOff x="0" y="0"/>
            <a:chExt cx="13004800" cy="12044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88213" cy="1204436"/>
            </a:xfrm>
            <a:custGeom>
              <a:avLst/>
              <a:gdLst/>
              <a:ahLst/>
              <a:cxnLst/>
              <a:rect r="r" b="b" t="t" l="l"/>
              <a:pathLst>
                <a:path h="1204436" w="3188213">
                  <a:moveTo>
                    <a:pt x="0" y="0"/>
                  </a:moveTo>
                  <a:lnTo>
                    <a:pt x="3188213" y="0"/>
                  </a:lnTo>
                  <a:lnTo>
                    <a:pt x="3188213" y="1204436"/>
                  </a:lnTo>
                  <a:lnTo>
                    <a:pt x="0" y="1204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3175513" y="0"/>
              <a:ext cx="9829287" cy="1204436"/>
              <a:chOff x="0" y="0"/>
              <a:chExt cx="2730357" cy="33456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730357" cy="334566"/>
              </a:xfrm>
              <a:custGeom>
                <a:avLst/>
                <a:gdLst/>
                <a:ahLst/>
                <a:cxnLst/>
                <a:rect r="r" b="b" t="t" l="l"/>
                <a:pathLst>
                  <a:path h="334566" w="2730357">
                    <a:moveTo>
                      <a:pt x="0" y="0"/>
                    </a:moveTo>
                    <a:lnTo>
                      <a:pt x="2730357" y="0"/>
                    </a:lnTo>
                    <a:lnTo>
                      <a:pt x="2730357" y="334566"/>
                    </a:lnTo>
                    <a:lnTo>
                      <a:pt x="0" y="334566"/>
                    </a:lnTo>
                    <a:close/>
                  </a:path>
                </a:pathLst>
              </a:custGeom>
              <a:solidFill>
                <a:srgbClr val="9B1536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2730357" cy="3631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DAGsnzRwgrc</dc:identifier>
  <dcterms:modified xsi:type="dcterms:W3CDTF">2011-08-01T06:04:30Z</dcterms:modified>
  <cp:revision>1</cp:revision>
  <dc:title>Apresentacao_SmartCityJoinville.pptx</dc:title>
</cp:coreProperties>
</file>