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e07d3ce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ee07d3ce6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e07d3ce6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9ee07d3ce6_6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ee07d3ce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ee07d3ce6_6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e07d3ce6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9ee07d3ce6_6_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e07d3ce6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9ee07d3ce6_6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e07d3ce6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9ee07d3ce6_6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e07d3ce6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ee07d3ce6_6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ee07d3ce6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9ee07d3ce6_6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ee07d3ce6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9ee07d3ce6_6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ee07d3ce6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9ee07d3ce6_6_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647200" y="747725"/>
            <a:ext cx="425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AQUO</a:t>
            </a:r>
            <a:endParaRPr sz="5000"/>
          </a:p>
        </p:txBody>
      </p:sp>
      <p:sp>
        <p:nvSpPr>
          <p:cNvPr id="131" name="Google Shape;131;p25"/>
          <p:cNvSpPr txBox="1"/>
          <p:nvPr/>
        </p:nvSpPr>
        <p:spPr>
          <a:xfrm>
            <a:off x="683280" y="2380615"/>
            <a:ext cx="6131184" cy="1263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“Integrate the world’s financial systems into one protocol”</a:t>
            </a:r>
            <a:endParaRPr sz="700"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https://aquo.world</a:t>
            </a:r>
            <a:endParaRPr sz="700"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http://aquoassets.com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34"/>
          <p:cNvCxnSpPr/>
          <p:nvPr/>
        </p:nvCxnSpPr>
        <p:spPr>
          <a:xfrm>
            <a:off x="692805" y="2829188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4"/>
          <p:cNvSpPr txBox="1"/>
          <p:nvPr/>
        </p:nvSpPr>
        <p:spPr>
          <a:xfrm>
            <a:off x="692805" y="3169038"/>
            <a:ext cx="8451195" cy="1267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Status: Designs, PoC part done, Research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Funds: Product Development, Marketing and User Acquisition, Regulatory Compliance, Security and Infrastructure, and Partnerships and Expansion.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692805" y="521222"/>
            <a:ext cx="743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en-GB" sz="5000">
                <a:solidFill>
                  <a:srgbClr val="00C4CC"/>
                </a:solidFill>
              </a:rPr>
              <a:t>,</a:t>
            </a: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TIMELINE, AND USE OF FUNDS.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6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6"/>
          <p:cNvSpPr txBox="1"/>
          <p:nvPr/>
        </p:nvSpPr>
        <p:spPr>
          <a:xfrm>
            <a:off x="692805" y="747713"/>
            <a:ext cx="646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5000"/>
          </a:p>
        </p:txBody>
      </p:sp>
      <p:sp>
        <p:nvSpPr>
          <p:cNvPr id="138" name="Google Shape;138;p26"/>
          <p:cNvSpPr txBox="1"/>
          <p:nvPr/>
        </p:nvSpPr>
        <p:spPr>
          <a:xfrm>
            <a:off x="692805" y="2447391"/>
            <a:ext cx="8451195" cy="3497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Traditional markets often lack liquidity, hindering swift transactions.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Limited access to diverse financial assets constrains diversification and excludes potential investors.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costs, driven by fees and intermediaries, can diminish returns. Opportunities for high-yield investments are limited, and navigating risk can be complex.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Dominated by large, sluggish firms, the traditional financial landscape offers costly, inflexible solutions.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7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7"/>
          <p:cNvSpPr txBox="1"/>
          <p:nvPr/>
        </p:nvSpPr>
        <p:spPr>
          <a:xfrm>
            <a:off x="692799" y="747725"/>
            <a:ext cx="807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VALUE PROPOSITION</a:t>
            </a:r>
            <a:endParaRPr sz="5000"/>
          </a:p>
        </p:txBody>
      </p:sp>
      <p:sp>
        <p:nvSpPr>
          <p:cNvPr id="145" name="Google Shape;145;p27"/>
          <p:cNvSpPr txBox="1"/>
          <p:nvPr/>
        </p:nvSpPr>
        <p:spPr>
          <a:xfrm>
            <a:off x="692805" y="2380615"/>
            <a:ext cx="8451195" cy="2540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aggregate wealth into dynamic liquidity pools, creating an ecosystem that enhances market liquidity and accessibility, fundamentally changing how investors interact with assets.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Through the tokenization of Real World Assets (RWAs), Aquo empowers investors with global access, 24/7 availability, and a low-cost structure, eliminating traditional financial barriers.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Innovative derivatives, Aquo offers opportunities for high-growth investments while allowing investors to customize their risk exposure. 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8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8"/>
          <p:cNvSpPr txBox="1"/>
          <p:nvPr/>
        </p:nvSpPr>
        <p:spPr>
          <a:xfrm>
            <a:off x="692799" y="747725"/>
            <a:ext cx="7977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UNDERLYING</a:t>
            </a:r>
            <a:r>
              <a:rPr b="0" i="0" lang="en-GB" sz="64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MAGIC</a:t>
            </a:r>
            <a:endParaRPr sz="5000"/>
          </a:p>
        </p:txBody>
      </p:sp>
      <p:sp>
        <p:nvSpPr>
          <p:cNvPr id="152" name="Google Shape;152;p28"/>
          <p:cNvSpPr txBox="1"/>
          <p:nvPr/>
        </p:nvSpPr>
        <p:spPr>
          <a:xfrm>
            <a:off x="692805" y="2380615"/>
            <a:ext cx="8451195" cy="2859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Transformation of Real World Assets (RWAs) into ERC20 tokens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Decentralized oracles ensure real-time prices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Decentralized Autonomous Organizations (DAOs), for RWA and POOL management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Liquidity Providers (LPs) for off-ramping (POOL:USDC)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 compositions to link protocols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Derivatives with margin controls (smart contracts)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29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9"/>
          <p:cNvSpPr txBox="1"/>
          <p:nvPr/>
        </p:nvSpPr>
        <p:spPr>
          <a:xfrm>
            <a:off x="692805" y="2380615"/>
            <a:ext cx="8451195" cy="1902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Fee structures, including trading fees, asset tokenization fees, derivatives trading fees, and liquidity provision rewards.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Aquo's target user base includes individual and institutional investors seeking diversified, cost-effective investment opportunities, as well as asset owners looking to tokenize their holdings for enhanced liquidity and accessibility.</a:t>
            </a:r>
            <a:endParaRPr sz="700"/>
          </a:p>
        </p:txBody>
      </p:sp>
      <p:sp>
        <p:nvSpPr>
          <p:cNvPr id="159" name="Google Shape;159;p29"/>
          <p:cNvSpPr txBox="1"/>
          <p:nvPr/>
        </p:nvSpPr>
        <p:spPr>
          <a:xfrm>
            <a:off x="692805" y="747713"/>
            <a:ext cx="6464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b="0" i="0" lang="en-GB" sz="64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0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30"/>
          <p:cNvSpPr txBox="1"/>
          <p:nvPr/>
        </p:nvSpPr>
        <p:spPr>
          <a:xfrm>
            <a:off x="692805" y="2380615"/>
            <a:ext cx="8451195" cy="2859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Twitter for engagement with the crypto community, press releases to announce major milestones to a broader audience.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Telegram for real-time discussions and user support, and Discord.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LinkedIn will serve as a platform for sharing thought leadership content and connecting with professionals in the blockchain and finance sectors. </a:t>
            </a:r>
            <a:endParaRPr sz="700"/>
          </a:p>
          <a:p>
            <a:pPr indent="-203200" lvl="1" marL="3937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 papers and conferences, host and join hackathons to encourage developers to explore our offerings, and conduct interviews with industry influencers and media outlets to share our vision and insights. 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692799" y="747725"/>
            <a:ext cx="8163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GO-TO-MARKET PLAN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1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31"/>
          <p:cNvSpPr txBox="1"/>
          <p:nvPr/>
        </p:nvSpPr>
        <p:spPr>
          <a:xfrm>
            <a:off x="692805" y="2380615"/>
            <a:ext cx="7243525" cy="1267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Voltz.xyz - Non-custody clearing house (DeFi), 22 Billion USD Traded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Ostium.io - RWA Tokenization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backed.fi - RWA Tokenization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692799" y="747725"/>
            <a:ext cx="79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32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32"/>
          <p:cNvSpPr txBox="1"/>
          <p:nvPr/>
        </p:nvSpPr>
        <p:spPr>
          <a:xfrm>
            <a:off x="692805" y="2380615"/>
            <a:ext cx="3008080" cy="307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Trevor Lee Oakley - Founder</a:t>
            </a:r>
            <a:endParaRPr sz="700"/>
          </a:p>
        </p:txBody>
      </p:sp>
      <p:sp>
        <p:nvSpPr>
          <p:cNvPr id="180" name="Google Shape;180;p32"/>
          <p:cNvSpPr txBox="1"/>
          <p:nvPr/>
        </p:nvSpPr>
        <p:spPr>
          <a:xfrm>
            <a:off x="692799" y="747725"/>
            <a:ext cx="816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b="0" i="0" lang="en-GB" sz="64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3"/>
          <p:cNvCxnSpPr/>
          <p:nvPr/>
        </p:nvCxnSpPr>
        <p:spPr>
          <a:xfrm>
            <a:off x="692805" y="2040764"/>
            <a:ext cx="7819041" cy="0"/>
          </a:xfrm>
          <a:prstGeom prst="straightConnector1">
            <a:avLst/>
          </a:prstGeom>
          <a:noFill/>
          <a:ln cap="flat" cmpd="sng" w="47625">
            <a:solidFill>
              <a:srgbClr val="00C4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3"/>
          <p:cNvSpPr txBox="1"/>
          <p:nvPr/>
        </p:nvSpPr>
        <p:spPr>
          <a:xfrm>
            <a:off x="692805" y="2380615"/>
            <a:ext cx="8451195" cy="2547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PIn Year 1, with 10,000 users and a 5% conversion rate, Aquo is projected to generate $6 million in annual revenue. In Year 2, with an expanded user base of 20,000 users and an improved conversion rate of 7%, revenue is expected to increase to $16.8 million. By Year 3, as the user base further grows to 50,000 with a 10% conversion rate, Aquo anticipates reaching an annual revenue of $60 million.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692799" y="521225"/>
            <a:ext cx="819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FINANCIAL PROJECTIONS</a:t>
            </a:r>
            <a:endParaRPr sz="5000"/>
          </a:p>
          <a:p>
            <a:pPr indent="0" lvl="0" marL="0" marR="0" rtl="0" algn="l">
              <a:lnSpc>
                <a:spcPct val="84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000" u="none" cap="none" strike="noStrike">
                <a:solidFill>
                  <a:srgbClr val="00C4CC"/>
                </a:solidFill>
                <a:latin typeface="Arial"/>
                <a:ea typeface="Arial"/>
                <a:cs typeface="Arial"/>
                <a:sym typeface="Arial"/>
              </a:rPr>
              <a:t>AND KEY METRICS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