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2" r:id="rId9"/>
    <p:sldId id="271" r:id="rId10"/>
    <p:sldId id="272" r:id="rId11"/>
    <p:sldId id="273" r:id="rId12"/>
    <p:sldId id="263" r:id="rId13"/>
    <p:sldId id="274" r:id="rId14"/>
    <p:sldId id="26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65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Inter Regular SemiBold"/>
        <a:ea typeface="Inter Regular SemiBold"/>
        <a:cs typeface="Inter Regular SemiBold"/>
        <a:sym typeface="Inter Regular SemiBold"/>
      </a:defRPr>
    </a:lvl1pPr>
    <a:lvl2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Inter Regular SemiBold"/>
        <a:ea typeface="Inter Regular SemiBold"/>
        <a:cs typeface="Inter Regular SemiBold"/>
        <a:sym typeface="Inter Regular SemiBold"/>
      </a:defRPr>
    </a:lvl2pPr>
    <a:lvl3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Inter Regular SemiBold"/>
        <a:ea typeface="Inter Regular SemiBold"/>
        <a:cs typeface="Inter Regular SemiBold"/>
        <a:sym typeface="Inter Regular SemiBold"/>
      </a:defRPr>
    </a:lvl3pPr>
    <a:lvl4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Inter Regular SemiBold"/>
        <a:ea typeface="Inter Regular SemiBold"/>
        <a:cs typeface="Inter Regular SemiBold"/>
        <a:sym typeface="Inter Regular SemiBold"/>
      </a:defRPr>
    </a:lvl4pPr>
    <a:lvl5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Inter Regular SemiBold"/>
        <a:ea typeface="Inter Regular SemiBold"/>
        <a:cs typeface="Inter Regular SemiBold"/>
        <a:sym typeface="Inter Regular SemiBold"/>
      </a:defRPr>
    </a:lvl5pPr>
    <a:lvl6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Inter Regular SemiBold"/>
        <a:ea typeface="Inter Regular SemiBold"/>
        <a:cs typeface="Inter Regular SemiBold"/>
        <a:sym typeface="Inter Regular SemiBold"/>
      </a:defRPr>
    </a:lvl6pPr>
    <a:lvl7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Inter Regular SemiBold"/>
        <a:ea typeface="Inter Regular SemiBold"/>
        <a:cs typeface="Inter Regular SemiBold"/>
        <a:sym typeface="Inter Regular SemiBold"/>
      </a:defRPr>
    </a:lvl7pPr>
    <a:lvl8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Inter Regular SemiBold"/>
        <a:ea typeface="Inter Regular SemiBold"/>
        <a:cs typeface="Inter Regular SemiBold"/>
        <a:sym typeface="Inter Regular SemiBold"/>
      </a:defRPr>
    </a:lvl8pPr>
    <a:lvl9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Inter Regular SemiBold"/>
        <a:ea typeface="Inter Regular SemiBold"/>
        <a:cs typeface="Inter Regular SemiBold"/>
        <a:sym typeface="Inter Regular Semi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55"/>
  </p:normalViewPr>
  <p:slideViewPr>
    <p:cSldViewPr snapToGrid="0" snapToObjects="1">
      <p:cViewPr varScale="1">
        <p:scale>
          <a:sx n="44" d="100"/>
          <a:sy n="44" d="100"/>
        </p:scale>
        <p:origin x="15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j-lt"/>
        <a:ea typeface="+mj-ea"/>
        <a:cs typeface="+mj-cs"/>
        <a:sym typeface="Inter Regular Regular"/>
      </a:defRPr>
    </a:lvl1pPr>
    <a:lvl2pPr indent="228600" defTabSz="457200" latinLnBrk="0">
      <a:lnSpc>
        <a:spcPct val="118000"/>
      </a:lnSpc>
      <a:defRPr sz="2200">
        <a:latin typeface="+mj-lt"/>
        <a:ea typeface="+mj-ea"/>
        <a:cs typeface="+mj-cs"/>
        <a:sym typeface="Inter Regular Regular"/>
      </a:defRPr>
    </a:lvl2pPr>
    <a:lvl3pPr indent="457200" defTabSz="457200" latinLnBrk="0">
      <a:lnSpc>
        <a:spcPct val="118000"/>
      </a:lnSpc>
      <a:defRPr sz="2200">
        <a:latin typeface="+mj-lt"/>
        <a:ea typeface="+mj-ea"/>
        <a:cs typeface="+mj-cs"/>
        <a:sym typeface="Inter Regular Regular"/>
      </a:defRPr>
    </a:lvl3pPr>
    <a:lvl4pPr indent="685800" defTabSz="457200" latinLnBrk="0">
      <a:lnSpc>
        <a:spcPct val="118000"/>
      </a:lnSpc>
      <a:defRPr sz="2200">
        <a:latin typeface="+mj-lt"/>
        <a:ea typeface="+mj-ea"/>
        <a:cs typeface="+mj-cs"/>
        <a:sym typeface="Inter Regular Regular"/>
      </a:defRPr>
    </a:lvl4pPr>
    <a:lvl5pPr indent="914400" defTabSz="457200" latinLnBrk="0">
      <a:lnSpc>
        <a:spcPct val="118000"/>
      </a:lnSpc>
      <a:defRPr sz="2200">
        <a:latin typeface="+mj-lt"/>
        <a:ea typeface="+mj-ea"/>
        <a:cs typeface="+mj-cs"/>
        <a:sym typeface="Inter Regular Regular"/>
      </a:defRPr>
    </a:lvl5pPr>
    <a:lvl6pPr indent="1143000" defTabSz="457200" latinLnBrk="0">
      <a:lnSpc>
        <a:spcPct val="118000"/>
      </a:lnSpc>
      <a:defRPr sz="2200">
        <a:latin typeface="+mj-lt"/>
        <a:ea typeface="+mj-ea"/>
        <a:cs typeface="+mj-cs"/>
        <a:sym typeface="Inter Regular Regular"/>
      </a:defRPr>
    </a:lvl6pPr>
    <a:lvl7pPr indent="1371600" defTabSz="457200" latinLnBrk="0">
      <a:lnSpc>
        <a:spcPct val="118000"/>
      </a:lnSpc>
      <a:defRPr sz="2200">
        <a:latin typeface="+mj-lt"/>
        <a:ea typeface="+mj-ea"/>
        <a:cs typeface="+mj-cs"/>
        <a:sym typeface="Inter Regular Regular"/>
      </a:defRPr>
    </a:lvl7pPr>
    <a:lvl8pPr indent="1600200" defTabSz="457200" latinLnBrk="0">
      <a:lnSpc>
        <a:spcPct val="118000"/>
      </a:lnSpc>
      <a:defRPr sz="2200">
        <a:latin typeface="+mj-lt"/>
        <a:ea typeface="+mj-ea"/>
        <a:cs typeface="+mj-cs"/>
        <a:sym typeface="Inter Regular Regular"/>
      </a:defRPr>
    </a:lvl8pPr>
    <a:lvl9pPr indent="1828800" defTabSz="457200" latinLnBrk="0">
      <a:lnSpc>
        <a:spcPct val="118000"/>
      </a:lnSpc>
      <a:defRPr sz="2200">
        <a:latin typeface="+mj-lt"/>
        <a:ea typeface="+mj-ea"/>
        <a:cs typeface="+mj-cs"/>
        <a:sym typeface="Inter Regular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</a:rPr>
              <a:t>test note</a:t>
            </a:r>
            <a:endParaRPr lang="en-US" altLang="zh-CN">
              <a:ea typeface="SimSu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3.31</a:t>
            </a:r>
            <a:r>
              <a:rPr lang="zh-CN" altLang="en-US" dirty="0"/>
              <a:t>，意大利数据保护局 </a:t>
            </a:r>
            <a:r>
              <a:rPr lang="en-US" altLang="zh-CN" dirty="0" err="1"/>
              <a:t>Garante</a:t>
            </a:r>
            <a:r>
              <a:rPr lang="en-US" altLang="zh-CN" dirty="0"/>
              <a:t> </a:t>
            </a:r>
            <a:r>
              <a:rPr lang="zh-CN" altLang="en-US" dirty="0"/>
              <a:t>宣布暂时禁用 </a:t>
            </a:r>
            <a:r>
              <a:rPr lang="en-US" altLang="zh-CN" dirty="0"/>
              <a:t>ChatGPT</a:t>
            </a:r>
            <a:r>
              <a:rPr lang="zh-CN" altLang="en-US" dirty="0"/>
              <a:t>，并对其涉嫌违反隐私规则展开了调查。目前，</a:t>
            </a:r>
            <a:r>
              <a:rPr lang="en-US" altLang="zh-CN" dirty="0" err="1"/>
              <a:t>OpenAI</a:t>
            </a:r>
            <a:r>
              <a:rPr lang="en-US" altLang="zh-CN" dirty="0"/>
              <a:t> </a:t>
            </a:r>
            <a:r>
              <a:rPr lang="zh-CN" altLang="en-US" dirty="0"/>
              <a:t>已在意大利下线 </a:t>
            </a:r>
            <a:r>
              <a:rPr lang="en-US" altLang="zh-CN" dirty="0"/>
              <a:t>ChatGPT</a:t>
            </a:r>
            <a:r>
              <a:rPr lang="zh-CN" altLang="en-US" dirty="0"/>
              <a:t>，意大利也成为了全球首个封禁 </a:t>
            </a:r>
            <a:r>
              <a:rPr lang="en-US" altLang="zh-CN" dirty="0"/>
              <a:t>ChatGPT </a:t>
            </a:r>
            <a:r>
              <a:rPr lang="zh-CN" altLang="en-US" dirty="0"/>
              <a:t>的国家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4.6 </a:t>
            </a:r>
            <a:r>
              <a:rPr lang="zh-CN" altLang="en-US" dirty="0"/>
              <a:t>三星被曝芯片机密代码遭 </a:t>
            </a:r>
            <a:r>
              <a:rPr lang="en-US" altLang="zh-CN" dirty="0"/>
              <a:t>ChatGPT </a:t>
            </a:r>
            <a:r>
              <a:rPr lang="zh-CN" altLang="en-US" dirty="0"/>
              <a:t>泄露，引入不到 </a:t>
            </a:r>
            <a:r>
              <a:rPr lang="en-US" altLang="zh-CN" dirty="0"/>
              <a:t>20</a:t>
            </a:r>
            <a:r>
              <a:rPr lang="zh-CN" altLang="en-US" dirty="0"/>
              <a:t> 天就出 </a:t>
            </a:r>
            <a:r>
              <a:rPr lang="en-US" altLang="zh-CN" dirty="0"/>
              <a:t>3</a:t>
            </a:r>
            <a:r>
              <a:rPr lang="zh-CN" altLang="en-US" dirty="0"/>
              <a:t> 起事故，内部考虑重新禁用。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1.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降低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使用费用；目前大多数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服务均通过请求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token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数进行计费，当请求使用缓存结果，自然降低请求次数，则减少了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使用成本；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2.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性能优化；相比于大模型的推理时间，从缓存数据中获取时间将降低一个数量级；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3.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兼容性强，多种应用场景；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在进行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应用迭代时，测试过程进行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连接是必不可少，可以使用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GPTCache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进行代替。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GPTCache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提供多种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的镜像接口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，只需修改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import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路径即可，即可模型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请求；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4.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改善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服务的可扩展性和可用性；目前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服务都有请求速率限制，达到这一限制则服务无法进行响应。如果对于相似的问题使用缓存答案，将有效缓解服务无法响应这一问题。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  <a:lvl2pPr marL="990600" indent="-381000">
              <a:spcBef>
                <a:spcPts val="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1600200" indent="-381000">
              <a:spcBef>
                <a:spcPts val="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2209800" indent="-381000">
              <a:spcBef>
                <a:spcPts val="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2819400" indent="-381000">
              <a:spcBef>
                <a:spcPts val="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</a:lstStyle>
          <a:p>
            <a:r>
              <a:t>作者和日期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400">
              <a:lnSpc>
                <a:spcPct val="90000"/>
              </a:lnSpc>
              <a:defRPr sz="10000">
                <a:solidFill>
                  <a:srgbClr val="00000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1pPr>
          </a:lstStyle>
          <a:p>
            <a:r>
              <a:t>演示文稿副标题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solidFill>
                  <a:srgbClr val="000000"/>
                </a:solidFill>
                <a:latin typeface="Inter Regular Bold"/>
                <a:ea typeface="Inter Regular Bold"/>
                <a:cs typeface="Inter Regular Bold"/>
                <a:sym typeface="Inter Regular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solidFill>
                  <a:srgbClr val="000000"/>
                </a:solidFill>
                <a:latin typeface="Inter Regular Bold"/>
                <a:ea typeface="Inter Regular Bold"/>
                <a:cs typeface="Inter Regular Bold"/>
                <a:sym typeface="Inter Regular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solidFill>
                  <a:srgbClr val="000000"/>
                </a:solidFill>
                <a:latin typeface="Inter Regular Bold"/>
                <a:ea typeface="Inter Regular Bold"/>
                <a:cs typeface="Inter Regular Bold"/>
                <a:sym typeface="Inter Regular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solidFill>
                  <a:srgbClr val="000000"/>
                </a:solidFill>
                <a:latin typeface="Inter Regular Bold"/>
                <a:ea typeface="Inter Regular Bold"/>
                <a:cs typeface="Inter Regular Bold"/>
                <a:sym typeface="Inter Regular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5000" spc="-250">
                <a:solidFill>
                  <a:srgbClr val="000000"/>
                </a:solidFill>
                <a:latin typeface="Inter Regular Bold"/>
                <a:ea typeface="Inter Regular Bold"/>
                <a:cs typeface="Inter Regular Bold"/>
                <a:sym typeface="Inter Regular Bold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4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1pPr>
          </a:lstStyle>
          <a:p>
            <a:r>
              <a:t>事实信息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457200">
              <a:spcBef>
                <a:spcPts val="0"/>
              </a:spcBef>
              <a:buSzTx/>
              <a:buNone/>
              <a:defRPr sz="3000">
                <a:latin typeface="+mj-lt"/>
                <a:ea typeface="+mj-ea"/>
                <a:cs typeface="+mj-cs"/>
                <a:sym typeface="Inter Regular Regular"/>
              </a:defRPr>
            </a:lvl1pPr>
            <a:lvl2pPr marL="990600" indent="-381000" defTabSz="457200">
              <a:spcBef>
                <a:spcPts val="0"/>
              </a:spcBef>
              <a:buSzPct val="123000"/>
              <a:defRPr sz="3000">
                <a:latin typeface="+mj-lt"/>
                <a:ea typeface="+mj-ea"/>
                <a:cs typeface="+mj-cs"/>
                <a:sym typeface="Inter Regular Regular"/>
              </a:defRPr>
            </a:lvl2pPr>
            <a:lvl3pPr marL="1600200" indent="-381000" defTabSz="457200">
              <a:spcBef>
                <a:spcPts val="0"/>
              </a:spcBef>
              <a:buSzPct val="123000"/>
              <a:defRPr sz="3000">
                <a:latin typeface="+mj-lt"/>
                <a:ea typeface="+mj-ea"/>
                <a:cs typeface="+mj-cs"/>
                <a:sym typeface="Inter Regular Regular"/>
              </a:defRPr>
            </a:lvl3pPr>
            <a:lvl4pPr marL="2209800" indent="-381000" defTabSz="457200">
              <a:spcBef>
                <a:spcPts val="0"/>
              </a:spcBef>
              <a:buSzPct val="123000"/>
              <a:defRPr sz="3000">
                <a:latin typeface="+mj-lt"/>
                <a:ea typeface="+mj-ea"/>
                <a:cs typeface="+mj-cs"/>
                <a:sym typeface="Inter Regular Regular"/>
              </a:defRPr>
            </a:lvl4pPr>
            <a:lvl5pPr marL="2819400" indent="-381000" defTabSz="457200">
              <a:spcBef>
                <a:spcPts val="0"/>
              </a:spcBef>
              <a:buSzPct val="123000"/>
              <a:defRPr sz="3000">
                <a:latin typeface="+mj-lt"/>
                <a:ea typeface="+mj-ea"/>
                <a:cs typeface="+mj-cs"/>
                <a:sym typeface="Inter Regular Regular"/>
              </a:defRPr>
            </a:lvl5pPr>
          </a:lstStyle>
          <a:p>
            <a:r>
              <a:t>属性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3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anchor="t"/>
          <a:lstStyle>
            <a:lvl1pPr marL="0" indent="0" defTabSz="914400">
              <a:spcBef>
                <a:spcPts val="0"/>
              </a:spcBef>
              <a:buSzTx/>
              <a:buNone/>
              <a:defRPr sz="7000"/>
            </a:lvl1pPr>
          </a:lstStyle>
          <a:p>
            <a:r>
              <a:t>“著名引文”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2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3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FFFFFF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>
              <a:spcBef>
                <a:spcPts val="0"/>
              </a:spcBef>
              <a:buSzTx/>
              <a:buNone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  <a:lvl2pPr marL="990600" indent="-381000">
              <a:spcBef>
                <a:spcPts val="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1600200" indent="-381000">
              <a:spcBef>
                <a:spcPts val="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2209800" indent="-381000">
              <a:spcBef>
                <a:spcPts val="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2819400" indent="-381000">
              <a:spcBef>
                <a:spcPts val="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</a:lstStyle>
          <a:p>
            <a:r>
              <a:t>作者和日期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6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defTabSz="2438400">
              <a:lnSpc>
                <a:spcPct val="90000"/>
              </a:lnSpc>
              <a:defRPr sz="12000">
                <a:solidFill>
                  <a:srgbClr val="000000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47" name="正文级别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1pPr>
          </a:lstStyle>
          <a:p>
            <a:r>
              <a:t>演示文稿副标题</a:t>
            </a:r>
          </a:p>
        </p:txBody>
      </p:sp>
      <p:sp>
        <p:nvSpPr>
          <p:cNvPr id="1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4533900"/>
            <a:ext cx="21971000" cy="46482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0000">
                <a:solidFill>
                  <a:srgbClr val="000000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484727"/>
            <a:ext cx="21971000" cy="1433165"/>
          </a:xfrm>
          <a:prstGeom prst="rect">
            <a:avLst/>
          </a:prstGeom>
        </p:spPr>
        <p:txBody>
          <a:bodyPr anchor="t"/>
          <a:lstStyle>
            <a:lvl1pPr algn="l"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幻灯片标题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669990"/>
            <a:ext cx="21971000" cy="591979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734695">
              <a:spcBef>
                <a:spcPts val="0"/>
              </a:spcBef>
              <a:buSzTx/>
              <a:buNone/>
              <a:defRPr sz="28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1pPr>
            <a:lvl2pPr marL="965200" indent="-355600" defTabSz="734695">
              <a:spcBef>
                <a:spcPts val="0"/>
              </a:spcBef>
              <a:buSzPct val="123000"/>
              <a:defRPr sz="28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2pPr>
            <a:lvl3pPr marL="1574800" indent="-355600" defTabSz="734695">
              <a:spcBef>
                <a:spcPts val="0"/>
              </a:spcBef>
              <a:buSzPct val="123000"/>
              <a:defRPr sz="28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3pPr>
            <a:lvl4pPr marL="2184400" indent="-355600" defTabSz="734695">
              <a:spcBef>
                <a:spcPts val="0"/>
              </a:spcBef>
              <a:buSzPct val="123000"/>
              <a:defRPr sz="28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4pPr>
            <a:lvl5pPr marL="2794000" indent="-355600" defTabSz="734695">
              <a:spcBef>
                <a:spcPts val="0"/>
              </a:spcBef>
              <a:buSzPct val="123000"/>
              <a:defRPr sz="28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anchor="t"/>
          <a:lstStyle>
            <a:lvl1pPr marL="381000" indent="-381000" defTabSz="2438400">
              <a:spcBef>
                <a:spcPts val="450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幻灯片项目符号文本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2" spcCol="1098550" anchor="t"/>
          <a:lstStyle>
            <a:lvl1pPr marL="381000" indent="-381000" defTabSz="2438400">
              <a:spcBef>
                <a:spcPts val="450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  <a:lvl2pPr marL="990600" indent="-381000" defTabSz="2438400">
              <a:spcBef>
                <a:spcPts val="450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2pPr>
            <a:lvl3pPr marL="1600200" indent="-381000" defTabSz="2438400">
              <a:spcBef>
                <a:spcPts val="450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3pPr>
            <a:lvl4pPr marL="2209800" indent="-381000" defTabSz="2438400">
              <a:spcBef>
                <a:spcPts val="450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4pPr>
            <a:lvl5pPr marL="2819400" indent="-381000" defTabSz="2438400">
              <a:spcBef>
                <a:spcPts val="450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5pPr>
          </a:lstStyle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1pPr>
            <a:lvl2pPr marL="10160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2pPr>
            <a:lvl3pPr marL="16256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3pPr>
            <a:lvl4pPr marL="22352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4pPr>
            <a:lvl5pPr marL="28448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anchor="t"/>
          <a:lstStyle>
            <a:lvl1pPr marL="381000" indent="-381000" defTabSz="2438400">
              <a:spcBef>
                <a:spcPts val="4500"/>
              </a:spcBef>
              <a:buSzPct val="123000"/>
              <a:defRPr sz="3000">
                <a:solidFill>
                  <a:srgbClr val="000000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幻灯片项目符号文本</a:t>
            </a:r>
          </a:p>
        </p:txBody>
      </p:sp>
      <p:sp>
        <p:nvSpPr>
          <p:cNvPr id="49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50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 anchor="t"/>
          <a:lstStyle>
            <a:lvl1pPr algn="l"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幻灯片标题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/>
          <a:lstStyle>
            <a:lvl1pPr algn="l" defTabSz="2438400">
              <a:lnSpc>
                <a:spcPct val="80000"/>
              </a:lnSpc>
              <a:defRPr sz="11600" spc="-232">
                <a:solidFill>
                  <a:srgbClr val="000000"/>
                </a:solidFill>
              </a:defRPr>
            </a:lvl1pPr>
          </a:lstStyle>
          <a:p>
            <a:r>
              <a:t>章节标题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91534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 anchor="t"/>
          <a:lstStyle>
            <a:lvl1pPr algn="l"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幻灯片标题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1pPr>
            <a:lvl2pPr marL="10160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2pPr>
            <a:lvl3pPr marL="16256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3pPr>
            <a:lvl4pPr marL="22352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4pPr>
            <a:lvl5pPr marL="28448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 anchor="t"/>
          <a:lstStyle>
            <a:lvl1pPr algn="l"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议程标题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>
              <a:spcBef>
                <a:spcPts val="0"/>
              </a:spcBef>
              <a:buSzTx/>
              <a:buNone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1pPr>
            <a:lvl2pPr marL="10160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2pPr>
            <a:lvl3pPr marL="16256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3pPr>
            <a:lvl4pPr marL="22352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4pPr>
            <a:lvl5pPr marL="2844800" indent="-406400">
              <a:spcBef>
                <a:spcPts val="0"/>
              </a:spcBef>
              <a:buSzPct val="123000"/>
              <a:defRPr sz="3200">
                <a:solidFill>
                  <a:srgbClr val="091063"/>
                </a:solidFill>
                <a:latin typeface="Inter Regular SemiBold"/>
                <a:ea typeface="Inter Regular SemiBold"/>
                <a:cs typeface="Inter Regular SemiBold"/>
                <a:sym typeface="Inter Regular SemiBold"/>
              </a:defRPr>
            </a:lvl5pPr>
          </a:lstStyle>
          <a:p>
            <a:r>
              <a:t>议程副标题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77" name="正文级别 1…"/>
          <p:cNvSpPr txBox="1">
            <a:spLocks noGrp="1"/>
          </p:cNvSpPr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1800"/>
              </a:spcBef>
              <a:buSzTx/>
              <a:buNone/>
              <a:defRPr sz="5500" spc="-99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r>
              <a:t>议程主题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solidFill>
                  <a:srgbClr val="000000"/>
                </a:solidFill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4072" y="13087298"/>
            <a:ext cx="363359" cy="368301"/>
          </a:xfrm>
          <a:prstGeom prst="rect">
            <a:avLst/>
          </a:prstGeom>
        </p:spPr>
        <p:txBody>
          <a:bodyPr anchor="b"/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1697" y="13081000"/>
            <a:ext cx="427906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400">
                <a:solidFill>
                  <a:srgbClr val="175FFF"/>
                </a:solidFill>
                <a:latin typeface="Inter Regular ExtraLight"/>
                <a:ea typeface="Inter Regular ExtraLight"/>
                <a:cs typeface="Inter Regular ExtraLight"/>
                <a:sym typeface="Inter Regular Extra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3000"/>
        <a:buFontTx/>
        <a:buChar char="•"/>
        <a:defRPr sz="4800" b="0" i="0" u="none" strike="noStrike" cap="none" spc="0" baseline="0">
          <a:solidFill>
            <a:srgbClr val="175FFF"/>
          </a:solidFill>
          <a:uFillTx/>
          <a:latin typeface="Inter Regular Medium"/>
          <a:ea typeface="Inter Regular Medium"/>
          <a:cs typeface="Inter Regular Medium"/>
          <a:sym typeface="Inter Regular Medium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 Extra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 Extra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 Extra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 Extra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 Extra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 Extra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 Extra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 Extra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 Ex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ptcache.readthedocs.io/en/latest/references/adapter.html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ptcache.readthedocs.io/en/latest/references/processor.html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ptcache.readthedocs.io/en/latest/references/embedding.html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ptcache.readthedocs.io/en/latest/references/manager.html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ptcache.readthedocs.io/en/latest/references/similarity_evaluation.html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5.xml"/><Relationship Id="rId3" Type="http://schemas.openxmlformats.org/officeDocument/2006/relationships/hyperlink" Target="https://gptcache.readthedocs.io/en/latest/references/processor.html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5.xml"/><Relationship Id="rId4" Type="http://schemas.openxmlformats.org/officeDocument/2006/relationships/hyperlink" Target="https://gptcache.readthedocs.io/en/latest/usage.html#other-request-parameters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gptcache.readthedocs.io/en/latest/references/gptcache.html#module-gptcache.Config" TargetMode="Externa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5.xml"/><Relationship Id="rId4" Type="http://schemas.openxmlformats.org/officeDocument/2006/relationships/hyperlink" Target="https://github.com/zilliztech/GPTCache#example-usage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gptcache.readthedocs.io/en/latest/references/adapter.html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5.xml"/><Relationship Id="rId4" Type="http://schemas.openxmlformats.org/officeDocument/2006/relationships/hyperlink" Target="https://python.langchain.com/en/latest/modules/models/llms/examples/llm_caching.html#gptcache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github.com/hwchase17/langchain" TargetMode="Externa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github.com/jerryjliu/llama_index" TargetMode="Externa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5.xml"/><Relationship Id="rId4" Type="http://schemas.openxmlformats.org/officeDocument/2006/relationships/hyperlink" Target="https://github.com/zilliztech/GPTCache/blob/main/docs/usage.md#use-gptcache-server" TargetMode="Externa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gptcache.readthedocs.io/en/latest/" TargetMode="Externa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7" Type="http://schemas.openxmlformats.org/officeDocument/2006/relationships/slideLayout" Target="../slideLayouts/slideLayout15.xml"/><Relationship Id="rId6" Type="http://schemas.openxmlformats.org/officeDocument/2006/relationships/hyperlink" Target="https://github.com/pengxiao-song/LaWGPT" TargetMode="External"/><Relationship Id="rId5" Type="http://schemas.openxmlformats.org/officeDocument/2006/relationships/hyperlink" Target="https://github.com/SCIR-HI/Huatuo-Llama-Med-Chinese" TargetMode="External"/><Relationship Id="rId4" Type="http://schemas.openxmlformats.org/officeDocument/2006/relationships/hyperlink" Target="https://github.com/eugeneyan/open-llms&#13;" TargetMode="External"/><Relationship Id="rId3" Type="http://schemas.openxmlformats.org/officeDocument/2006/relationships/hyperlink" Target="https://github.com/imartinez/privateGPT&#13;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5.xml"/><Relationship Id="rId4" Type="http://schemas.openxmlformats.org/officeDocument/2006/relationships/hyperlink" Target="https://github.com/EwingYangs/awesome-open-gpt" TargetMode="External"/><Relationship Id="rId3" Type="http://schemas.openxmlformats.org/officeDocument/2006/relationships/hyperlink" Target="https://github.com/yzfly/awesome-chatgpt-zh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gptcache.readthedocs.io/en/latest/bootcamp/openai/index.html" TargetMode="Externa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5.png"/><Relationship Id="rId5" Type="http://schemas.openxmlformats.org/officeDocument/2006/relationships/hyperlink" Target="https://zilliz.com" TargetMode="External"/><Relationship Id="rId4" Type="http://schemas.openxmlformats.org/officeDocument/2006/relationships/hyperlink" Target="https://github.com/zilliztech/GPTCache&#13;" TargetMode="External"/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0" Type="http://schemas.openxmlformats.org/officeDocument/2006/relationships/slideLayout" Target="../slideLayouts/slideLayout1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openai.com/blog/chatgpt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hyperlink" Target="https://osschat.io/" TargetMode="External"/><Relationship Id="rId3" Type="http://schemas.openxmlformats.org/officeDocument/2006/relationships/hyperlink" Target="https://github.com/zilliztech/GPTCache" TargetMode="Externa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94" y="1016302"/>
            <a:ext cx="3869535" cy="1587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8" name="演讲题目"/>
          <p:cNvSpPr txBox="1">
            <a:spLocks noGrp="1"/>
          </p:cNvSpPr>
          <p:nvPr>
            <p:ph type="title"/>
          </p:nvPr>
        </p:nvSpPr>
        <p:spPr>
          <a:xfrm>
            <a:off x="810940" y="5344888"/>
            <a:ext cx="22762119" cy="1999232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lang="en-US" sz="7335" dirty="0" err="1"/>
              <a:t>使用</a:t>
            </a:r>
            <a:r>
              <a:rPr lang="zh-CN" altLang="en-US" sz="7335" dirty="0"/>
              <a:t> </a:t>
            </a:r>
            <a:r>
              <a:rPr lang="en-US" sz="7335" dirty="0"/>
              <a:t>GPTCache, </a:t>
            </a:r>
            <a:r>
              <a:rPr lang="en-US" sz="7335" dirty="0" err="1"/>
              <a:t>向</a:t>
            </a:r>
            <a:r>
              <a:rPr lang="zh-CN" altLang="en-US" sz="7335" dirty="0"/>
              <a:t> </a:t>
            </a:r>
            <a:r>
              <a:rPr lang="en-US" sz="7335" dirty="0" err="1"/>
              <a:t>LLM「省省省」私有化部署开发</a:t>
            </a:r>
            <a:r>
              <a:rPr lang="zh-CN" altLang="en-US" sz="7335" dirty="0"/>
              <a:t> </a:t>
            </a:r>
            <a:r>
              <a:rPr lang="en-US" sz="7335" dirty="0"/>
              <a:t>say hi</a:t>
            </a:r>
            <a:endParaRPr lang="en-US" sz="7335" dirty="0"/>
          </a:p>
        </p:txBody>
      </p:sp>
      <p:sp>
        <p:nvSpPr>
          <p:cNvPr id="159" name="副标题"/>
          <p:cNvSpPr txBox="1"/>
          <p:nvPr/>
        </p:nvSpPr>
        <p:spPr>
          <a:xfrm>
            <a:off x="12925853" y="7344120"/>
            <a:ext cx="8676847" cy="121945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 algn="ctr" defTabSz="2438400">
              <a:lnSpc>
                <a:spcPct val="90000"/>
              </a:lnSpc>
              <a:defRPr sz="500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en-US" altLang="zh-CN" b="1" dirty="0">
                <a:sym typeface="+mn-ea"/>
              </a:rPr>
              <a:t>--</a:t>
            </a:r>
            <a:r>
              <a:rPr lang="zh-CN" altLang="en-US" b="1" dirty="0">
                <a:sym typeface="+mn-ea"/>
              </a:rPr>
              <a:t> 为 </a:t>
            </a:r>
            <a:r>
              <a:rPr lang="en-US" altLang="zh-CN" b="1" dirty="0">
                <a:sym typeface="+mn-ea"/>
              </a:rPr>
              <a:t>LLM</a:t>
            </a:r>
            <a:r>
              <a:rPr lang="zh-CN" altLang="en-US" b="1" dirty="0">
                <a:sym typeface="+mn-ea"/>
              </a:rPr>
              <a:t> 请求定制 </a:t>
            </a:r>
            <a:r>
              <a:rPr lang="en-US" altLang="zh-CN" b="1" dirty="0">
                <a:sym typeface="+mn-ea"/>
              </a:rPr>
              <a:t>Cache</a:t>
            </a:r>
            <a:endParaRPr lang="zh-CN" altLang="en-US" b="1" dirty="0">
              <a:sym typeface="+mn-ea"/>
            </a:endParaRPr>
          </a:p>
        </p:txBody>
      </p:sp>
      <p:pic>
        <p:nvPicPr>
          <p:cNvPr id="160" name="Vector 615.png" descr="Vector 6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2900"/>
            <a:ext cx="3162300" cy="44831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1" name="Vector 616.png" descr="Vector 6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700" y="0"/>
            <a:ext cx="2781300" cy="3175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02"/>
          <p:cNvSpPr txBox="1"/>
          <p:nvPr/>
        </p:nvSpPr>
        <p:spPr>
          <a:xfrm>
            <a:off x="10195031" y="3418780"/>
            <a:ext cx="3993939" cy="333566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lnSpcReduction="10000"/>
          </a:bodyPr>
          <a:lstStyle>
            <a:lvl1pPr algn="ctr" defTabSz="2438400">
              <a:lnSpc>
                <a:spcPct val="120000"/>
              </a:lnSpc>
              <a:defRPr sz="20000" spc="900">
                <a:solidFill>
                  <a:srgbClr val="9DA8B6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r>
              <a:t>02</a:t>
            </a:r>
          </a:p>
        </p:txBody>
      </p:sp>
      <p:sp>
        <p:nvSpPr>
          <p:cNvPr id="204" name="标题"/>
          <p:cNvSpPr txBox="1">
            <a:spLocks noGrp="1"/>
          </p:cNvSpPr>
          <p:nvPr>
            <p:ph type="title"/>
          </p:nvPr>
        </p:nvSpPr>
        <p:spPr>
          <a:xfrm>
            <a:off x="1206500" y="6326735"/>
            <a:ext cx="21971000" cy="234055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0">
                <a:solidFill>
                  <a:srgbClr val="091063"/>
                </a:solidFill>
              </a:defRPr>
            </a:lvl1pPr>
          </a:lstStyle>
          <a:p>
            <a:r>
              <a:rPr lang="zh-CN"/>
              <a:t>项目结构</a:t>
            </a:r>
            <a:endParaRPr lang="zh-CN"/>
          </a:p>
        </p:txBody>
      </p:sp>
      <p:pic>
        <p:nvPicPr>
          <p:cNvPr id="205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6" name="Group 2552.png" descr="Group 25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00" y="9715500"/>
            <a:ext cx="3848100" cy="4000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7" name="Group 2553.png" descr="Group 25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45600"/>
            <a:ext cx="5029200" cy="44704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Group 2554.png" descr="Group 25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0" y="7340600"/>
            <a:ext cx="4978400" cy="6375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2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3686940"/>
            <a:ext cx="9989553" cy="461921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sz="3200" b="1" dirty="0">
                <a:latin typeface="PingFang SC" panose="020B0400000000000000" charset="-122"/>
                <a:ea typeface="PingFang SC" panose="020B0400000000000000" charset="-122"/>
              </a:rPr>
              <a:t>核心组件</a:t>
            </a:r>
            <a:endParaRPr lang="zh-CN" sz="3200" b="1" dirty="0"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  <a:t>1. LLM Adapter</a:t>
            </a:r>
            <a:b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  <a:t>2. Pre-Processor</a:t>
            </a:r>
            <a:b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  <a:t>3. Embedding</a:t>
            </a:r>
            <a:b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  <a:t>4. Cache Manager</a:t>
            </a:r>
            <a:b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  <a:t>5. Similarity Evaluation</a:t>
            </a:r>
            <a:b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  <a:t>6. Post-Processor</a:t>
            </a:r>
            <a:b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3200" dirty="0">
                <a:latin typeface="PingFang SC" panose="020B0400000000000000" charset="-122"/>
                <a:ea typeface="PingFang SC" panose="020B0400000000000000" charset="-122"/>
              </a:rPr>
              <a:t>7. GPTCache Server</a:t>
            </a:r>
            <a:endParaRPr lang="en-US" altLang="zh-CN" sz="3200" dirty="0">
              <a:latin typeface="PingFang SC" panose="020B0400000000000000" charset="-122"/>
              <a:ea typeface="PingFang SC" panose="020B0400000000000000" charset="-122"/>
            </a:endParaRPr>
          </a:p>
        </p:txBody>
      </p:sp>
      <p:pic>
        <p:nvPicPr>
          <p:cNvPr id="3" name="Picture 2" descr="out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15" y="1889760"/>
            <a:ext cx="12499975" cy="7656830"/>
          </a:xfrm>
          <a:prstGeom prst="rect">
            <a:avLst/>
          </a:prstGeom>
        </p:spPr>
      </p:pic>
      <p:sp>
        <p:nvSpPr>
          <p:cNvPr id="7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 altLang="en-US" dirty="0">
                <a:sym typeface="+mn-ea"/>
              </a:rPr>
              <a:t>项目结构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0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1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 altLang="zh-CN" dirty="0">
                <a:sym typeface="+mn-ea"/>
              </a:rPr>
              <a:t>LLM Adapter</a:t>
            </a:r>
            <a:endParaRPr lang="zh-CN" dirty="0"/>
          </a:p>
        </p:txBody>
      </p:sp>
      <p:sp>
        <p:nvSpPr>
          <p:cNvPr id="4" name="Text Box 3"/>
          <p:cNvSpPr txBox="1"/>
          <p:nvPr/>
        </p:nvSpPr>
        <p:spPr>
          <a:xfrm>
            <a:off x="1030605" y="4155758"/>
            <a:ext cx="8950960" cy="2871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Text-to-Text</a:t>
            </a: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1. OpenAI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2. Llama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3. Dolly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4. LangChain  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30605" y="7217728"/>
            <a:ext cx="8950960" cy="2871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MultiModel</a:t>
            </a: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1. StableDiffusion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2. Stability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3. Replicate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4. MiniGPT4 (VQA)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81565" y="2594610"/>
            <a:ext cx="7678420" cy="5641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  <a:hlinkClick r:id="rId3" action="ppaction://hlinkfile"/>
              </a:rPr>
              <a:t>Example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gptcache.adapter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openai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response =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openai.ChatCompletion.create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(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      model='gpt-3.5-turbo',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      messages=[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        {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            'role': 'user',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            'content': "what's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github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"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        }],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    )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30605" y="2753479"/>
            <a:ext cx="8732827" cy="10259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使用 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GPTCache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代理 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LLM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的请求，保证用户以最低的成本、风险最小的方式接入 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GPTCache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30605" y="10314623"/>
            <a:ext cx="8950960" cy="2871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API</a:t>
            </a: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1. put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2. get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3. init_similar_cache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4. init_similar_cache_from_config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 altLang="zh-CN">
                <a:sym typeface="+mn-ea"/>
              </a:rPr>
              <a:t>Pre-Processor</a:t>
            </a:r>
            <a:endParaRPr lang="en-US" altLang="zh-CN">
              <a:sym typeface="+mn-ea"/>
            </a:endParaRPr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59088" y="3186035"/>
            <a:ext cx="12107983" cy="14865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altLang="en-US" dirty="0"/>
              <a:t>预处理，处理</a:t>
            </a:r>
            <a:r>
              <a:rPr lang="en-US" altLang="zh-CN" dirty="0"/>
              <a:t> LLM </a:t>
            </a:r>
            <a:r>
              <a:rPr lang="zh-CN" altLang="en-US" dirty="0"/>
              <a:t>请求的输入，如对输入信息进行删减，也可进行增添，或者进行信息修改等，处理后的结果将会交由</a:t>
            </a:r>
            <a:r>
              <a:rPr lang="en-US" altLang="zh-CN" dirty="0"/>
              <a:t> Embedding </a:t>
            </a:r>
            <a:r>
              <a:rPr lang="zh-CN" altLang="en-US" dirty="0"/>
              <a:t>组件转换为向量</a:t>
            </a:r>
            <a:endParaRPr lang="zh-CN" altLang="en-US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ext Box 2"/>
          <p:cNvSpPr txBox="1"/>
          <p:nvPr/>
        </p:nvSpPr>
        <p:spPr>
          <a:xfrm>
            <a:off x="973455" y="5849938"/>
            <a:ext cx="5217795" cy="3333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基础内置实现</a:t>
            </a:r>
            <a:endParaRPr kumimoji="0" lang="zh-CN" alt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last_content</a:t>
            </a:r>
            <a:b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last_content_without_prompt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all_content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nop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...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95515" y="5921693"/>
            <a:ext cx="5525135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Context</a:t>
            </a: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预处理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ContextProcess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</a:t>
            </a: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Interface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SummarizationContextProcess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SelectiveContextProcess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352270" y="2379028"/>
            <a:ext cx="9592945" cy="61029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  <a:hlinkClick r:id="rId3" action="ppaction://hlinkfile"/>
              </a:rPr>
              <a:t>Example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gptcache.processor.pre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last_content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cache.init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(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pre_embedding_func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=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last_content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from gptcache.processor.context.summarization_context import SummarizationContextProcess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context_process = SummarizationContextProcess()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cache.init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(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pre_embedding_func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=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context_process.pre_process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)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/>
              <a:t>Embedding</a:t>
            </a:r>
            <a:endParaRPr lang="en-US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59088" y="3041890"/>
            <a:ext cx="9989553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altLang="en-US" dirty="0"/>
              <a:t>提取用户请求中的语义信息，输出为向量，用于后续相似搜索</a:t>
            </a:r>
            <a:endParaRPr lang="zh-CN" altLang="en-US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973455" y="4637793"/>
            <a:ext cx="3005631" cy="33342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文本</a:t>
            </a: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Embedding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Onnx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OpenAI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Cohere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SBERT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FastText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351145" y="4769585"/>
            <a:ext cx="3005631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图片</a:t>
            </a: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Embedding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Timm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ViT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135244" y="8801834"/>
            <a:ext cx="3772781" cy="19492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第三方</a:t>
            </a: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Embedding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Huggingface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LangChain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87095" y="8729772"/>
            <a:ext cx="3005631" cy="14875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音频</a:t>
            </a:r>
            <a:r>
              <a:rPr kumimoji="0" lang="en-US" altLang="zh-CN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Embedding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Data2VecAudio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407900" y="1817688"/>
            <a:ext cx="10972800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  <a:hlinkClick r:id="rId3" action="ppaction://hlinkfile"/>
              </a:rPr>
              <a:t>Example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gptcache.embedding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Huggingface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import 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huggingface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=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Huggingface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(model='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uer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/albert-base-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chinese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-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cluecorpussmall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')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cache.init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(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embedding_func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=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huggingface.to_embeddings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,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407900" y="8081963"/>
            <a:ext cx="9020810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注意事项</a:t>
            </a:r>
            <a:b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b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1.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不同的语言有些模型是不适用的</a:t>
            </a:r>
            <a:b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2.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更改模型后，需要将之前的缓存文件删除</a:t>
            </a:r>
            <a:b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3. Embedding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模型的维度注意与向量数据库进行关联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/>
              <a:t>Cache Manager</a:t>
            </a:r>
            <a:endParaRPr lang="en-US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2970135"/>
            <a:ext cx="10766023" cy="240982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altLang="en-US" dirty="0"/>
              <a:t>管理缓存数据，包括了存储、搜索、清理。使用传统数据库存储结构化数据，即字符串、数字等；使用向量数据库存储非结构化数据，主要是文本、图片、音频等通过</a:t>
            </a:r>
            <a:r>
              <a:rPr lang="en-US" altLang="zh-CN" dirty="0"/>
              <a:t> Embedding </a:t>
            </a:r>
            <a:r>
              <a:rPr lang="zh-CN" altLang="en-US" dirty="0"/>
              <a:t>模型得到的向量；使用对象存储存储文件类型数据，即图片、音频等。</a:t>
            </a:r>
            <a:endParaRPr lang="zh-CN" altLang="en-US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887095" y="6699250"/>
            <a:ext cx="2230120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传统数据库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SQLite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DuckDB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PostgreSQL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MySQL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MariaDB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SQL Server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Oracle</a:t>
            </a:r>
            <a:b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...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99255" y="6714490"/>
            <a:ext cx="2053590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向量数据库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Milvus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Zilliz Cloud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Faiss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Hnswlib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PGVector</a:t>
            </a:r>
            <a:endParaRPr kumimoji="0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hroma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DocArray</a:t>
            </a:r>
            <a:b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...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34885" y="6698933"/>
            <a:ext cx="2574925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对象存储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Local Storage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S3</a:t>
            </a:r>
            <a:b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...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272135" y="2178050"/>
            <a:ext cx="10160000" cy="7487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  <a:hlinkClick r:id="rId3" action="ppaction://hlinkfile"/>
              </a:rPr>
              <a:t>Example</a:t>
            </a:r>
            <a:endParaRPr lang="en-US" dirty="0">
              <a:latin typeface="PingFang SC" panose="020B0400000000000000" charset="-122"/>
              <a:ea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dirty="0">
              <a:latin typeface="PingFang SC" panose="020B0400000000000000" charset="-122"/>
              <a:ea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from 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gptcache.embedding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import 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Huggingface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gptcache.manager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manager_factory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huggingface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= 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Huggingface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(model='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uer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/albert-base-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chinese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-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cluecorpussmall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')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m =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manager_factory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("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sqlite,faiss,local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",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data_dir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="./dolly",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vector_params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={"dimension": 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huggingface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.dimension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})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cache.init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data_manager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=m,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huggingface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= 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Huggingface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(model='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uer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/albert-base-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chinese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-</a:t>
            </a:r>
            <a:r>
              <a:rPr lang="en-US"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cluecorpussmall</a:t>
            </a:r>
            <a:r>
              <a:rPr 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')</a:t>
            </a:r>
            <a:endParaRPr lang="en-US" dirty="0">
              <a:latin typeface="PingFang SC" panose="020B0400000000000000" charset="-122"/>
              <a:ea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 altLang="zh-CN">
                <a:sym typeface="+mn-ea"/>
              </a:rPr>
              <a:t>Similarity Evaluation</a:t>
            </a:r>
            <a:endParaRPr lang="en-US" altLang="zh-CN">
              <a:sym typeface="+mn-ea"/>
            </a:endParaRPr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3041890"/>
            <a:ext cx="10569973" cy="19481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dirty="0"/>
              <a:t>评估相似结果是否达到预期，将用户输入与从</a:t>
            </a:r>
            <a:r>
              <a:rPr lang="en-GB" altLang="zh-CN" dirty="0"/>
              <a:t> </a:t>
            </a:r>
            <a:r>
              <a:rPr lang="en-US" altLang="zh-CN" dirty="0"/>
              <a:t>cache </a:t>
            </a:r>
            <a:r>
              <a:rPr lang="zh-CN" altLang="en-US" dirty="0"/>
              <a:t>中相似搜索得到的结果进行相似评估，得到一个数值，然后与用户设定的相似阈值进行比较。这样可以有效保证缓存结果质量，以满足响应用户请求的要求。</a:t>
            </a:r>
            <a:endParaRPr lang="en-US" altLang="zh-CN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973455" y="6642100"/>
            <a:ext cx="4689475" cy="3794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Evaluator</a:t>
            </a: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SearchDistanceEvaluation</a:t>
            </a: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ExactMatchEvaluation</a:t>
            </a: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NumpyNormEvaluation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OnnxModelEvaluation</a:t>
            </a: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KReciprocalEvaluation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...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840335" y="3041333"/>
            <a:ext cx="9939655" cy="5179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  <a:hlinkClick r:id="rId3" action="ppaction://hlinkfile"/>
              </a:rPr>
              <a:t>Example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gptcache.similarity_evaluation.distance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SearchDistanceEvaluation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evaluation = </a:t>
            </a:r>
            <a:r>
              <a:rPr lang="en-US" dirty="0" err="1">
                <a:sym typeface="Inter Regular SemiBold"/>
              </a:rPr>
              <a:t>SearchDistanceEvaluation</a:t>
            </a:r>
            <a:r>
              <a:rPr lang="en-US" dirty="0">
                <a:sym typeface="Inter Regular SemiBold"/>
              </a:rPr>
              <a:t>()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cache.init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similarity_evaluation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</a:t>
            </a:r>
            <a:r>
              <a:rPr lang="en-US" dirty="0">
                <a:sym typeface="Inter Regular SemiBold"/>
              </a:rPr>
              <a:t>evaluation,</a:t>
            </a:r>
            <a:endParaRPr lang="en-US" dirty="0"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/>
              <a:t>Post-Processor</a:t>
            </a:r>
            <a:endParaRPr lang="en-US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3114280"/>
            <a:ext cx="9989553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altLang="en-US"/>
              <a:t>对符合相似阈值的</a:t>
            </a:r>
            <a:r>
              <a:rPr lang="zh-CN" altLang="en-US">
                <a:sym typeface="+mn-ea"/>
              </a:rPr>
              <a:t>结果列表进行处理，如果想保证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并不是每次都一样，则可以这个组件进行二次开发。</a:t>
            </a:r>
            <a:endParaRPr lang="zh-CN" altLang="en-US">
              <a:sym typeface="+mn-ea"/>
            </a:endParaRPr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1030605" y="5922010"/>
            <a:ext cx="3876040" cy="28714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基础内置实现</a:t>
            </a:r>
            <a:b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b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first</a:t>
            </a:r>
            <a:b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random_one</a:t>
            </a:r>
            <a:b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temperature_softmax</a:t>
            </a:r>
            <a:b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nop</a:t>
            </a:r>
            <a:endParaRPr kumimoji="0" lang="en-US" altLang="zh-CN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496415" y="2753995"/>
            <a:ext cx="7857490" cy="3794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  <a:hlinkClick r:id="rId3" action="ppaction://hlinkfile"/>
              </a:rPr>
              <a:t>Example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gptcache.processor.post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first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cache.init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post_process_messages_func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=first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 altLang="en-US"/>
              <a:t>更多</a:t>
            </a:r>
            <a:endParaRPr lang="zh-CN" altLang="en-US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1319133" y="3690225"/>
            <a:ext cx="9989553" cy="702627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Cache 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初始化配置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similarity_threshold</a:t>
            </a:r>
            <a:br>
              <a:rPr lang="zh-CN" altLang="en-US" dirty="0"/>
            </a:br>
            <a:r>
              <a:rPr lang="zh-CN" altLang="en-US" dirty="0"/>
              <a:t>log_time_func</a:t>
            </a:r>
            <a:br>
              <a:rPr lang="zh-CN" altLang="en-US" dirty="0"/>
            </a:br>
            <a:r>
              <a:rPr lang="zh-CN" altLang="en-US" dirty="0"/>
              <a:t>prompts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hlinkClick r:id="rId1" action="ppaction://hlinkfile"/>
              </a:rPr>
              <a:t>Example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gptcache</a:t>
            </a:r>
            <a:r>
              <a:rPr lang="en-US" altLang="zh-CN" dirty="0"/>
              <a:t> import Config, cache</a:t>
            </a:r>
            <a:endParaRPr lang="en-US" altLang="zh-CN" dirty="0"/>
          </a:p>
          <a:p>
            <a:r>
              <a:rPr lang="en-US" altLang="zh-CN" dirty="0"/>
              <a:t>configs = Config(</a:t>
            </a:r>
            <a:r>
              <a:rPr lang="en-US" altLang="zh-CN" dirty="0" err="1"/>
              <a:t>similarity_threshold</a:t>
            </a:r>
            <a:r>
              <a:rPr lang="en-US" altLang="zh-CN" dirty="0"/>
              <a:t>=0.6)</a:t>
            </a:r>
            <a:br>
              <a:rPr lang="en-US" altLang="zh-CN" dirty="0"/>
            </a:br>
            <a:r>
              <a:rPr lang="en-US" altLang="zh-CN" dirty="0" err="1"/>
              <a:t>cache.init</a:t>
            </a:r>
            <a:r>
              <a:rPr lang="en-US" altLang="zh-CN" dirty="0"/>
              <a:t>(</a:t>
            </a:r>
            <a:r>
              <a:rPr lang="en-US" altLang="zh-CN" b="1" dirty="0">
                <a:latin typeface="PingFang SC Semibold" panose="020B0400000000000000" charset="-122"/>
                <a:ea typeface="PingFang SC Semibold" panose="020B0400000000000000" charset="-122"/>
              </a:rPr>
              <a:t>config</a:t>
            </a:r>
            <a:r>
              <a:rPr lang="en-US" altLang="zh-CN" dirty="0"/>
              <a:t>=config)</a:t>
            </a:r>
            <a:endParaRPr lang="en-US" altLang="zh-CN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11616293" y="1555990"/>
            <a:ext cx="9989553" cy="10604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Cache 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请求参数</a:t>
            </a:r>
            <a:br>
              <a:rPr lang="zh-CN" altLang="en-US" dirty="0"/>
            </a:br>
            <a:r>
              <a:rPr lang="en-US" altLang="zh-CN" dirty="0"/>
              <a:t> </a:t>
            </a:r>
            <a:br>
              <a:rPr lang="zh-CN" altLang="en-US" dirty="0"/>
            </a:br>
            <a:r>
              <a:rPr lang="zh-CN" altLang="en-US" dirty="0"/>
              <a:t>cache_obj</a:t>
            </a:r>
            <a:br>
              <a:rPr lang="zh-CN" altLang="en-US" dirty="0"/>
            </a:br>
            <a:r>
              <a:rPr lang="zh-CN" altLang="en-US" dirty="0"/>
              <a:t>cache_context</a:t>
            </a:r>
            <a:br>
              <a:rPr lang="zh-CN" altLang="en-US" dirty="0"/>
            </a:br>
            <a:r>
              <a:rPr lang="zh-CN" altLang="en-US" dirty="0"/>
              <a:t>cache_skip</a:t>
            </a:r>
            <a:br>
              <a:rPr lang="zh-CN" altLang="en-US" dirty="0"/>
            </a:br>
            <a:r>
              <a:rPr lang="zh-CN" altLang="en-US" dirty="0"/>
              <a:t>session</a:t>
            </a:r>
            <a:br>
              <a:rPr lang="zh-CN" altLang="en-US" dirty="0"/>
            </a:br>
            <a:r>
              <a:rPr lang="zh-CN" altLang="en-US" dirty="0"/>
              <a:t>temperature</a:t>
            </a:r>
            <a:endParaRPr lang="zh-CN" altLang="en-US" dirty="0"/>
          </a:p>
          <a:p>
            <a:r>
              <a:rPr lang="en-US" altLang="zh-CN" dirty="0">
                <a:hlinkClick r:id="rId4" action="ppaction://hlinkfile"/>
              </a:rPr>
              <a:t>Example</a:t>
            </a:r>
            <a:endParaRPr lang="en-US" altLang="zh-CN" dirty="0"/>
          </a:p>
          <a:p>
            <a:r>
              <a:rPr lang="en-US" altLang="zh-CN" dirty="0"/>
              <a:t>from </a:t>
            </a:r>
            <a:r>
              <a:rPr lang="en-US" altLang="zh-CN" dirty="0" err="1"/>
              <a:t>gptcache</a:t>
            </a:r>
            <a:r>
              <a:rPr lang="en-US" altLang="zh-CN" dirty="0"/>
              <a:t> import Cache</a:t>
            </a:r>
            <a:br>
              <a:rPr lang="en-US" altLang="zh-CN" dirty="0"/>
            </a:br>
            <a:r>
              <a:rPr lang="en-US" altLang="zh-CN" dirty="0"/>
              <a:t>from </a:t>
            </a:r>
            <a:r>
              <a:rPr lang="en-US" altLang="zh-CN" dirty="0" err="1"/>
              <a:t>gptcache.adapter</a:t>
            </a:r>
            <a:r>
              <a:rPr lang="en-US" altLang="zh-CN" dirty="0"/>
              <a:t> import </a:t>
            </a:r>
            <a:r>
              <a:rPr lang="en-US" altLang="zh-CN" dirty="0" err="1"/>
              <a:t>openai</a:t>
            </a:r>
            <a:endParaRPr lang="en-US" altLang="zh-CN" dirty="0"/>
          </a:p>
          <a:p>
            <a:r>
              <a:rPr lang="en-US" altLang="zh-CN" dirty="0" err="1"/>
              <a:t>one_cache</a:t>
            </a:r>
            <a:r>
              <a:rPr lang="en-US" altLang="zh-CN" dirty="0"/>
              <a:t> = Cache()</a:t>
            </a:r>
            <a:br>
              <a:rPr lang="en-US" altLang="zh-CN" dirty="0"/>
            </a:br>
            <a:r>
              <a:rPr lang="en-US" altLang="zh-CN" dirty="0" err="1"/>
              <a:t>one_cache.init</a:t>
            </a:r>
            <a:r>
              <a:rPr lang="en-US" altLang="zh-CN" dirty="0"/>
              <a:t>(</a:t>
            </a:r>
            <a:r>
              <a:rPr lang="zh-CN" altLang="en-US" dirty="0"/>
              <a:t>）</a:t>
            </a:r>
            <a:br>
              <a:rPr lang="zh-CN" altLang="en-US" dirty="0"/>
            </a:br>
            <a:r>
              <a:rPr lang="zh-CN" altLang="en-US" dirty="0"/>
              <a:t>openai.ChatCompletion.create(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model="gpt-3.5-turbo",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   </a:t>
            </a:r>
            <a:r>
              <a:rPr lang="zh-CN" altLang="en-US" dirty="0"/>
              <a:t>messages=[</a:t>
            </a:r>
            <a:br>
              <a:rPr lang="zh-CN" altLang="en-US" dirty="0"/>
            </a:b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en-US" dirty="0"/>
              <a:t>{"role": "user", "content": question}</a:t>
            </a:r>
            <a:br>
              <a:rPr lang="zh-CN" altLang="en-US" dirty="0"/>
            </a:b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en-US" dirty="0"/>
              <a:t>],</a:t>
            </a:r>
            <a:br>
              <a:rPr lang="zh-CN" altLang="en-US" dirty="0"/>
            </a:b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</a:rPr>
              <a:t>cache_obj=one_cache</a:t>
            </a:r>
            <a:b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</a:rPr>
            </a:br>
            <a:r>
              <a:rPr lang="zh-CN" altLang="en-US" dirty="0"/>
              <a:t>)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01"/>
          <p:cNvSpPr txBox="1"/>
          <p:nvPr/>
        </p:nvSpPr>
        <p:spPr>
          <a:xfrm>
            <a:off x="10195031" y="3418780"/>
            <a:ext cx="3993939" cy="333566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lnSpcReduction="10000"/>
          </a:bodyPr>
          <a:lstStyle>
            <a:lvl1pPr algn="ctr" defTabSz="2438400">
              <a:lnSpc>
                <a:spcPct val="120000"/>
              </a:lnSpc>
              <a:defRPr sz="20000" spc="900">
                <a:solidFill>
                  <a:srgbClr val="9DA8B6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r>
              <a:t>0</a:t>
            </a:r>
            <a:r>
              <a:rPr lang="en-US"/>
              <a:t>3</a:t>
            </a:r>
            <a:endParaRPr lang="en-US"/>
          </a:p>
        </p:txBody>
      </p:sp>
      <p:sp>
        <p:nvSpPr>
          <p:cNvPr id="189" name="标题"/>
          <p:cNvSpPr txBox="1">
            <a:spLocks noGrp="1"/>
          </p:cNvSpPr>
          <p:nvPr>
            <p:ph type="title"/>
          </p:nvPr>
        </p:nvSpPr>
        <p:spPr>
          <a:xfrm>
            <a:off x="1206500" y="6326735"/>
            <a:ext cx="21971000" cy="234055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0">
                <a:solidFill>
                  <a:srgbClr val="091063"/>
                </a:solidFill>
              </a:defRPr>
            </a:lvl1pPr>
          </a:lstStyle>
          <a:p>
            <a:r>
              <a:rPr lang="zh-CN" altLang="en-US"/>
              <a:t>基本使用</a:t>
            </a:r>
            <a:endParaRPr lang="zh-CN" altLang="en-US"/>
          </a:p>
        </p:txBody>
      </p:sp>
      <p:pic>
        <p:nvPicPr>
          <p:cNvPr id="19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Group 2552.png" descr="Group 25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00" y="9715500"/>
            <a:ext cx="3848100" cy="4000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2" name="Group 2553.png" descr="Group 25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45600"/>
            <a:ext cx="5029200" cy="44704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图像" descr="/Users/derek/Downloads/20230515-151127.jpeg20230515-151127"/>
          <p:cNvPicPr preferRelativeResize="0"/>
          <p:nvPr/>
        </p:nvPicPr>
        <p:blipFill>
          <a:blip r:embed="rId1"/>
          <a:srcRect t="2746" b="22416"/>
          <a:stretch>
            <a:fillRect/>
          </a:stretch>
        </p:blipFill>
        <p:spPr>
          <a:xfrm>
            <a:off x="4848225" y="4481830"/>
            <a:ext cx="3978275" cy="4159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0595" extrusionOk="0">
                <a:moveTo>
                  <a:pt x="9838" y="0"/>
                </a:moveTo>
                <a:cubicBezTo>
                  <a:pt x="7320" y="0"/>
                  <a:pt x="4803" y="1006"/>
                  <a:pt x="2882" y="3016"/>
                </a:cubicBezTo>
                <a:cubicBezTo>
                  <a:pt x="-961" y="7038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8"/>
                  <a:pt x="16796" y="3016"/>
                </a:cubicBezTo>
                <a:cubicBezTo>
                  <a:pt x="14875" y="1006"/>
                  <a:pt x="12356" y="0"/>
                  <a:pt x="9838" y="0"/>
                </a:cubicBezTo>
                <a:close/>
              </a:path>
            </a:pathLst>
          </a:custGeom>
          <a:ln w="12700">
            <a:miter lim="400000"/>
            <a:headEnd/>
            <a:tailEnd/>
          </a:ln>
        </p:spPr>
      </p:pic>
      <p:pic>
        <p:nvPicPr>
          <p:cNvPr id="168" name="顶部长条.png" descr="顶部长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9" name="TextBox 12"/>
          <p:cNvSpPr txBox="1"/>
          <p:nvPr/>
        </p:nvSpPr>
        <p:spPr>
          <a:xfrm>
            <a:off x="973693" y="1093731"/>
            <a:ext cx="18972208" cy="1259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lvl="1"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pPr>
            <a:r>
              <a:t>讲师介绍</a:t>
            </a:r>
          </a:p>
        </p:txBody>
      </p:sp>
      <p:sp>
        <p:nvSpPr>
          <p:cNvPr id="170" name="演讲人姓名"/>
          <p:cNvSpPr txBox="1"/>
          <p:nvPr/>
        </p:nvSpPr>
        <p:spPr>
          <a:xfrm>
            <a:off x="9857867" y="4465144"/>
            <a:ext cx="1778000" cy="11169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/>
              <a:t>付邦</a:t>
            </a:r>
            <a:endParaRPr lang="zh-CN"/>
          </a:p>
        </p:txBody>
      </p:sp>
      <p:sp>
        <p:nvSpPr>
          <p:cNvPr id="171" name="职务名"/>
          <p:cNvSpPr txBox="1"/>
          <p:nvPr/>
        </p:nvSpPr>
        <p:spPr>
          <a:xfrm>
            <a:off x="9883267" y="5809290"/>
            <a:ext cx="3496310" cy="65532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3600">
                <a:solidFill>
                  <a:srgbClr val="09106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en-US" altLang="zh-CN"/>
              <a:t>Zilliz </a:t>
            </a:r>
            <a:r>
              <a:rPr lang="zh-CN" altLang="en-US"/>
              <a:t>软件</a:t>
            </a:r>
            <a:r>
              <a:rPr lang="zh-CN"/>
              <a:t>工程师</a:t>
            </a:r>
            <a:endParaRPr lang="zh-CN"/>
          </a:p>
        </p:txBody>
      </p:sp>
      <p:sp>
        <p:nvSpPr>
          <p:cNvPr id="172" name="演讲人介绍…"/>
          <p:cNvSpPr txBox="1"/>
          <p:nvPr/>
        </p:nvSpPr>
        <p:spPr>
          <a:xfrm>
            <a:off x="9857867" y="7438500"/>
            <a:ext cx="9093600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/>
          <a:p>
            <a:pPr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rPr lang="en-US" dirty="0"/>
              <a:t>GPTCache </a:t>
            </a:r>
            <a:r>
              <a:rPr lang="zh-CN" altLang="en-US" dirty="0"/>
              <a:t>作者</a:t>
            </a:r>
            <a:endParaRPr lang="zh-CN" altLang="en-US" dirty="0"/>
          </a:p>
          <a:p>
            <a:pPr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pPr>
            <a:r>
              <a:rPr lang="en-US" dirty="0"/>
              <a:t>Milvus </a:t>
            </a:r>
            <a:r>
              <a:rPr lang="zh-CN" altLang="en-US" dirty="0"/>
              <a:t>系统开发者</a:t>
            </a:r>
            <a:endParaRPr lang="zh-CN" altLang="en-US" dirty="0"/>
          </a:p>
        </p:txBody>
      </p:sp>
      <p:pic>
        <p:nvPicPr>
          <p:cNvPr id="173" name="Group 2559.png" descr="Group 25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Group 2554.png" descr="Group 25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0" y="7340600"/>
            <a:ext cx="4978400" cy="6375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标题"/>
          <p:cNvSpPr txBox="1">
            <a:spLocks noGrp="1"/>
          </p:cNvSpPr>
          <p:nvPr>
            <p:ph type="title"/>
          </p:nvPr>
        </p:nvSpPr>
        <p:spPr>
          <a:xfrm>
            <a:off x="986537" y="5089447"/>
            <a:ext cx="21971002" cy="2340553"/>
          </a:xfrm>
          <a:prstGeom prst="rect">
            <a:avLst/>
          </a:prstGeom>
        </p:spPr>
        <p:txBody>
          <a:bodyPr/>
          <a:lstStyle>
            <a:lvl1pPr algn="l" defTabSz="2438400">
              <a:defRPr sz="10000">
                <a:solidFill>
                  <a:srgbClr val="09106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/>
              <a:t>基本使用</a:t>
            </a:r>
            <a:endParaRPr lang="zh-CN"/>
          </a:p>
        </p:txBody>
      </p:sp>
      <p:sp>
        <p:nvSpPr>
          <p:cNvPr id="2" name="Text Box 1"/>
          <p:cNvSpPr txBox="1"/>
          <p:nvPr/>
        </p:nvSpPr>
        <p:spPr>
          <a:xfrm>
            <a:off x="8159750" y="4265930"/>
            <a:ext cx="10868025" cy="37985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461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1. GPTCache 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与内置集成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LLM 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模型</a:t>
            </a:r>
            <a:b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2. GPTCache 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与自定义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LLM 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模型</a:t>
            </a:r>
            <a:b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3. GPTCache 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与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LangChain</a:t>
            </a:r>
            <a:b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4. GPTCache 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与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en-US" altLang="zh-CN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LlamaIndex</a:t>
            </a: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 altLang="en-US" dirty="0">
                <a:sym typeface="Inter Regular SemiBold"/>
              </a:rPr>
              <a:t>GPTCache 与内置集成</a:t>
            </a:r>
            <a:r>
              <a:rPr lang="en-US" altLang="zh-CN" dirty="0">
                <a:sym typeface="Inter Regular SemiBold"/>
              </a:rPr>
              <a:t> </a:t>
            </a:r>
            <a:r>
              <a:rPr lang="zh-CN" altLang="en-US" dirty="0">
                <a:sym typeface="Inter Regular SemiBold"/>
              </a:rPr>
              <a:t>LLM</a:t>
            </a:r>
            <a:r>
              <a:rPr lang="en-US" altLang="zh-CN" dirty="0">
                <a:sym typeface="Inter Regular SemiBold"/>
              </a:rPr>
              <a:t> </a:t>
            </a:r>
            <a:r>
              <a:rPr lang="zh-CN" altLang="en-US" dirty="0">
                <a:sym typeface="Inter Regular SemiBold"/>
              </a:rPr>
              <a:t>模型</a:t>
            </a:r>
            <a:endParaRPr lang="zh-CN" altLang="en-US" dirty="0">
              <a:sym typeface="Inter Regular SemiBold"/>
            </a:endParaRPr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2970135"/>
            <a:ext cx="9989553" cy="148653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 GPTCache</a:t>
            </a:r>
            <a:r>
              <a:rPr lang="zh-CN" altLang="en-US" dirty="0"/>
              <a:t>，初始化后即可体验，其初始化过程中涉及到的各个组件可根据自身要求进行组装，接入</a:t>
            </a:r>
            <a:r>
              <a:rPr lang="en-US" altLang="zh-CN" dirty="0"/>
              <a:t> LLM </a:t>
            </a:r>
            <a:r>
              <a:rPr lang="zh-CN" altLang="en-US" dirty="0"/>
              <a:t>则只需要直接替换包名即可，</a:t>
            </a:r>
            <a:r>
              <a:rPr lang="zh-CN" altLang="en-US" dirty="0">
                <a:hlinkClick r:id="rId1" action="ppaction://hlinkfile"/>
              </a:rPr>
              <a:t>更多</a:t>
            </a:r>
            <a:r>
              <a:rPr lang="en-US" altLang="zh-CN" dirty="0">
                <a:hlinkClick r:id="rId1" action="ppaction://hlinkfile"/>
              </a:rPr>
              <a:t>LLM</a:t>
            </a:r>
            <a:r>
              <a:rPr lang="zh-CN" altLang="en-US" dirty="0">
                <a:hlinkClick r:id="rId1" action="ppaction://hlinkfile"/>
              </a:rPr>
              <a:t>例子</a:t>
            </a:r>
            <a:endParaRPr lang="zh-CN" altLang="en-US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1030605" y="4929188"/>
            <a:ext cx="9735820" cy="79495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  <a:hlinkClick r:id="rId4" action="ppaction://hlinkfile"/>
              </a:rPr>
              <a:t>Example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gptcache.adapter.api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init_similar_cache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gptcache.processor.pre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get_prompt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gptcache.adapter.adapter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openai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init_similar_cache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pre_func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last_content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)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response =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openai.ChatCompletion.create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model='gpt-3.5-turbo',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messages=[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    {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        'role': 'user',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        'content': question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    }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],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056235" y="3113723"/>
            <a:ext cx="10500360" cy="7026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Cache.init</a:t>
            </a:r>
            <a:endParaRPr kumimoji="0" lang="en-US" sz="3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class Cache:</a:t>
            </a:r>
            <a:b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def init(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self,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cache_enable_func=cache_all,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pre_embedding_func=last_content,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embedding_func=string_embedding,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data_manager: DataManager = get_data_manager(),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similarity_evaluation=ExactMatchEvaluation(),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post_process_messages_func=temperature_softmax,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config=Config(),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next_cache=None,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):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       pass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dirty="0"/>
              <a:t>GPTCache </a:t>
            </a:r>
            <a:r>
              <a:rPr dirty="0" err="1"/>
              <a:t>与自定义</a:t>
            </a:r>
            <a:r>
              <a:rPr lang="en-GB" altLang="zh-CN" dirty="0"/>
              <a:t> </a:t>
            </a:r>
            <a:r>
              <a:rPr dirty="0"/>
              <a:t>LLM</a:t>
            </a:r>
            <a:r>
              <a:rPr lang="en-GB" altLang="zh-CN" dirty="0"/>
              <a:t> </a:t>
            </a:r>
            <a:r>
              <a:rPr dirty="0" err="1"/>
              <a:t>模型</a:t>
            </a:r>
            <a:endParaRPr dirty="0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3474325"/>
            <a:ext cx="15338023" cy="564257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dirty="0"/>
              <a:t>对于目前没有集成至</a:t>
            </a:r>
            <a:r>
              <a:rPr lang="en-GB" altLang="zh-CN" dirty="0"/>
              <a:t> </a:t>
            </a:r>
            <a:r>
              <a:rPr lang="en-US" altLang="zh-CN" dirty="0"/>
              <a:t>GPTCache </a:t>
            </a:r>
            <a:r>
              <a:rPr lang="zh-CN" altLang="en-US" dirty="0"/>
              <a:t>的大模型，可以通过</a:t>
            </a:r>
            <a:r>
              <a:rPr lang="en-US" altLang="zh-CN" dirty="0"/>
              <a:t> </a:t>
            </a:r>
            <a:r>
              <a:rPr lang="en-US" altLang="zh-CN" dirty="0" err="1"/>
              <a:t>api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 GPTCache </a:t>
            </a:r>
            <a:r>
              <a:rPr lang="zh-CN" altLang="en-US" dirty="0"/>
              <a:t>的能力</a:t>
            </a:r>
            <a:endParaRPr lang="zh-CN" altLang="en-US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973455" y="5849938"/>
            <a:ext cx="10919460" cy="3333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Example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gptcache.adapter.api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import put, get,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init_similar_cache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init_similar_cache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()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put("hello", "foo")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print(get("hello"))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dirty="0"/>
              <a:t>GPTCache </a:t>
            </a:r>
            <a:r>
              <a:rPr dirty="0" err="1"/>
              <a:t>与</a:t>
            </a:r>
            <a:r>
              <a:rPr lang="en-GB" altLang="zh-CN" dirty="0"/>
              <a:t> </a:t>
            </a:r>
            <a:r>
              <a:rPr dirty="0"/>
              <a:t>Lang</a:t>
            </a:r>
            <a:r>
              <a:rPr lang="en-GB" dirty="0"/>
              <a:t>C</a:t>
            </a:r>
            <a:r>
              <a:rPr dirty="0" err="1"/>
              <a:t>hain</a:t>
            </a:r>
            <a:endParaRPr dirty="0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2" y="2898380"/>
            <a:ext cx="20352476" cy="25253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dirty="0">
                <a:hlinkClick r:id="rId1" action="ppaction://hlinkfile"/>
              </a:rPr>
              <a:t>Lang</a:t>
            </a:r>
            <a:r>
              <a:rPr lang="en-GB" dirty="0">
                <a:hlinkClick r:id="rId1" action="ppaction://hlinkfile"/>
              </a:rPr>
              <a:t>C</a:t>
            </a:r>
            <a:r>
              <a:rPr dirty="0">
                <a:hlinkClick r:id="rId1" action="ppaction://hlinkfile"/>
              </a:rPr>
              <a:t>hain</a:t>
            </a:r>
            <a:r>
              <a:rPr lang="en-GB" altLang="zh-CN" dirty="0"/>
              <a:t> </a:t>
            </a:r>
            <a:r>
              <a:rPr dirty="0" err="1"/>
              <a:t>是旨在帮助开发人员将大型语言模型与其他计算或知识源结合使用，</a:t>
            </a:r>
            <a:r>
              <a:rPr lang="zh-CN" dirty="0" err="1"/>
              <a:t>具有强大</a:t>
            </a:r>
            <a:r>
              <a:rPr dirty="0" err="1"/>
              <a:t>构建功能的</a:t>
            </a:r>
            <a:r>
              <a:rPr lang="en-GB" altLang="zh-CN" dirty="0"/>
              <a:t> </a:t>
            </a:r>
            <a:r>
              <a:rPr dirty="0"/>
              <a:t>Python</a:t>
            </a:r>
            <a:r>
              <a:rPr lang="en-GB" altLang="zh-CN" dirty="0"/>
              <a:t> </a:t>
            </a:r>
            <a:r>
              <a:rPr dirty="0" err="1"/>
              <a:t>库。提供了一套工具和资源，用于构建问答、聊天机器人和代理等</a:t>
            </a:r>
            <a:r>
              <a:rPr lang="en-GB" altLang="zh-CN" dirty="0"/>
              <a:t> </a:t>
            </a:r>
            <a:r>
              <a:rPr dirty="0"/>
              <a:t>LLM</a:t>
            </a:r>
            <a:r>
              <a:rPr lang="en-GB" altLang="zh-CN" dirty="0"/>
              <a:t> </a:t>
            </a:r>
            <a:r>
              <a:rPr dirty="0" err="1"/>
              <a:t>应用程序</a:t>
            </a:r>
            <a:r>
              <a:rPr dirty="0"/>
              <a:t>。</a:t>
            </a:r>
            <a:endParaRPr dirty="0"/>
          </a:p>
          <a:p>
            <a:r>
              <a:rPr lang="en-US" dirty="0" err="1"/>
              <a:t>LangChain</a:t>
            </a:r>
            <a:r>
              <a:rPr lang="en-US" dirty="0"/>
              <a:t> </a:t>
            </a:r>
            <a:r>
              <a:rPr lang="zh-CN" altLang="en-US" dirty="0"/>
              <a:t>提供了一个全局的</a:t>
            </a:r>
            <a:r>
              <a:rPr lang="en-US" altLang="zh-CN" dirty="0"/>
              <a:t> </a:t>
            </a:r>
            <a:r>
              <a:rPr lang="en-US" altLang="zh-CN" dirty="0" err="1"/>
              <a:t>LLM_cache</a:t>
            </a:r>
            <a:r>
              <a:rPr lang="en-US" altLang="zh-CN" dirty="0"/>
              <a:t> </a:t>
            </a:r>
            <a:r>
              <a:rPr lang="zh-CN" altLang="en-US" dirty="0"/>
              <a:t>对象，所以只需要将这个对象赋值成</a:t>
            </a:r>
            <a:r>
              <a:rPr lang="en-US" altLang="zh-CN" dirty="0"/>
              <a:t> GPTCache </a:t>
            </a:r>
            <a:r>
              <a:rPr lang="zh-CN" altLang="en-US" dirty="0"/>
              <a:t>对象即可，就可以使用</a:t>
            </a:r>
            <a:r>
              <a:rPr lang="en-US" altLang="zh-CN" dirty="0"/>
              <a:t> GPTCache </a:t>
            </a:r>
            <a:r>
              <a:rPr lang="zh-CN" altLang="en-US" dirty="0"/>
              <a:t>相关功能。</a:t>
            </a:r>
            <a:endParaRPr lang="zh-CN" altLang="en-US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973692" y="7212637"/>
            <a:ext cx="14453870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  <a:hlinkClick r:id="rId4" action="ppaction://hlinkfile"/>
              </a:rPr>
              <a:t>Example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gptcache.adapter.api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init_similar_cache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langchain.cache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GPTCache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def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cache_obj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: Cache,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llm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str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):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init_similar_cache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cache_obj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cache_obj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,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data_dir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f"similar_cache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_{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llm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}")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langchain.llm_cache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= GPTCache(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dirty="0"/>
              <a:t>GPTCache </a:t>
            </a:r>
            <a:r>
              <a:rPr dirty="0" err="1"/>
              <a:t>与</a:t>
            </a:r>
            <a:r>
              <a:rPr lang="en-GB" altLang="zh-CN" dirty="0"/>
              <a:t> </a:t>
            </a:r>
            <a:r>
              <a:rPr dirty="0" err="1"/>
              <a:t>L</a:t>
            </a:r>
            <a:r>
              <a:rPr lang="en-US" dirty="0" err="1"/>
              <a:t>lamaIndex</a:t>
            </a:r>
            <a:endParaRPr lang="en-US" dirty="0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455" y="2643244"/>
            <a:ext cx="19497306" cy="102592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dirty="0">
                <a:hlinkClick r:id="rId1" action="ppaction://hlinkfile"/>
              </a:rPr>
              <a:t>LlamaIndex</a:t>
            </a:r>
            <a:r>
              <a:rPr lang="en-GB" altLang="zh-CN" dirty="0"/>
              <a:t> </a:t>
            </a:r>
            <a:r>
              <a:rPr dirty="0" err="1"/>
              <a:t>是一种数据索引工具，用于将私有数据与预先训练好的</a:t>
            </a:r>
            <a:r>
              <a:rPr lang="en-GB" altLang="zh-CN" dirty="0"/>
              <a:t> </a:t>
            </a:r>
            <a:r>
              <a:rPr dirty="0"/>
              <a:t>LLM</a:t>
            </a:r>
            <a:r>
              <a:rPr lang="en-GB" altLang="zh-CN" dirty="0"/>
              <a:t> </a:t>
            </a:r>
            <a:r>
              <a:rPr dirty="0" err="1"/>
              <a:t>模型相结合，实现在特定上下文中学习。它提供数据连接器、索引和查询接口等工具，以便高效地将非结构化和结构化数据与</a:t>
            </a:r>
            <a:r>
              <a:rPr lang="en-GB" altLang="zh-CN" dirty="0"/>
              <a:t> </a:t>
            </a:r>
            <a:r>
              <a:rPr dirty="0"/>
              <a:t>LLM</a:t>
            </a:r>
            <a:r>
              <a:rPr lang="en-GB" altLang="zh-CN" dirty="0"/>
              <a:t> </a:t>
            </a:r>
            <a:r>
              <a:rPr dirty="0" err="1"/>
              <a:t>相结合，实现知识增强</a:t>
            </a:r>
            <a:r>
              <a:rPr dirty="0"/>
              <a:t>。</a:t>
            </a:r>
            <a:endParaRPr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973455" y="5365135"/>
            <a:ext cx="15580360" cy="74879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Example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gptcache.adapter.api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init_similar_cache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langchain.cache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GPTCache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gpt_index.llm_predictor.structured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LLMPredictor</a:t>
            </a:r>
            <a:b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</a:b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from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gpt_index.prompts.default_prompts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import DEFAULT_SIMPLE_INPUT_PROMPT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def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cache_obj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: Cache,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llm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str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):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init_similar_cache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cache_obj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cache_obj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,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data_dir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f"similar_cache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_{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llm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}")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predictor =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LLMPredictor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llm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, False, GPTCache(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init_gptcache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))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>
                <a:sym typeface="Inter Regular SemiBold"/>
              </a:rPr>
              <a:t>prompt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= </a:t>
            </a:r>
            <a:r>
              <a:rPr lang="en-US" dirty="0">
                <a:sym typeface="Inter Regular SemiBold"/>
              </a:rPr>
              <a:t>DEFAULT_SIMPLE_INPUT_PROMPT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llm_prediction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,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formatted_output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=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predictor.predict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(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    prompt, </a:t>
            </a:r>
            <a:r>
              <a:rPr kumimoji="0" lang="en-US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query_str</a:t>
            </a: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="hello world"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</a:rPr>
              <a:t>    )</a:t>
            </a: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Inter Regular SemiBold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/>
              <a:t>更多</a:t>
            </a:r>
            <a:endParaRPr lang="zh-CN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3258425"/>
            <a:ext cx="9989553" cy="56324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dirty="0"/>
              <a:t>更多</a:t>
            </a:r>
            <a:r>
              <a:rPr lang="zh-CN" b="1" dirty="0">
                <a:latin typeface="PingFang SC Semibold" panose="020B0400000000000000" charset="-122"/>
                <a:ea typeface="PingFang SC Semibold" panose="020B0400000000000000" charset="-122"/>
              </a:rPr>
              <a:t>使用案例</a:t>
            </a:r>
            <a:r>
              <a:rPr lang="zh-CN" dirty="0"/>
              <a:t>，可以参考</a:t>
            </a:r>
            <a:r>
              <a:rPr lang="en-GB" altLang="zh-CN" dirty="0"/>
              <a:t> </a:t>
            </a:r>
            <a:r>
              <a:rPr lang="en-US" altLang="zh-CN" dirty="0">
                <a:hlinkClick r:id="rId1" action="ppaction://hlinkfile"/>
              </a:rPr>
              <a:t>Bootcamp</a:t>
            </a:r>
            <a:endParaRPr lang="en-US" altLang="zh-CN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973455" y="4812348"/>
            <a:ext cx="14291310" cy="5179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针对</a:t>
            </a: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其他语言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，也可以通过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docker image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使用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GPTCache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启动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GPTCache Server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docker pull </a:t>
            </a: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zilliz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/</a:t>
            </a: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gptcache:latest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docker run -p 8000:8000 -it </a:t>
            </a: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zilliz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/</a:t>
            </a:r>
            <a:r>
              <a:rPr kumimoji="0" lang="en-US" altLang="zh-CN" sz="3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gptcache:latest</a:t>
            </a: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b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</a:b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使用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GPTCache Server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curl -X PUT -d "receive a hello message" "http://localhost:8000?prompt=hello"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curl -X GET  "http://localhost:8000?prompt=hello"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更多信息参考：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  <a:hlinkClick r:id="rId4" action="ppaction://hlinkfile"/>
              </a:rPr>
              <a:t>如何使用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  <a:hlinkClick r:id="rId4" action="ppaction://hlinkfile"/>
              </a:rPr>
              <a:t>GPTCache Server</a:t>
            </a:r>
            <a:endParaRPr kumimoji="0" lang="en-US" altLang="zh-CN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01"/>
          <p:cNvSpPr txBox="1"/>
          <p:nvPr/>
        </p:nvSpPr>
        <p:spPr>
          <a:xfrm>
            <a:off x="10195031" y="3418780"/>
            <a:ext cx="3993939" cy="333566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lnSpcReduction="10000"/>
          </a:bodyPr>
          <a:lstStyle>
            <a:lvl1pPr algn="ctr" defTabSz="2438400">
              <a:lnSpc>
                <a:spcPct val="120000"/>
              </a:lnSpc>
              <a:defRPr sz="20000" spc="900">
                <a:solidFill>
                  <a:srgbClr val="9DA8B6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r>
              <a:t>0</a:t>
            </a:r>
            <a:r>
              <a:rPr lang="en-US"/>
              <a:t>4</a:t>
            </a:r>
            <a:endParaRPr lang="en-US"/>
          </a:p>
        </p:txBody>
      </p:sp>
      <p:sp>
        <p:nvSpPr>
          <p:cNvPr id="189" name="标题"/>
          <p:cNvSpPr txBox="1">
            <a:spLocks noGrp="1"/>
          </p:cNvSpPr>
          <p:nvPr>
            <p:ph type="title"/>
          </p:nvPr>
        </p:nvSpPr>
        <p:spPr>
          <a:xfrm>
            <a:off x="1206500" y="6326735"/>
            <a:ext cx="21971000" cy="234055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0">
                <a:solidFill>
                  <a:srgbClr val="091063"/>
                </a:solidFill>
              </a:defRPr>
            </a:lvl1pPr>
          </a:lstStyle>
          <a:p>
            <a:r>
              <a:rPr lang="zh-CN" altLang="en-US"/>
              <a:t>应用</a:t>
            </a:r>
            <a:endParaRPr lang="zh-CN" altLang="en-US"/>
          </a:p>
        </p:txBody>
      </p:sp>
      <p:pic>
        <p:nvPicPr>
          <p:cNvPr id="19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Group 2552.png" descr="Group 25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00" y="9715500"/>
            <a:ext cx="3848100" cy="4000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2" name="Group 2553.png" descr="Group 25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45600"/>
            <a:ext cx="5029200" cy="44704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Group 2554.png" descr="Group 25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0" y="7340600"/>
            <a:ext cx="4978400" cy="6375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标题"/>
          <p:cNvSpPr txBox="1">
            <a:spLocks noGrp="1"/>
          </p:cNvSpPr>
          <p:nvPr>
            <p:ph type="title"/>
          </p:nvPr>
        </p:nvSpPr>
        <p:spPr>
          <a:xfrm>
            <a:off x="986537" y="5089447"/>
            <a:ext cx="21971002" cy="2340553"/>
          </a:xfrm>
          <a:prstGeom prst="rect">
            <a:avLst/>
          </a:prstGeom>
        </p:spPr>
        <p:txBody>
          <a:bodyPr/>
          <a:lstStyle>
            <a:lvl1pPr algn="l" defTabSz="2438400">
              <a:defRPr sz="10000">
                <a:solidFill>
                  <a:srgbClr val="09106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/>
              <a:t>应用</a:t>
            </a:r>
            <a:endParaRPr lang="zh-CN"/>
          </a:p>
        </p:txBody>
      </p:sp>
      <p:sp>
        <p:nvSpPr>
          <p:cNvPr id="2" name="Text Box 1"/>
          <p:cNvSpPr txBox="1"/>
          <p:nvPr/>
        </p:nvSpPr>
        <p:spPr>
          <a:xfrm>
            <a:off x="8159750" y="4770120"/>
            <a:ext cx="10868025" cy="28752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461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1. </a:t>
            </a:r>
            <a:r>
              <a:rPr kumimoji="0" 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私有化模型</a:t>
            </a:r>
            <a:b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2. </a:t>
            </a:r>
            <a:r>
              <a:rPr kumimoji="0" 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GPT 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应用</a:t>
            </a:r>
            <a:b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3. </a:t>
            </a:r>
            <a:r>
              <a:rPr kumimoji="0" lang="zh-CN" altLang="en-US" sz="4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多模态场景</a:t>
            </a:r>
            <a:endParaRPr kumimoji="0" lang="zh-CN" altLang="en-US" sz="4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私有化模型</a:t>
            </a:r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814070" y="4107803"/>
            <a:ext cx="10488930" cy="3449662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</a:rPr>
              <a:t>安全</a:t>
            </a:r>
            <a:endParaRPr lang="en-US" dirty="0"/>
          </a:p>
          <a:p>
            <a:r>
              <a:rPr dirty="0" err="1"/>
              <a:t>虽然</a:t>
            </a:r>
            <a:r>
              <a:rPr lang="en-GB" altLang="zh-CN" dirty="0"/>
              <a:t> </a:t>
            </a:r>
            <a:r>
              <a:rPr dirty="0"/>
              <a:t>ChatGPT</a:t>
            </a:r>
            <a:r>
              <a:rPr lang="en-GB" altLang="zh-CN" dirty="0"/>
              <a:t> </a:t>
            </a:r>
            <a:r>
              <a:rPr dirty="0" err="1"/>
              <a:t>的效果很好，但是使用</a:t>
            </a:r>
            <a:r>
              <a:rPr lang="en-GB" altLang="zh-CN" dirty="0"/>
              <a:t> </a:t>
            </a:r>
            <a:r>
              <a:rPr dirty="0"/>
              <a:t>ChatGPT</a:t>
            </a:r>
            <a:r>
              <a:rPr lang="en-GB" altLang="zh-CN" dirty="0"/>
              <a:t> </a:t>
            </a:r>
            <a:r>
              <a:rPr dirty="0" err="1"/>
              <a:t>时，数据将会被发送给</a:t>
            </a:r>
            <a:r>
              <a:rPr lang="en-GB" altLang="zh-CN" dirty="0"/>
              <a:t> </a:t>
            </a:r>
            <a:r>
              <a:rPr dirty="0" err="1"/>
              <a:t>OpenAI</a:t>
            </a:r>
            <a:r>
              <a:rPr lang="en-GB" altLang="zh-CN" dirty="0"/>
              <a:t> </a:t>
            </a:r>
            <a:r>
              <a:rPr dirty="0" err="1"/>
              <a:t>公司，这些数据可能会被模型用于回答其他用户的问题，从而导致数据泄漏。这种情况</a:t>
            </a:r>
            <a:r>
              <a:rPr lang="en-GB" altLang="zh-CN" dirty="0"/>
              <a:t> </a:t>
            </a:r>
            <a:r>
              <a:rPr dirty="0" err="1"/>
              <a:t>OpenAI</a:t>
            </a:r>
            <a:r>
              <a:rPr lang="en-GB" altLang="zh-CN" dirty="0"/>
              <a:t> </a:t>
            </a:r>
            <a:r>
              <a:rPr dirty="0" err="1"/>
              <a:t>无法完全杜绝，因此为了确保数据安全，许多</a:t>
            </a:r>
            <a:r>
              <a:rPr lang="en-GB" altLang="zh-CN" dirty="0"/>
              <a:t> </a:t>
            </a:r>
            <a:r>
              <a:rPr dirty="0"/>
              <a:t>LLM</a:t>
            </a:r>
            <a:r>
              <a:rPr lang="en-GB" altLang="zh-CN" dirty="0"/>
              <a:t> </a:t>
            </a:r>
            <a:r>
              <a:rPr dirty="0" err="1"/>
              <a:t>使用者开始考虑使用开源大模型进行私有化部署</a:t>
            </a:r>
            <a:r>
              <a:rPr dirty="0"/>
              <a:t>。</a:t>
            </a:r>
            <a:endParaRPr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973455" y="10240328"/>
            <a:ext cx="1017016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Inter Regular SemiBold"/>
                <a:cs typeface="Inter Regular SemiBold"/>
                <a:sym typeface="Inter Regular SemiBold"/>
                <a:hlinkClick r:id="rId3" action="ppaction://hlinkfile"/>
              </a:rPr>
              <a:t>privateGPT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Inter Regular SemiBold"/>
                <a:ea typeface="SimSun" charset="0"/>
                <a:cs typeface="Inter Regular SemiBold"/>
                <a:sym typeface="Inter Regular SemiBold"/>
              </a:rPr>
              <a:t>：https://github.com/imartinez/privateGPT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Inter Regular SemiBold"/>
              <a:ea typeface="SimSun" charset="0"/>
              <a:cs typeface="Inter Regular SemiBold"/>
              <a:sym typeface="Inter Regular SemiBol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52045" y="2753995"/>
            <a:ext cx="10488930" cy="2409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成本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目前各个在线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LLM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模型基本上都是通过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token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数进行收费，长期以往，对于个人和企业也将是额外一笔开支，如果进行私有化部署，也将一定程度降低使用成本。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9325" y="11538268"/>
            <a:ext cx="10194290" cy="5632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  <a:hlinkClick r:id="rId4" action="ppaction://hlinkfile"/>
              </a:rPr>
              <a:t>开源模型列表</a:t>
            </a:r>
            <a: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：https://github.com/eugeneyan/open-llms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552045" y="6627178"/>
            <a:ext cx="10488930" cy="42564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Inter Regular SemiBold"/>
                <a:sym typeface="Inter Regular SemiBold"/>
              </a:rPr>
              <a:t>质量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 Semibold" panose="020B0400000000000000" charset="-122"/>
              <a:ea typeface="PingFang SC Semibold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目前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ChatGPT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其问题回答质量并不稳定，这与其训练数据相关，例如训练数据都是与生活，让其回答宇宙相关的问题，得到的答案则很有可能会胡乱捏造的。关于这部分，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GitHub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上也有很多相关某一垂直领域资源，如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  <a:hlinkClick r:id="rId5" action="ppaction://hlinkfile"/>
              </a:rPr>
              <a:t>医学相关的华驼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、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  <a:hlinkClick r:id="rId6" action="ppaction://hlinkfile"/>
              </a:rPr>
              <a:t>法律相关的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  <a:hlinkClick r:id="rId6" action="ppaction://hlinkfile"/>
              </a:rPr>
              <a:t> LawGPT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等，当然也可以搭建本地知识库，如公司内问答人、客服机器人、文档助手等。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/>
              <a:t>私有化模型</a:t>
            </a:r>
            <a:endParaRPr lang="zh-CN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1030843" y="2921875"/>
            <a:ext cx="20944254" cy="731283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</a:rPr>
              <a:t>为什么</a:t>
            </a:r>
            <a:r>
              <a:rPr lang="zh-CN" altLang="en-US" dirty="0"/>
              <a:t>要使用</a:t>
            </a:r>
            <a:r>
              <a:rPr lang="en-US" altLang="zh-CN" dirty="0"/>
              <a:t> </a:t>
            </a:r>
            <a:r>
              <a:rPr lang="en-US" dirty="0"/>
              <a:t>GPTCache</a:t>
            </a:r>
            <a:r>
              <a:rPr lang="zh-CN" altLang="en-US" dirty="0"/>
              <a:t>？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dirty="0"/>
              <a:t>1. </a:t>
            </a:r>
            <a:r>
              <a:rPr b="1" dirty="0" err="1">
                <a:latin typeface="PingFang SC Semibold" panose="020B0400000000000000" charset="-122"/>
                <a:ea typeface="PingFang SC Semibold" panose="020B0400000000000000" charset="-122"/>
              </a:rPr>
              <a:t>接入成本极低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</a:rPr>
              <a:t>。</a:t>
            </a:r>
            <a:r>
              <a:rPr dirty="0" err="1"/>
              <a:t>使用内置模型只需两步：初始化和替换模型</a:t>
            </a:r>
            <a:r>
              <a:rPr lang="zh-CN" altLang="en-US" dirty="0"/>
              <a:t> </a:t>
            </a:r>
            <a:r>
              <a:rPr dirty="0"/>
              <a:t>SDK</a:t>
            </a:r>
            <a:r>
              <a:rPr lang="zh-CN" altLang="en-US" dirty="0"/>
              <a:t> </a:t>
            </a:r>
            <a:r>
              <a:rPr dirty="0" err="1"/>
              <a:t>的</a:t>
            </a:r>
            <a:r>
              <a:rPr lang="zh-CN" altLang="en-US" dirty="0"/>
              <a:t> </a:t>
            </a:r>
            <a:r>
              <a:rPr dirty="0"/>
              <a:t>import。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dirty="0"/>
              <a:t>2. </a:t>
            </a:r>
            <a:r>
              <a:rPr b="1" dirty="0" err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降低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r>
              <a:rPr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LLM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r>
              <a:rPr b="1" dirty="0" err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使用成本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。</a:t>
            </a:r>
            <a:r>
              <a:rPr dirty="0" err="1"/>
              <a:t>通过使用缓存获取相似问题的答案，可以减少</a:t>
            </a:r>
            <a:r>
              <a:rPr lang="zh-CN" altLang="en-US" dirty="0"/>
              <a:t> </a:t>
            </a:r>
            <a:r>
              <a:rPr dirty="0"/>
              <a:t>LLM</a:t>
            </a:r>
            <a:r>
              <a:rPr lang="zh-CN" altLang="en-US" dirty="0"/>
              <a:t> </a:t>
            </a:r>
            <a:r>
              <a:rPr dirty="0" err="1"/>
              <a:t>请求次数，从而降低服务器资源压力</a:t>
            </a:r>
            <a:r>
              <a:rPr dirty="0"/>
              <a:t>。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dirty="0"/>
              <a:t>3. </a:t>
            </a:r>
            <a:r>
              <a:rPr b="1" dirty="0" err="1">
                <a:latin typeface="PingFang SC Semibold" panose="020B0400000000000000" charset="-122"/>
                <a:ea typeface="PingFang SC Semibold" panose="020B0400000000000000" charset="-122"/>
              </a:rPr>
              <a:t>减少响应时延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</a:rPr>
              <a:t>。</a:t>
            </a:r>
            <a:r>
              <a:rPr dirty="0" err="1"/>
              <a:t>相似问题的响应时延只需毫秒级别。如果对于缓存返回的结果不满意，支持绕过缓存重新生成</a:t>
            </a:r>
            <a:r>
              <a:rPr dirty="0"/>
              <a:t>。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dirty="0"/>
              <a:t>4. </a:t>
            </a:r>
            <a:r>
              <a:rPr b="1" dirty="0" err="1">
                <a:latin typeface="PingFang SC Semibold" panose="020B0400000000000000" charset="-122"/>
                <a:ea typeface="PingFang SC Semibold" panose="020B0400000000000000" charset="-122"/>
              </a:rPr>
              <a:t>高度定制化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</a:rPr>
              <a:t>。</a:t>
            </a:r>
            <a:r>
              <a:rPr dirty="0" err="1"/>
              <a:t>可以根据业务场景组装合适的缓存，例如对于小数据量，只需要使用本地存储模型，例如SQLite</a:t>
            </a:r>
            <a:r>
              <a:rPr dirty="0"/>
              <a:t> + </a:t>
            </a:r>
            <a:r>
              <a:rPr dirty="0" err="1"/>
              <a:t>Faiss；对于大数据量场景，可以使用</a:t>
            </a:r>
            <a:r>
              <a:rPr lang="zh-CN" altLang="en-US" dirty="0"/>
              <a:t> </a:t>
            </a:r>
            <a:r>
              <a:rPr dirty="0"/>
              <a:t>MySQL/Oracle + </a:t>
            </a:r>
            <a:r>
              <a:rPr dirty="0" err="1"/>
              <a:t>Zilliz</a:t>
            </a:r>
            <a:r>
              <a:rPr dirty="0"/>
              <a:t> Cloud/</a:t>
            </a:r>
            <a:r>
              <a:rPr dirty="0" err="1"/>
              <a:t>Milvus。除了存储方面，其他模块也可以根据需要进行调整，例如预处理、Embedding、相似度评估和后处理等</a:t>
            </a:r>
            <a:r>
              <a:rPr dirty="0"/>
              <a:t>。</a:t>
            </a:r>
            <a:endParaRPr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art 1"/>
          <p:cNvSpPr txBox="1"/>
          <p:nvPr/>
        </p:nvSpPr>
        <p:spPr>
          <a:xfrm>
            <a:off x="4584036" y="3059051"/>
            <a:ext cx="883921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000">
                <a:solidFill>
                  <a:srgbClr val="9DA8B7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01</a:t>
            </a:r>
          </a:p>
        </p:txBody>
      </p:sp>
      <p:sp>
        <p:nvSpPr>
          <p:cNvPr id="177" name="英雄介绍"/>
          <p:cNvSpPr txBox="1"/>
          <p:nvPr/>
        </p:nvSpPr>
        <p:spPr>
          <a:xfrm>
            <a:off x="5995065" y="3130806"/>
            <a:ext cx="3149600" cy="10248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0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178" name="TextBox 12"/>
          <p:cNvSpPr txBox="1"/>
          <p:nvPr/>
        </p:nvSpPr>
        <p:spPr>
          <a:xfrm>
            <a:off x="1622473" y="3132643"/>
            <a:ext cx="586737" cy="2417257"/>
          </a:xfrm>
          <a:prstGeom prst="rect">
            <a:avLst/>
          </a:prstGeom>
          <a:ln w="12700">
            <a:miter lim="400000"/>
          </a:ln>
        </p:spPr>
        <p:txBody>
          <a:bodyPr vert="eaVert" lIns="45718" tIns="45718" rIns="45718" bIns="45718">
            <a:spAutoFit/>
          </a:bodyPr>
          <a:lstStyle>
            <a:lvl1pPr>
              <a:defRPr sz="3200">
                <a:solidFill>
                  <a:srgbClr val="091063"/>
                </a:solidFill>
              </a:defRPr>
            </a:lvl1pPr>
          </a:lstStyle>
          <a:p>
            <a:r>
              <a:t>CONTENTS</a:t>
            </a:r>
          </a:p>
        </p:txBody>
      </p:sp>
      <p:sp>
        <p:nvSpPr>
          <p:cNvPr id="179" name="Part 1"/>
          <p:cNvSpPr txBox="1"/>
          <p:nvPr/>
        </p:nvSpPr>
        <p:spPr>
          <a:xfrm>
            <a:off x="4584036" y="4847080"/>
            <a:ext cx="1028701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000">
                <a:solidFill>
                  <a:srgbClr val="9DA8B7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02</a:t>
            </a:r>
          </a:p>
        </p:txBody>
      </p:sp>
      <p:sp>
        <p:nvSpPr>
          <p:cNvPr id="180" name="英雄介绍"/>
          <p:cNvSpPr txBox="1"/>
          <p:nvPr/>
        </p:nvSpPr>
        <p:spPr>
          <a:xfrm>
            <a:off x="6073659" y="4918835"/>
            <a:ext cx="3149600" cy="10248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0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 altLang="en-US"/>
              <a:t>项目结构</a:t>
            </a:r>
            <a:endParaRPr lang="zh-CN" altLang="en-US"/>
          </a:p>
        </p:txBody>
      </p:sp>
      <p:sp>
        <p:nvSpPr>
          <p:cNvPr id="181" name="Part 1"/>
          <p:cNvSpPr txBox="1"/>
          <p:nvPr/>
        </p:nvSpPr>
        <p:spPr>
          <a:xfrm>
            <a:off x="4584036" y="6635110"/>
            <a:ext cx="1028701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000">
                <a:solidFill>
                  <a:srgbClr val="9DA8B7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03</a:t>
            </a:r>
          </a:p>
        </p:txBody>
      </p:sp>
      <p:sp>
        <p:nvSpPr>
          <p:cNvPr id="182" name="英雄介绍"/>
          <p:cNvSpPr txBox="1"/>
          <p:nvPr/>
        </p:nvSpPr>
        <p:spPr>
          <a:xfrm>
            <a:off x="6073659" y="6706866"/>
            <a:ext cx="3149600" cy="10248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0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/>
              <a:t>基本使用</a:t>
            </a:r>
            <a:endParaRPr lang="zh-CN"/>
          </a:p>
        </p:txBody>
      </p:sp>
      <p:sp>
        <p:nvSpPr>
          <p:cNvPr id="183" name="Part 1"/>
          <p:cNvSpPr txBox="1"/>
          <p:nvPr/>
        </p:nvSpPr>
        <p:spPr>
          <a:xfrm>
            <a:off x="4584036" y="8423139"/>
            <a:ext cx="1028701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000">
                <a:solidFill>
                  <a:srgbClr val="9DA8B7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t>04</a:t>
            </a:r>
          </a:p>
        </p:txBody>
      </p:sp>
      <p:sp>
        <p:nvSpPr>
          <p:cNvPr id="184" name="英雄介绍"/>
          <p:cNvSpPr txBox="1"/>
          <p:nvPr/>
        </p:nvSpPr>
        <p:spPr>
          <a:xfrm>
            <a:off x="6073659" y="8494895"/>
            <a:ext cx="1625600" cy="10248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defTabSz="457200">
              <a:defRPr sz="60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/>
              <a:t>应用</a:t>
            </a:r>
            <a:endParaRPr lang="zh-CN"/>
          </a:p>
        </p:txBody>
      </p:sp>
      <p:pic>
        <p:nvPicPr>
          <p:cNvPr id="185" name="Group 2558.png" descr="Group 255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871200"/>
            <a:ext cx="66040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6" name="顶部长条.png" descr="顶部长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/>
              <a:t>GPT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2" y="3258425"/>
            <a:ext cx="12063881" cy="6158674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dirty="0" err="1"/>
              <a:t>随着</a:t>
            </a:r>
            <a:r>
              <a:rPr lang="zh-CN" altLang="en-US" dirty="0"/>
              <a:t> </a:t>
            </a:r>
            <a:r>
              <a:rPr dirty="0"/>
              <a:t>ChatGPT</a:t>
            </a:r>
            <a:r>
              <a:rPr lang="zh-CN" altLang="en-US" dirty="0"/>
              <a:t> </a:t>
            </a:r>
            <a:r>
              <a:rPr dirty="0" err="1"/>
              <a:t>的出现，基于</a:t>
            </a:r>
            <a:r>
              <a:rPr lang="zh-CN" altLang="en-US" dirty="0"/>
              <a:t>其 </a:t>
            </a:r>
            <a:r>
              <a:rPr dirty="0"/>
              <a:t>API</a:t>
            </a:r>
            <a:r>
              <a:rPr lang="zh-CN" altLang="en-US" dirty="0"/>
              <a:t> </a:t>
            </a:r>
            <a:r>
              <a:rPr dirty="0" err="1"/>
              <a:t>进行桌面应用或在线服务的开发</a:t>
            </a:r>
            <a:r>
              <a:rPr lang="zh-CN" altLang="en-US" dirty="0"/>
              <a:t>也逐渐增多</a:t>
            </a:r>
            <a:r>
              <a:rPr dirty="0"/>
              <a:t>，</a:t>
            </a:r>
            <a:r>
              <a:rPr dirty="0" err="1"/>
              <a:t>这些应用可以降低用户使用门槛，同时也提高了</a:t>
            </a:r>
            <a:r>
              <a:rPr lang="zh-CN" altLang="en-US" dirty="0"/>
              <a:t> </a:t>
            </a:r>
            <a:r>
              <a:rPr dirty="0" err="1"/>
              <a:t>ChatGPT的使用体验，例如通过定制化</a:t>
            </a:r>
            <a:r>
              <a:rPr lang="zh-CN" altLang="en-US" dirty="0"/>
              <a:t> </a:t>
            </a:r>
            <a:r>
              <a:rPr dirty="0" err="1"/>
              <a:t>UI、prompt</a:t>
            </a:r>
            <a:r>
              <a:rPr lang="zh-CN" altLang="en-US" dirty="0"/>
              <a:t> </a:t>
            </a:r>
            <a:r>
              <a:rPr dirty="0" err="1"/>
              <a:t>管理、数据导出等</a:t>
            </a:r>
            <a:r>
              <a:rPr dirty="0"/>
              <a:t>。</a:t>
            </a:r>
            <a:endParaRPr dirty="0"/>
          </a:p>
          <a:p>
            <a:pPr>
              <a:lnSpc>
                <a:spcPct val="150000"/>
              </a:lnSpc>
            </a:pPr>
            <a:r>
              <a:rPr lang="en-US" altLang="zh-CN" dirty="0"/>
              <a:t>GPTCache</a:t>
            </a:r>
            <a:r>
              <a:rPr lang="zh-CN" altLang="en-US" dirty="0"/>
              <a:t> </a:t>
            </a:r>
            <a:r>
              <a:rPr lang="en-US" altLang="zh-CN" dirty="0" err="1"/>
              <a:t>也适用于这种场景，它给个人用户带来的最直接好处是</a:t>
            </a:r>
            <a:r>
              <a:rPr lang="en-US" altLang="zh-CN" b="1" dirty="0" err="1"/>
              <a:t>成本降低</a:t>
            </a:r>
            <a:r>
              <a:rPr lang="zh-CN" altLang="en-US" b="1" dirty="0">
                <a:latin typeface="PingFang SC Semibold" panose="020B0400000000000000" charset="-122"/>
                <a:ea typeface="PingFang SC Semibold" panose="020B0400000000000000" charset="-122"/>
                <a:sym typeface="+mn-ea"/>
              </a:rPr>
              <a:t>💰</a:t>
            </a:r>
            <a:r>
              <a:rPr lang="en-US" altLang="zh-CN" b="1" dirty="0" err="1"/>
              <a:t>和加速</a:t>
            </a:r>
            <a:r>
              <a:rPr lang="zh-CN" altLang="en-US" b="1" dirty="0"/>
              <a:t>🚀</a:t>
            </a:r>
            <a:r>
              <a:rPr lang="en-US" altLang="zh-CN" dirty="0"/>
              <a:t>。如果缓存每次问答的结果，并达到一定的数据量，则可以离线处理任务。此外，对于应用服务提供者，根据用户画像对缓存数据进行精细化管理，可以使服务突破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 err="1"/>
              <a:t>模型的性能瓶颈，进一步改善服务的稳定性</a:t>
            </a:r>
            <a:r>
              <a:rPr lang="en-US" altLang="zh-CN" dirty="0"/>
              <a:t>。</a:t>
            </a:r>
            <a:endParaRPr lang="zh-CN" altLang="en-US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Text Box 3"/>
          <p:cNvSpPr txBox="1"/>
          <p:nvPr/>
        </p:nvSpPr>
        <p:spPr>
          <a:xfrm>
            <a:off x="14136370" y="3243580"/>
            <a:ext cx="397764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 Semibold" panose="020B0400000000000000" charset="-122"/>
                <a:ea typeface="PingFang SC Semibold" panose="020B0400000000000000" charset="-122"/>
                <a:cs typeface="PingFang SC" panose="020B0400000000000000" charset="-122"/>
                <a:sym typeface="Inter Regular SemiBold"/>
              </a:rPr>
              <a:t>推荐资源列表</a:t>
            </a:r>
            <a:b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b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lang="zh-CN" altLang="en-US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  <a:hlinkClick r:id="rId3" action="ppaction://hlinkfile"/>
              </a:rPr>
              <a:t>awesome-chatgpt-zh</a:t>
            </a:r>
            <a:br>
              <a: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lang="zh-CN" altLang="en-US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  <a:hlinkClick r:id="rId4" action="ppaction://hlinkfile"/>
              </a:rPr>
              <a:t>awesome-open-gpt</a:t>
            </a: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/>
              <a:t>多模态场景</a:t>
            </a:r>
            <a:endParaRPr lang="zh-CN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2" y="3115550"/>
            <a:ext cx="21827313" cy="33886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dirty="0" err="1"/>
              <a:t>随着</a:t>
            </a:r>
            <a:r>
              <a:rPr lang="zh-CN" altLang="en-US" dirty="0"/>
              <a:t> </a:t>
            </a:r>
            <a:r>
              <a:rPr dirty="0"/>
              <a:t>ChatGPT</a:t>
            </a:r>
            <a:r>
              <a:rPr lang="zh-CN" altLang="en-US" dirty="0"/>
              <a:t> </a:t>
            </a:r>
            <a:r>
              <a:rPr dirty="0" err="1"/>
              <a:t>技术的不断普及和应用拓展，AI</a:t>
            </a:r>
            <a:r>
              <a:rPr lang="en-GB" dirty="0"/>
              <a:t>GC</a:t>
            </a:r>
            <a:r>
              <a:rPr dirty="0"/>
              <a:t>（</a:t>
            </a:r>
            <a:r>
              <a:rPr dirty="0" err="1"/>
              <a:t>内容生成）成为了其中一个重要的方向，包括文本生成、图片生成和语音生成等多个领域</a:t>
            </a:r>
            <a:r>
              <a:rPr lang="zh-CN" dirty="0"/>
              <a:t>，</a:t>
            </a:r>
            <a:r>
              <a:rPr dirty="0" err="1"/>
              <a:t>这些技术的发展将进一步促进人工智能在各个领域的应用</a:t>
            </a:r>
            <a:r>
              <a:rPr lang="zh-CN" dirty="0"/>
              <a:t>。</a:t>
            </a:r>
            <a:endParaRPr lang="zh-CN" dirty="0"/>
          </a:p>
          <a:p>
            <a:pPr>
              <a:lnSpc>
                <a:spcPct val="150000"/>
              </a:lnSpc>
            </a:pPr>
            <a:r>
              <a:rPr lang="zh-CN" dirty="0"/>
              <a:t>最新版的</a:t>
            </a:r>
            <a:r>
              <a:rPr lang="zh-CN" altLang="en-US" dirty="0"/>
              <a:t> </a:t>
            </a:r>
            <a:r>
              <a:rPr lang="en-US" altLang="zh-CN" dirty="0"/>
              <a:t>GPTCache</a:t>
            </a:r>
            <a:r>
              <a:rPr lang="zh-CN" altLang="en-US" dirty="0"/>
              <a:t> 已经可以支持多模态场景，包括了文本生成文本、文本生成图片、图文问答、文本生成语音等，更多例子参考 </a:t>
            </a:r>
            <a:r>
              <a:rPr lang="en-US" altLang="zh-CN" dirty="0">
                <a:hlinkClick r:id="rId1" action="ppaction://hlinkfile"/>
              </a:rPr>
              <a:t>Bootcamp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973692" y="7788846"/>
            <a:ext cx="21698010" cy="281160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将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GPTCache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应用于这一场景中，最具吸引力的是它可以显著降低时延。然而，这种方法也存在一些问题。例如，有时候即使输入相似，也不一定需要相同的答案。为了解决这个问题，可以跳过缓存并重新生成模型，或者在获取缓存答案后，使用小模型进行微调。与重新生成模型相比，小模型微调也可以有效降低响应时间。因此，在实际应用场景中，需要根据具体情况来判断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GPTCache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是否会带来收益，并决定如何组合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GPTCache</a:t>
            </a:r>
            <a:r>
              <a:rPr kumimoji="0" lang="en-US" altLang="zh-CN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</a:t>
            </a:r>
            <a:r>
              <a: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的组件。</a:t>
            </a:r>
            <a:endParaRPr kumimoji="0" lang="zh-CN" alt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0723" y="11447445"/>
            <a:ext cx="3461699" cy="142018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5" name="TextBox 12"/>
          <p:cNvSpPr txBox="1"/>
          <p:nvPr/>
        </p:nvSpPr>
        <p:spPr>
          <a:xfrm>
            <a:off x="932229" y="1093731"/>
            <a:ext cx="16053977" cy="3138169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noAutofit/>
          </a:bodyPr>
          <a:lstStyle>
            <a:lvl1pPr defTabSz="457200">
              <a:defRPr sz="10000">
                <a:solidFill>
                  <a:srgbClr val="091063"/>
                </a:solidFill>
              </a:defRPr>
            </a:lvl1pPr>
          </a:lstStyle>
          <a:p>
            <a:r>
              <a:t>THANKS FOR WATCHING</a:t>
            </a:r>
          </a:p>
        </p:txBody>
      </p:sp>
      <p:sp>
        <p:nvSpPr>
          <p:cNvPr id="217" name="Github"/>
          <p:cNvSpPr txBox="1"/>
          <p:nvPr/>
        </p:nvSpPr>
        <p:spPr>
          <a:xfrm>
            <a:off x="7103443" y="8626572"/>
            <a:ext cx="1224915" cy="563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Github</a:t>
            </a:r>
          </a:p>
        </p:txBody>
      </p:sp>
      <p:sp>
        <p:nvSpPr>
          <p:cNvPr id="218" name="微信群"/>
          <p:cNvSpPr txBox="1"/>
          <p:nvPr/>
        </p:nvSpPr>
        <p:spPr>
          <a:xfrm>
            <a:off x="14670511" y="8332542"/>
            <a:ext cx="3784600" cy="111696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pPr algn="just"/>
            <a:r>
              <a:rPr lang="zh-CN" altLang="en-US"/>
              <a:t>扫码并回复“技术交流”</a:t>
            </a:r>
            <a:endParaRPr lang="zh-CN" altLang="en-US"/>
          </a:p>
          <a:p>
            <a:pPr algn="ctr">
              <a:lnSpc>
                <a:spcPct val="120000"/>
              </a:lnSpc>
            </a:pPr>
            <a:r>
              <a:rPr lang="zh-CN" altLang="en-US"/>
              <a:t>加入用户交流</a:t>
            </a:r>
            <a:r>
              <a:t>群</a:t>
            </a:r>
          </a:p>
        </p:txBody>
      </p:sp>
      <p:sp>
        <p:nvSpPr>
          <p:cNvPr id="219" name="公众号"/>
          <p:cNvSpPr txBox="1"/>
          <p:nvPr/>
        </p:nvSpPr>
        <p:spPr>
          <a:xfrm>
            <a:off x="11569700" y="8626572"/>
            <a:ext cx="1244600" cy="563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ctr"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t>公众号</a:t>
            </a:r>
          </a:p>
        </p:txBody>
      </p:sp>
      <p:pic>
        <p:nvPicPr>
          <p:cNvPr id="220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29" y="11458095"/>
            <a:ext cx="512567" cy="5125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21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29" y="12379990"/>
            <a:ext cx="512567" cy="51256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2" name="https://github.com/milvus-io/milvus"/>
          <p:cNvSpPr txBox="1"/>
          <p:nvPr/>
        </p:nvSpPr>
        <p:spPr>
          <a:xfrm>
            <a:off x="1639401" y="11432756"/>
            <a:ext cx="7512685" cy="563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pPr algn="l"/>
            <a:r>
              <a:rPr dirty="0">
                <a:hlinkClick r:id="rId4" action="ppaction://hlinkfile"/>
              </a:rPr>
              <a:t>https://github.com/zilliztech/GPTCache</a:t>
            </a:r>
            <a:endParaRPr dirty="0">
              <a:hlinkClick r:id="rId4" action="ppaction://hlinkfile"/>
            </a:endParaRPr>
          </a:p>
        </p:txBody>
      </p:sp>
      <p:sp>
        <p:nvSpPr>
          <p:cNvPr id="223" name="https://zilliz.com"/>
          <p:cNvSpPr txBox="1"/>
          <p:nvPr/>
        </p:nvSpPr>
        <p:spPr>
          <a:xfrm>
            <a:off x="1639401" y="12356873"/>
            <a:ext cx="3074627" cy="558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r>
              <a:rPr>
                <a:hlinkClick r:id="rId5" action="ppaction://hlinkfile"/>
              </a:rPr>
              <a:t>https://zilliz.com</a:t>
            </a:r>
            <a:endParaRPr>
              <a:hlinkClick r:id="rId5" action="ppaction://hlinkfile"/>
            </a:endParaRPr>
          </a:p>
        </p:txBody>
      </p:sp>
      <p:pic>
        <p:nvPicPr>
          <p:cNvPr id="224" name="顶部长条.png" descr="顶部长条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Picture 1" descr="store_upload_insert_shapes_1303303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1350" y="5344795"/>
            <a:ext cx="2781300" cy="2781935"/>
          </a:xfrm>
          <a:prstGeom prst="rect">
            <a:avLst/>
          </a:prstGeom>
        </p:spPr>
      </p:pic>
      <p:pic>
        <p:nvPicPr>
          <p:cNvPr id="5" name="Picture 4" descr="store_upload_insert_shapes_2147323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6714" y="5344795"/>
            <a:ext cx="2781300" cy="2781935"/>
          </a:xfrm>
          <a:prstGeom prst="rect">
            <a:avLst/>
          </a:prstGeom>
        </p:spPr>
      </p:pic>
      <p:pic>
        <p:nvPicPr>
          <p:cNvPr id="7" name="Picture 6" descr="store_upload_insert_shapes_4992679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9758" y="5344795"/>
            <a:ext cx="278130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01"/>
          <p:cNvSpPr txBox="1"/>
          <p:nvPr/>
        </p:nvSpPr>
        <p:spPr>
          <a:xfrm>
            <a:off x="10195031" y="3418780"/>
            <a:ext cx="3993939" cy="333566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 lnSpcReduction="10000"/>
          </a:bodyPr>
          <a:lstStyle>
            <a:lvl1pPr algn="ctr" defTabSz="2438400">
              <a:lnSpc>
                <a:spcPct val="120000"/>
              </a:lnSpc>
              <a:defRPr sz="20000" spc="900">
                <a:solidFill>
                  <a:srgbClr val="9DA8B6"/>
                </a:solidFill>
                <a:latin typeface="+mj-lt"/>
                <a:ea typeface="+mj-ea"/>
                <a:cs typeface="+mj-cs"/>
                <a:sym typeface="Inter Regular Regular"/>
              </a:defRPr>
            </a:lvl1pPr>
          </a:lstStyle>
          <a:p>
            <a:r>
              <a:t>01</a:t>
            </a:r>
          </a:p>
        </p:txBody>
      </p:sp>
      <p:sp>
        <p:nvSpPr>
          <p:cNvPr id="189" name="标题"/>
          <p:cNvSpPr txBox="1">
            <a:spLocks noGrp="1"/>
          </p:cNvSpPr>
          <p:nvPr>
            <p:ph type="title"/>
          </p:nvPr>
        </p:nvSpPr>
        <p:spPr>
          <a:xfrm>
            <a:off x="1206500" y="6326735"/>
            <a:ext cx="21971000" cy="234055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0">
                <a:solidFill>
                  <a:srgbClr val="091063"/>
                </a:solidFill>
              </a:defRPr>
            </a:lvl1pPr>
          </a:lstStyle>
          <a:p>
            <a:r>
              <a:rPr lang="zh-CN" altLang="en-US"/>
              <a:t>项目介绍</a:t>
            </a:r>
            <a:endParaRPr lang="zh-CN" altLang="en-US"/>
          </a:p>
        </p:txBody>
      </p:sp>
      <p:pic>
        <p:nvPicPr>
          <p:cNvPr id="19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1" name="Group 2552.png" descr="Group 25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00" y="9715500"/>
            <a:ext cx="3848100" cy="4000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2" name="Group 2553.png" descr="Group 25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45600"/>
            <a:ext cx="5029200" cy="44704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95" name="Group 2554.png" descr="Group 25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600" y="7340600"/>
            <a:ext cx="4978400" cy="6375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6" name="标题"/>
          <p:cNvSpPr txBox="1">
            <a:spLocks noGrp="1"/>
          </p:cNvSpPr>
          <p:nvPr>
            <p:ph type="title"/>
          </p:nvPr>
        </p:nvSpPr>
        <p:spPr>
          <a:xfrm>
            <a:off x="986537" y="5089447"/>
            <a:ext cx="21971002" cy="2340553"/>
          </a:xfrm>
          <a:prstGeom prst="rect">
            <a:avLst/>
          </a:prstGeom>
        </p:spPr>
        <p:txBody>
          <a:bodyPr/>
          <a:lstStyle>
            <a:lvl1pPr algn="l" defTabSz="2438400">
              <a:defRPr sz="10000">
                <a:solidFill>
                  <a:srgbClr val="091063"/>
                </a:solidFill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/>
              <a:t>项目介绍</a:t>
            </a:r>
            <a:endParaRPr lang="zh-CN"/>
          </a:p>
        </p:txBody>
      </p:sp>
      <p:sp>
        <p:nvSpPr>
          <p:cNvPr id="2" name="Text Box 1"/>
          <p:cNvSpPr txBox="1"/>
          <p:nvPr/>
        </p:nvSpPr>
        <p:spPr>
          <a:xfrm>
            <a:off x="8159750" y="4770120"/>
            <a:ext cx="10868025" cy="28752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4610" rIns="50800" bIns="50800" numCol="1" spcCol="38100" rtlCol="0" anchor="ctr" forceAA="0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1. 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当前 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AI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领域的现状</a:t>
            </a:r>
            <a:b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2. GPTCache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简介</a:t>
            </a:r>
            <a:b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</a:b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3. GPTCache</a:t>
            </a:r>
            <a:r>
              <a:rPr kumimoji="0" lang="zh-CN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  <a:sym typeface="Inter Regular SemiBold"/>
              </a:rPr>
              <a:t> 作用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  <a:sym typeface="Inter Regular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zh-CN" dirty="0">
                <a:sym typeface="+mn-ea"/>
              </a:rPr>
              <a:t>当前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 领域的现状</a:t>
            </a:r>
            <a:endParaRPr lang="zh-CN" altLang="en-US" dirty="0">
              <a:sym typeface="+mn-ea"/>
            </a:endParaRPr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2992822"/>
            <a:ext cx="22391633" cy="817236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en-US" altLang="zh-CN" dirty="0">
                <a:sym typeface="+mn-ea"/>
              </a:rPr>
              <a:t>2022.11.30</a:t>
            </a:r>
            <a:r>
              <a:rPr lang="zh-CN" altLang="en-US" dirty="0">
                <a:sym typeface="+mn-ea"/>
              </a:rPr>
              <a:t>，也就是大概半年前，</a:t>
            </a:r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zh-CN" altLang="en-US" dirty="0"/>
              <a:t>发布文章</a:t>
            </a:r>
            <a:r>
              <a:rPr lang="en-US" altLang="zh-CN" dirty="0"/>
              <a:t> </a:t>
            </a:r>
            <a:r>
              <a:rPr lang="en-US" altLang="zh-CN" dirty="0">
                <a:sym typeface="+mn-ea"/>
                <a:hlinkClick r:id="rId1" action="ppaction://hlinkfile"/>
              </a:rPr>
              <a:t>Introducing ChatGPT</a:t>
            </a:r>
            <a:r>
              <a:rPr lang="zh-CN" altLang="en-US" dirty="0"/>
              <a:t>，标志着正式迈入大模型时代，经过半年时间的发酵，</a:t>
            </a:r>
            <a:r>
              <a:rPr lang="en-US" altLang="zh-CN" dirty="0"/>
              <a:t>ChatGPT</a:t>
            </a:r>
            <a:r>
              <a:rPr lang="zh-CN" altLang="en-US" dirty="0"/>
              <a:t> 已经被大家熟知，其传播速度超过国内的 </a:t>
            </a:r>
            <a:r>
              <a:rPr lang="en-US" altLang="zh-CN" dirty="0"/>
              <a:t>QQ</a:t>
            </a:r>
            <a:r>
              <a:rPr lang="zh-CN" altLang="en-US" dirty="0"/>
              <a:t> 和微信。</a:t>
            </a:r>
            <a:endParaRPr lang="zh-CN" altLang="en-US" dirty="0"/>
          </a:p>
          <a:p>
            <a:r>
              <a:rPr lang="zh-CN" altLang="en-US" dirty="0"/>
              <a:t>今年</a:t>
            </a:r>
            <a:r>
              <a:rPr lang="en-US" altLang="zh-CN" dirty="0"/>
              <a:t>2</a:t>
            </a:r>
            <a:r>
              <a:rPr lang="zh-CN" altLang="en-US" dirty="0"/>
              <a:t>月，</a:t>
            </a:r>
            <a:r>
              <a:rPr lang="en-US" altLang="zh-CN" dirty="0"/>
              <a:t>ChatGPT</a:t>
            </a:r>
            <a:r>
              <a:rPr lang="zh-CN" altLang="en-US" dirty="0"/>
              <a:t> 也逐渐被国内所知，国内各个公司也开始布局语言模型赛道，如百度的文心一言、阿里的通义千问、复旦大学的</a:t>
            </a:r>
            <a:r>
              <a:rPr lang="en-US" altLang="zh-CN" dirty="0"/>
              <a:t>Moss</a:t>
            </a:r>
            <a:r>
              <a:rPr lang="zh-CN" altLang="en-US" dirty="0"/>
              <a:t>、科大讯飞的星火等。</a:t>
            </a:r>
            <a:endParaRPr lang="zh-CN" altLang="en-US" dirty="0"/>
          </a:p>
          <a:p>
            <a:r>
              <a:rPr lang="zh-CN" altLang="en-US" dirty="0"/>
              <a:t>在观察近两个月的 </a:t>
            </a:r>
            <a:r>
              <a:rPr lang="en-US" altLang="zh-CN" dirty="0"/>
              <a:t>GitHub Trending</a:t>
            </a:r>
            <a:r>
              <a:rPr lang="zh-CN" altLang="en-US" dirty="0"/>
              <a:t> 榜，可以发现基本上每天都有关于 </a:t>
            </a:r>
            <a:r>
              <a:rPr lang="en-US" altLang="zh-CN" dirty="0"/>
              <a:t>GPT</a:t>
            </a:r>
            <a:r>
              <a:rPr lang="zh-CN" altLang="en-US" dirty="0"/>
              <a:t> 项目，如前段时间的 </a:t>
            </a:r>
            <a:r>
              <a:rPr lang="en-US" altLang="zh-CN" dirty="0" err="1"/>
              <a:t>LangChain</a:t>
            </a:r>
            <a:r>
              <a:rPr lang="zh-CN" altLang="en-US" dirty="0"/>
              <a:t>、llama_index</a:t>
            </a:r>
            <a:r>
              <a:rPr lang="en-US" altLang="zh-CN" dirty="0"/>
              <a:t>、Auto-GPT</a:t>
            </a:r>
            <a:r>
              <a:rPr lang="zh-CN" altLang="en-US" dirty="0"/>
              <a:t> 等，</a:t>
            </a:r>
            <a:r>
              <a:rPr lang="en-US" altLang="zh-CN" dirty="0"/>
              <a:t>GPTCache</a:t>
            </a:r>
            <a:r>
              <a:rPr lang="zh-CN" altLang="en-US" dirty="0"/>
              <a:t> 也连续上榜四天。</a:t>
            </a:r>
            <a:r>
              <a:rPr lang="en-US" altLang="zh-CN" dirty="0"/>
              <a:t>AI</a:t>
            </a:r>
            <a:r>
              <a:rPr lang="zh-CN" altLang="en-US" dirty="0"/>
              <a:t> 领域的论文也有许多。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目前可以看出的，对于 </a:t>
            </a:r>
            <a:r>
              <a:rPr lang="en-US" altLang="zh-CN" dirty="0"/>
              <a:t>ChatGPT</a:t>
            </a:r>
            <a:r>
              <a:rPr lang="zh-CN" altLang="en-US" dirty="0"/>
              <a:t> 相关的开发，大概可以分为以下几种：</a:t>
            </a:r>
            <a:br>
              <a:rPr lang="zh-CN" altLang="en-US" dirty="0"/>
            </a:br>
            <a:r>
              <a:rPr lang="en-US" altLang="zh-CN" sz="3200" b="1" dirty="0"/>
              <a:t>1. ChatGPT</a:t>
            </a:r>
            <a:r>
              <a:rPr lang="zh-CN" altLang="en-US" sz="3200" b="1" dirty="0"/>
              <a:t> 模型平替，如 </a:t>
            </a:r>
            <a:r>
              <a:rPr lang="en-US" altLang="zh-CN" sz="3200" b="1" dirty="0" err="1"/>
              <a:t>LLama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Dolly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Moss</a:t>
            </a:r>
            <a:r>
              <a:rPr lang="zh-CN" altLang="en-US" sz="3200" b="1" dirty="0"/>
              <a:t> 等</a:t>
            </a:r>
            <a:br>
              <a:rPr lang="zh-CN" altLang="en-US" sz="3200" b="1" dirty="0"/>
            </a:br>
            <a:r>
              <a:rPr lang="en-US" altLang="zh-CN" sz="3200" b="1" dirty="0"/>
              <a:t>2. </a:t>
            </a:r>
            <a:r>
              <a:rPr lang="zh-CN" altLang="en-US" sz="3200" b="1" dirty="0"/>
              <a:t>模型 </a:t>
            </a:r>
            <a:r>
              <a:rPr lang="en-US" altLang="zh-CN" sz="3200" b="1" dirty="0" err="1"/>
              <a:t>FineTune</a:t>
            </a:r>
            <a:r>
              <a:rPr lang="zh-CN" altLang="en-US" sz="3200" b="1" dirty="0"/>
              <a:t>，如 </a:t>
            </a:r>
            <a:r>
              <a:rPr lang="en-US" altLang="zh-CN" sz="3200" b="1" dirty="0" err="1"/>
              <a:t>LawGPT</a:t>
            </a:r>
            <a:r>
              <a:rPr lang="zh-CN" altLang="en-US" sz="3200" b="1" dirty="0"/>
              <a:t>、BioGPT、Huatuo-Llama-Med-Chinese 等</a:t>
            </a:r>
            <a:br>
              <a:rPr lang="zh-CN" altLang="en-US" sz="3200" b="1" dirty="0"/>
            </a:br>
            <a:r>
              <a:rPr lang="en-US" altLang="zh-CN" sz="3200" b="1" dirty="0"/>
              <a:t>3. GPT</a:t>
            </a:r>
            <a:r>
              <a:rPr lang="zh-CN" altLang="en-US" sz="3200" b="1" dirty="0"/>
              <a:t> 应用开发，包括桌面应用、反向代理在线 </a:t>
            </a:r>
            <a:r>
              <a:rPr lang="en-US" altLang="zh-CN" sz="3200" b="1" dirty="0"/>
              <a:t>LLM</a:t>
            </a:r>
            <a:r>
              <a:rPr lang="zh-CN" altLang="en-US" sz="3200" b="1" dirty="0"/>
              <a:t> 模型、基于 </a:t>
            </a:r>
            <a:r>
              <a:rPr lang="en-US" altLang="zh-CN" sz="3200" b="1" dirty="0"/>
              <a:t>GPT</a:t>
            </a:r>
            <a:r>
              <a:rPr lang="zh-CN" altLang="en-US" sz="3200" b="1" dirty="0"/>
              <a:t> 能力解决日常问题</a:t>
            </a:r>
            <a:br>
              <a:rPr lang="zh-CN" altLang="en-US" sz="3200" b="1" dirty="0"/>
            </a:br>
            <a:r>
              <a:rPr lang="en-US" altLang="zh-CN" sz="3200" b="1" dirty="0"/>
              <a:t>4. GPT</a:t>
            </a:r>
            <a:r>
              <a:rPr lang="zh-CN" altLang="en-US" sz="3200" b="1" dirty="0"/>
              <a:t> 能力增强，如 </a:t>
            </a:r>
            <a:r>
              <a:rPr lang="en-US" altLang="zh-CN" sz="3200" b="1" dirty="0"/>
              <a:t>LLM</a:t>
            </a:r>
            <a:r>
              <a:rPr lang="zh-CN" altLang="en-US" sz="3200" b="1" dirty="0"/>
              <a:t> 流程编排、</a:t>
            </a:r>
            <a:r>
              <a:rPr lang="en-US" altLang="zh-CN" sz="3200" b="1" dirty="0"/>
              <a:t>token</a:t>
            </a:r>
            <a:r>
              <a:rPr lang="zh-CN" altLang="en-US" sz="3200" b="1" dirty="0"/>
              <a:t> 限制突破、给 </a:t>
            </a:r>
            <a:r>
              <a:rPr lang="en-GB" altLang="zh-CN" sz="3200" b="1" dirty="0"/>
              <a:t>C</a:t>
            </a:r>
            <a:r>
              <a:rPr lang="zh-CN" altLang="en-US" sz="3200" b="1" dirty="0"/>
              <a:t>hatGPT 提供外部数据源等</a:t>
            </a:r>
            <a:endParaRPr lang="zh-CN" altLang="en-US" sz="3200" b="1" dirty="0"/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0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1" name="TextBox 12"/>
          <p:cNvSpPr txBox="1"/>
          <p:nvPr/>
        </p:nvSpPr>
        <p:spPr>
          <a:xfrm>
            <a:off x="973693" y="1093731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 dirty="0"/>
              <a:t>GPTCache</a:t>
            </a:r>
            <a:r>
              <a:rPr lang="zh-CN" altLang="en-US" dirty="0"/>
              <a:t> 简介</a:t>
            </a:r>
            <a:endParaRPr lang="zh-CN" altLang="en-US" dirty="0"/>
          </a:p>
        </p:txBody>
      </p:sp>
      <p:sp>
        <p:nvSpPr>
          <p:cNvPr id="212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2514961"/>
            <a:ext cx="22608202" cy="252633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项目地址：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hlinkClick r:id="rId3" action="ppaction://hlinkfile"/>
              </a:rPr>
              <a:t>https://github.com/zilliztech/GPTCache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r>
              <a:rPr lang="en-US" altLang="zh-CN" b="1" dirty="0">
                <a:latin typeface="PingFang SC" panose="020B0400000000000000" charset="-122"/>
                <a:ea typeface="PingFang SC" panose="020B0400000000000000" charset="-122"/>
              </a:rPr>
              <a:t>GPTCache</a:t>
            </a:r>
            <a:r>
              <a:rPr lang="zh-CN" altLang="en-US" b="1" dirty="0">
                <a:latin typeface="PingFang SC" panose="020B0400000000000000" charset="-122"/>
                <a:ea typeface="PingFang SC" panose="020B0400000000000000" charset="-122"/>
              </a:rPr>
              <a:t> 由来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：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公司内部在进行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  <a:sym typeface="Inter Regular SemiBold"/>
                <a:hlinkClick r:id="rId4" action="ppaction://hlinkfile"/>
              </a:rPr>
              <a:t>OSSChat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项目开发过程中，发现 ChatGPT 可能会成为阻碍 OSSChat 提升性能的瓶颈。</a:t>
            </a:r>
            <a:r>
              <a:rPr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一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，</a:t>
            </a:r>
            <a:r>
              <a:rPr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不稳定的</a:t>
            </a:r>
            <a:r>
              <a:rPr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ChatGPT </a:t>
            </a:r>
            <a:r>
              <a:rPr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服务会拉低</a:t>
            </a:r>
            <a:r>
              <a:rPr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</a:t>
            </a:r>
            <a:r>
              <a:rPr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OSSChat</a:t>
            </a:r>
            <a:r>
              <a:rPr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</a:t>
            </a:r>
            <a:r>
              <a:rPr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响应速度；二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，</a:t>
            </a:r>
            <a:r>
              <a:rPr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每次调用</a:t>
            </a:r>
            <a:r>
              <a:rPr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ChatGPT </a:t>
            </a:r>
            <a:r>
              <a:rPr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接口，都会产生新的费用，这导致</a:t>
            </a:r>
            <a:r>
              <a:rPr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</a:t>
            </a:r>
            <a:r>
              <a:rPr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OSSChat</a:t>
            </a:r>
            <a:r>
              <a:rPr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 </a:t>
            </a:r>
            <a:r>
              <a:rPr dirty="0" err="1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的使用成本不断拉升</a:t>
            </a:r>
            <a:r>
              <a:rPr dirty="0">
                <a:latin typeface="PingFang SC" panose="020B0400000000000000" charset="-122"/>
                <a:ea typeface="PingFang SC" panose="020B0400000000000000" charset="-122"/>
                <a:sym typeface="Inter Regular SemiBold"/>
              </a:rPr>
              <a:t>。</a:t>
            </a:r>
            <a:endParaRPr lang="en-US" altLang="zh-CN" dirty="0">
              <a:latin typeface="PingFang SC" panose="020B0400000000000000" charset="-122"/>
              <a:ea typeface="PingFang SC" panose="020B0400000000000000" charset="-122"/>
              <a:sym typeface="Inter Regular SemiBold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3693" y="5631411"/>
            <a:ext cx="22608202" cy="464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GPTCache</a:t>
            </a:r>
            <a:r>
              <a:rPr lang="zh-CN" altLang="en-US" sz="3200" b="1" dirty="0">
                <a:latin typeface="PingFang SC" panose="020B0400000000000000" charset="-122"/>
                <a:ea typeface="PingFang SC" panose="020B0400000000000000" charset="-122"/>
                <a:cs typeface="PingFang SC Semibold" panose="020B0400000000000000" charset="-122"/>
              </a:rPr>
              <a:t> 是什么？</a:t>
            </a:r>
            <a:br>
              <a:rPr lang="zh-CN" altLang="en-US" sz="2800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2800" dirty="0">
                <a:latin typeface="PingFang SC" panose="020B0400000000000000" charset="-122"/>
                <a:ea typeface="PingFang SC" panose="020B0400000000000000" charset="-122"/>
              </a:rPr>
              <a:t>ChatGPT</a:t>
            </a:r>
            <a:r>
              <a:rPr lang="zh-CN" altLang="en-US" sz="2800" dirty="0">
                <a:latin typeface="PingFang SC" panose="020B0400000000000000" charset="-122"/>
                <a:ea typeface="PingFang SC" panose="020B0400000000000000" charset="-122"/>
              </a:rPr>
              <a:t> 和其他大语言模型，可以被广泛应用于各种开发场景中。随着应用处理请求的增加，在固定资源的情况下将增加请求延时，或者为了保证请求延时满足用户需求，则需要增加计算资源，也将间接增加应用开发成本。假如使用类似 </a:t>
            </a:r>
            <a:r>
              <a:rPr lang="en-US" altLang="zh-CN" sz="2800" dirty="0">
                <a:latin typeface="PingFang SC" panose="020B0400000000000000" charset="-122"/>
                <a:ea typeface="PingFang SC" panose="020B0400000000000000" charset="-122"/>
              </a:rPr>
              <a:t>ChatGPT</a:t>
            </a:r>
            <a:r>
              <a:rPr lang="zh-CN" altLang="en-US" sz="2800" dirty="0">
                <a:latin typeface="PingFang SC" panose="020B0400000000000000" charset="-122"/>
                <a:ea typeface="PingFang SC" panose="020B0400000000000000" charset="-122"/>
              </a:rPr>
              <a:t> 的在线服务，也会有请求速率限制，同时请求数量的增加也必定导致成本的增加。</a:t>
            </a:r>
            <a:endParaRPr lang="en-US" altLang="zh-CN" sz="2800" dirty="0"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br>
              <a:rPr lang="zh-CN" altLang="en-US" sz="2800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sz="28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GPTCache</a:t>
            </a:r>
            <a:r>
              <a:rPr lang="zh-CN" altLang="en-US" sz="28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 则是</a:t>
            </a:r>
            <a:r>
              <a:rPr lang="zh-CN" altLang="en-US" sz="28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</a:rPr>
              <a:t>为了解决上述问题诞生的，主要是为 </a:t>
            </a:r>
            <a:r>
              <a:rPr lang="en-US" altLang="zh-CN" sz="28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sz="28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</a:rPr>
              <a:t> 相关应用构建相似语义缓存，相似的问题请求多次，直接从缓存中获取，这样将减少请求响应时间，同时也降低了 </a:t>
            </a:r>
            <a:r>
              <a:rPr lang="en-US" altLang="zh-CN" sz="28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sz="28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</a:rPr>
              <a:t> 的使用成本。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10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1" name="TextBox 12"/>
          <p:cNvSpPr txBox="1"/>
          <p:nvPr/>
        </p:nvSpPr>
        <p:spPr>
          <a:xfrm>
            <a:off x="973693" y="1098176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 dirty="0">
                <a:sym typeface="+mn-ea"/>
              </a:rPr>
              <a:t>GPTCache</a:t>
            </a:r>
            <a:r>
              <a:rPr lang="zh-CN" altLang="en-US" dirty="0">
                <a:sym typeface="+mn-ea"/>
              </a:rPr>
              <a:t> 简介</a:t>
            </a:r>
            <a:endParaRPr lang="zh-CN" altLang="en-US" dirty="0">
              <a:sym typeface="+mn-ea"/>
            </a:endParaRPr>
          </a:p>
        </p:txBody>
      </p:sp>
      <p:sp>
        <p:nvSpPr>
          <p:cNvPr id="212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3768965"/>
            <a:ext cx="9989553" cy="621855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PingFang SC" panose="020B0400000000000000" charset="-122"/>
                <a:ea typeface="PingFang SC" panose="020B0400000000000000" charset="-122"/>
              </a:rPr>
              <a:t>GPTCache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在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GitHub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：</a:t>
            </a:r>
            <a:b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发布近一个月获得 </a:t>
            </a:r>
            <a:r>
              <a:rPr lang="en-US" altLang="zh-CN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</a:rPr>
              <a:t>3.2k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 star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；</a:t>
            </a:r>
            <a:b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近 </a:t>
            </a:r>
            <a:r>
              <a:rPr lang="en-US" altLang="zh-CN" b="1" dirty="0">
                <a:latin typeface="PingFang SC" panose="020B0400000000000000" charset="-122"/>
                <a:ea typeface="PingFang SC" panose="020B0400000000000000" charset="-122"/>
              </a:rPr>
              <a:t>200</a:t>
            </a:r>
            <a:r>
              <a:rPr lang="zh-CN" altLang="en-US" b="1" dirty="0">
                <a:latin typeface="PingFang SC" panose="020B0400000000000000" charset="-122"/>
                <a:ea typeface="PingFang SC" panose="020B0400000000000000" charset="-122"/>
              </a:rPr>
              <a:t>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个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fork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数量；</a:t>
            </a:r>
            <a:b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统计的被引用数量，近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300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个；</a:t>
            </a:r>
            <a:b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</a:b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PingFang SC" panose="020B0400000000000000" charset="-122"/>
                <a:ea typeface="PingFang SC" panose="020B0400000000000000" charset="-122"/>
              </a:rPr>
              <a:t>PyPi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发布版本：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0.1.1~0.1.23</a:t>
            </a:r>
            <a:b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</a:b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pip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累计下载数量：超 </a:t>
            </a:r>
            <a:r>
              <a:rPr lang="en-US" altLang="zh-CN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</a:rPr>
              <a:t>15w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2" name="Picture 1" descr="star-history-20235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229" y="2400748"/>
            <a:ext cx="11978640" cy="82734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Box 12"/>
          <p:cNvSpPr txBox="1"/>
          <p:nvPr/>
        </p:nvSpPr>
        <p:spPr>
          <a:xfrm>
            <a:off x="973693" y="1098176"/>
            <a:ext cx="18972208" cy="110553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defTabSz="457200">
              <a:defRPr sz="6600">
                <a:solidFill>
                  <a:srgbClr val="091063"/>
                </a:solidFill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PingFang SC Semibold" panose="020B0400000000000000" charset="-122"/>
              </a:defRPr>
            </a:lvl1pPr>
          </a:lstStyle>
          <a:p>
            <a:r>
              <a:rPr lang="en-US" dirty="0"/>
              <a:t>GPTCache</a:t>
            </a:r>
            <a:r>
              <a:rPr lang="zh-CN" altLang="en-US" dirty="0"/>
              <a:t> 作用</a:t>
            </a:r>
            <a:endParaRPr lang="zh-CN" altLang="en-US" dirty="0"/>
          </a:p>
        </p:txBody>
      </p:sp>
      <p:sp>
        <p:nvSpPr>
          <p:cNvPr id="199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973693" y="2935117"/>
            <a:ext cx="10760112" cy="7936083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</a:rPr>
              <a:t>GPTCache</a:t>
            </a:r>
            <a:r>
              <a:rPr lang="zh-CN" altLang="en-US" sz="32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</a:rPr>
              <a:t> 作用是什么？</a:t>
            </a:r>
            <a:endParaRPr lang="zh-CN" altLang="en-US" sz="3200" b="1" dirty="0">
              <a:solidFill>
                <a:srgbClr val="C00000"/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1.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降低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使用费用：当请求使用缓存结果，自然降低请求次数，减少使用成本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2.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性能优化：从缓存数据中获取时间将降低一个数量级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3.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兼容性强，多种应用场景：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GPTCache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 提供多种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 的镜像接口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，只需修改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import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路径，即可模型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请求；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4.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改善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服务的可扩展性和可用性：对于相似的问题使用缓存答案，将有效缓解服务无法响应这一问题。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</p:txBody>
      </p:sp>
      <p:pic>
        <p:nvPicPr>
          <p:cNvPr id="200" name="顶部长条.png" descr="顶部长条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27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1" name="Group 2559.png" descr="Group 25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0" y="10871200"/>
            <a:ext cx="6159500" cy="28448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正文内容 正文内容 正文内容 正文内容 正文内容 正文内容 正文内容 正文内容 正文内容 正文内容 正文内容 正文内容 正文内容 正文内容 正文内容 正文内容 正文内容 正文内容"/>
          <p:cNvSpPr txBox="1"/>
          <p:nvPr/>
        </p:nvSpPr>
        <p:spPr>
          <a:xfrm>
            <a:off x="12357598" y="2935117"/>
            <a:ext cx="11733804" cy="7243586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defTabSz="2438400">
              <a:spcBef>
                <a:spcPts val="4500"/>
              </a:spcBef>
              <a:defRPr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PingFang SC Regular" panose="020B0400000000000000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GPTCache</a:t>
            </a:r>
            <a:r>
              <a:rPr lang="zh-CN" altLang="en-US" sz="3200" b="1" dirty="0">
                <a:solidFill>
                  <a:srgbClr val="C00000"/>
                </a:solidFill>
                <a:latin typeface="PingFang SC" panose="020B0400000000000000" charset="-122"/>
                <a:ea typeface="PingFang SC" panose="020B0400000000000000" charset="-122"/>
                <a:cs typeface="Inter Regular SemiBold"/>
                <a:sym typeface="Inter Regular SemiBold"/>
              </a:rPr>
              <a:t> 作用于哪些场景比较合适？</a:t>
            </a:r>
            <a:endParaRPr kumimoji="0" lang="zh-CN" altLang="en-US" sz="32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PingFang SC" panose="020B0400000000000000" charset="-122"/>
              <a:ea typeface="PingFang SC" panose="020B0400000000000000" charset="-122"/>
              <a:cs typeface="Inter Regular SemiBold"/>
              <a:sym typeface="Inter Regular SemiBold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1.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某一垂直领域的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相关应用，如法律、生物、医学等；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2.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固定的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相关应用，如某公司内部或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  <a:sym typeface="+mn-ea"/>
              </a:rPr>
              <a:t>个人使用的 </a:t>
            </a:r>
            <a:r>
              <a:rPr lang="en-US" altLang="zh-CN" dirty="0" err="1">
                <a:latin typeface="PingFang SC" panose="020B0400000000000000" charset="-122"/>
                <a:ea typeface="PingFang SC" panose="020B0400000000000000" charset="-122"/>
              </a:rPr>
              <a:t>ChatBot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；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3.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开发的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应用在某些时间内的请求具有高度相似性，如节日等；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4. 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具有</a:t>
            </a:r>
            <a:r>
              <a:rPr lang="zh-CN" dirty="0">
                <a:latin typeface="PingFang SC" panose="020B0400000000000000" charset="-122"/>
                <a:ea typeface="PingFang SC" panose="020B0400000000000000" charset="-122"/>
              </a:rPr>
              <a:t>大用户群体的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</a:t>
            </a:r>
            <a:r>
              <a:rPr lang="en-US" altLang="zh-CN" dirty="0">
                <a:latin typeface="PingFang SC" panose="020B0400000000000000" charset="-122"/>
                <a:ea typeface="PingFang SC" panose="020B0400000000000000" charset="-122"/>
              </a:rPr>
              <a:t>LLM</a:t>
            </a:r>
            <a:r>
              <a:rPr lang="zh-CN" altLang="en-US" dirty="0">
                <a:latin typeface="PingFang SC" panose="020B0400000000000000" charset="-122"/>
                <a:ea typeface="PingFang SC" panose="020B0400000000000000" charset="-122"/>
              </a:rPr>
              <a:t> 应用，如果给用户群体进行分类，类似用户用同一缓存</a:t>
            </a:r>
            <a:endParaRPr lang="zh-CN" altLang="en-US" dirty="0"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Inter Regular Regular"/>
        <a:ea typeface="Inter Regular Regular"/>
        <a:cs typeface="Inter Regular Regular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Inter Regular SemiBold"/>
            <a:ea typeface="Inter Regular SemiBold"/>
            <a:cs typeface="Inter Regular SemiBold"/>
            <a:sym typeface="Inter Regular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Inter Regular SemiBold"/>
            <a:ea typeface="Inter Regular SemiBold"/>
            <a:cs typeface="Inter Regular SemiBold"/>
            <a:sym typeface="Inter Regular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Inter Regular Regular"/>
        <a:ea typeface="Inter Regular Regular"/>
        <a:cs typeface="Inter Regular Regular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Inter Regular SemiBold"/>
            <a:ea typeface="Inter Regular SemiBold"/>
            <a:cs typeface="Inter Regular SemiBold"/>
            <a:sym typeface="Inter Regular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Inter Regular SemiBold"/>
            <a:ea typeface="Inter Regular SemiBold"/>
            <a:cs typeface="Inter Regular SemiBold"/>
            <a:sym typeface="Inter Regular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9539</Words>
  <Application>WPS Presentation</Application>
  <PresentationFormat>自定义</PresentationFormat>
  <Paragraphs>408</Paragraphs>
  <Slides>32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3" baseType="lpstr">
      <vt:lpstr>Arial</vt:lpstr>
      <vt:lpstr>SimSun</vt:lpstr>
      <vt:lpstr>Wingdings</vt:lpstr>
      <vt:lpstr>Inter Regular SemiBold</vt:lpstr>
      <vt:lpstr>Thonburi</vt:lpstr>
      <vt:lpstr>Inter Regular ExtraLight</vt:lpstr>
      <vt:lpstr>Inter Regular Medium</vt:lpstr>
      <vt:lpstr>PingFang SC Regular</vt:lpstr>
      <vt:lpstr>PingFang SC Semibold</vt:lpstr>
      <vt:lpstr>Inter Regular Regular</vt:lpstr>
      <vt:lpstr>Inter Regular Bold</vt:lpstr>
      <vt:lpstr>SimSun</vt:lpstr>
      <vt:lpstr>宋体-简</vt:lpstr>
      <vt:lpstr>PingFang SC</vt:lpstr>
      <vt:lpstr>Microsoft YaHei</vt:lpstr>
      <vt:lpstr>汉仪旗黑</vt:lpstr>
      <vt:lpstr>Arial Unicode MS</vt:lpstr>
      <vt:lpstr>SimSun</vt:lpstr>
      <vt:lpstr>Apple Color Emoji</vt:lpstr>
      <vt:lpstr>Helvetica</vt:lpstr>
      <vt:lpstr>21_BasicWhite</vt:lpstr>
      <vt:lpstr>使用 GPTCache, 向 LLM「省省省」私有化部署开发 say hi</vt:lpstr>
      <vt:lpstr>PowerPoint 演示文稿</vt:lpstr>
      <vt:lpstr>PowerPoint 演示文稿</vt:lpstr>
      <vt:lpstr>项目介绍</vt:lpstr>
      <vt:lpstr>项目介绍</vt:lpstr>
      <vt:lpstr>PowerPoint 演示文稿</vt:lpstr>
      <vt:lpstr>PowerPoint 演示文稿</vt:lpstr>
      <vt:lpstr>PowerPoint 演示文稿</vt:lpstr>
      <vt:lpstr>PowerPoint 演示文稿</vt:lpstr>
      <vt:lpstr>项目结构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基本使用</vt:lpstr>
      <vt:lpstr>基本使用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</vt:lpstr>
      <vt:lpstr>应用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GPTCache 技术分享</dc:title>
  <dc:creator/>
  <cp:lastModifiedBy>derek</cp:lastModifiedBy>
  <cp:revision>29</cp:revision>
  <dcterms:created xsi:type="dcterms:W3CDTF">2023-05-18T09:57:27Z</dcterms:created>
  <dcterms:modified xsi:type="dcterms:W3CDTF">2023-05-18T09:57:27Z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1033-5.0.0.7908</vt:lpwstr>
  </property>
</Properties>
</file>