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949" r:id="rId3"/>
  </p:sldMasterIdLst>
  <p:notesMasterIdLst>
    <p:notesMasterId r:id="rId17"/>
  </p:notesMasterIdLst>
  <p:sldIdLst>
    <p:sldId id="256" r:id="rId4"/>
    <p:sldId id="257" r:id="rId5"/>
    <p:sldId id="258" r:id="rId6"/>
    <p:sldId id="259" r:id="rId7"/>
    <p:sldId id="262" r:id="rId8"/>
    <p:sldId id="263" r:id="rId9"/>
    <p:sldId id="264" r:id="rId10"/>
    <p:sldId id="265" r:id="rId11"/>
    <p:sldId id="266" r:id="rId12"/>
    <p:sldId id="267" r:id="rId13"/>
    <p:sldId id="268" r:id="rId14"/>
    <p:sldId id="269" r:id="rId15"/>
    <p:sldId id="261" r:id="rId1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417"/>
    <p:restoredTop sz="83676" autoAdjust="0"/>
  </p:normalViewPr>
  <p:slideViewPr>
    <p:cSldViewPr>
      <p:cViewPr varScale="1">
        <p:scale>
          <a:sx n="102" d="100"/>
          <a:sy n="102" d="100"/>
        </p:scale>
        <p:origin x="1920"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52F42A-D1F6-4344-8A4B-F9CF3C12CCEB}" type="datetimeFigureOut">
              <a:rPr lang="en-US" smtClean="0"/>
              <a:t>4/1/19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3FA123-F296-034B-A273-1175B808AB6C}" type="slidenum">
              <a:rPr lang="en-US" smtClean="0"/>
              <a:t>‹#›</a:t>
            </a:fld>
            <a:endParaRPr lang="en-US"/>
          </a:p>
        </p:txBody>
      </p:sp>
    </p:spTree>
    <p:extLst>
      <p:ext uri="{BB962C8B-B14F-4D97-AF65-F5344CB8AC3E}">
        <p14:creationId xmlns:p14="http://schemas.microsoft.com/office/powerpoint/2010/main" val="187074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Componentes</a:t>
            </a:r>
            <a:r>
              <a:rPr lang="en-US" baseline="0" dirty="0"/>
              <a:t> </a:t>
            </a:r>
            <a:r>
              <a:rPr lang="en-US" baseline="0" dirty="0" err="1"/>
              <a:t>básicos</a:t>
            </a:r>
            <a:r>
              <a:rPr lang="en-US" baseline="0" dirty="0"/>
              <a:t> de CPU</a:t>
            </a:r>
          </a:p>
          <a:p>
            <a:endParaRPr lang="en-US" baseline="0" dirty="0"/>
          </a:p>
          <a:p>
            <a:r>
              <a:rPr lang="en-US" baseline="0" dirty="0" err="1"/>
              <a:t>Procesos</a:t>
            </a:r>
            <a:r>
              <a:rPr lang="en-US" baseline="0" dirty="0"/>
              <a:t> </a:t>
            </a:r>
            <a:r>
              <a:rPr lang="en-US" baseline="0" dirty="0" err="1"/>
              <a:t>rectángulos</a:t>
            </a:r>
            <a:endParaRPr lang="en-US" baseline="0" dirty="0"/>
          </a:p>
          <a:p>
            <a:r>
              <a:rPr lang="en-US" baseline="0" dirty="0" err="1"/>
              <a:t>Hilos</a:t>
            </a:r>
            <a:r>
              <a:rPr lang="en-US" baseline="0" dirty="0"/>
              <a:t> </a:t>
            </a:r>
            <a:r>
              <a:rPr lang="en-US" baseline="0" dirty="0" err="1"/>
              <a:t>óvalos</a:t>
            </a:r>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fld id="{F73FA123-F296-034B-A273-1175B808AB6C}" type="slidenum">
              <a:rPr lang="en-US" smtClean="0"/>
              <a:t>3</a:t>
            </a:fld>
            <a:endParaRPr lang="en-US"/>
          </a:p>
        </p:txBody>
      </p:sp>
    </p:spTree>
    <p:extLst>
      <p:ext uri="{BB962C8B-B14F-4D97-AF65-F5344CB8AC3E}">
        <p14:creationId xmlns:p14="http://schemas.microsoft.com/office/powerpoint/2010/main" val="4156614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noProof="0" dirty="0"/>
              <a:t>En la siguiente lamina exponemos</a:t>
            </a:r>
            <a:r>
              <a:rPr lang="es-ES_tradnl" baseline="0" noProof="0" dirty="0"/>
              <a:t> las transición de estados</a:t>
            </a:r>
            <a:endParaRPr lang="es-ES_tradnl" noProof="0" dirty="0"/>
          </a:p>
        </p:txBody>
      </p:sp>
      <p:sp>
        <p:nvSpPr>
          <p:cNvPr id="4" name="Slide Number Placeholder 3"/>
          <p:cNvSpPr>
            <a:spLocks noGrp="1"/>
          </p:cNvSpPr>
          <p:nvPr>
            <p:ph type="sldNum" sz="quarter" idx="10"/>
          </p:nvPr>
        </p:nvSpPr>
        <p:spPr/>
        <p:txBody>
          <a:bodyPr/>
          <a:lstStyle/>
          <a:p>
            <a:fld id="{F73FA123-F296-034B-A273-1175B808AB6C}" type="slidenum">
              <a:rPr lang="en-US" smtClean="0"/>
              <a:t>6</a:t>
            </a:fld>
            <a:endParaRPr lang="en-US"/>
          </a:p>
        </p:txBody>
      </p:sp>
    </p:spTree>
    <p:extLst>
      <p:ext uri="{BB962C8B-B14F-4D97-AF65-F5344CB8AC3E}">
        <p14:creationId xmlns:p14="http://schemas.microsoft.com/office/powerpoint/2010/main" val="4039871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a:t>Dibujar</a:t>
            </a:r>
            <a:r>
              <a:rPr lang="en-US" baseline="0" dirty="0"/>
              <a:t> y </a:t>
            </a:r>
            <a:r>
              <a:rPr lang="en-US" baseline="0" dirty="0" err="1"/>
              <a:t>explicar</a:t>
            </a:r>
            <a:r>
              <a:rPr lang="en-US" baseline="0" dirty="0"/>
              <a:t> el </a:t>
            </a:r>
            <a:r>
              <a:rPr lang="en-US" baseline="0" dirty="0" err="1"/>
              <a:t>flujo</a:t>
            </a:r>
            <a:r>
              <a:rPr lang="en-US" baseline="0" dirty="0"/>
              <a:t> de los </a:t>
            </a:r>
            <a:r>
              <a:rPr lang="en-US" baseline="0" dirty="0" err="1"/>
              <a:t>estados</a:t>
            </a:r>
            <a:r>
              <a:rPr lang="en-US" baseline="0" dirty="0"/>
              <a:t> de un </a:t>
            </a:r>
            <a:r>
              <a:rPr lang="en-US" baseline="0" dirty="0" err="1"/>
              <a:t>proceso</a:t>
            </a:r>
            <a:endParaRPr lang="en-US" dirty="0"/>
          </a:p>
          <a:p>
            <a:endParaRPr lang="en-US" dirty="0"/>
          </a:p>
        </p:txBody>
      </p:sp>
      <p:sp>
        <p:nvSpPr>
          <p:cNvPr id="4" name="Slide Number Placeholder 3"/>
          <p:cNvSpPr>
            <a:spLocks noGrp="1"/>
          </p:cNvSpPr>
          <p:nvPr>
            <p:ph type="sldNum" sz="quarter" idx="10"/>
          </p:nvPr>
        </p:nvSpPr>
        <p:spPr/>
        <p:txBody>
          <a:bodyPr/>
          <a:lstStyle/>
          <a:p>
            <a:fld id="{F73FA123-F296-034B-A273-1175B808AB6C}" type="slidenum">
              <a:rPr lang="en-US" smtClean="0"/>
              <a:t>7</a:t>
            </a:fld>
            <a:endParaRPr lang="en-US"/>
          </a:p>
        </p:txBody>
      </p:sp>
    </p:spTree>
    <p:extLst>
      <p:ext uri="{BB962C8B-B14F-4D97-AF65-F5344CB8AC3E}">
        <p14:creationId xmlns:p14="http://schemas.microsoft.com/office/powerpoint/2010/main" val="2626452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Ejmplo</a:t>
            </a:r>
            <a:r>
              <a:rPr lang="en-US" dirty="0"/>
              <a:t> de los</a:t>
            </a:r>
            <a:r>
              <a:rPr lang="en-US" baseline="0" dirty="0"/>
              <a:t> </a:t>
            </a:r>
            <a:r>
              <a:rPr lang="en-US" baseline="0" dirty="0" err="1"/>
              <a:t>tipos</a:t>
            </a:r>
            <a:r>
              <a:rPr lang="en-US" baseline="0" dirty="0"/>
              <a:t> de </a:t>
            </a:r>
            <a:r>
              <a:rPr lang="en-US" baseline="0" dirty="0" err="1"/>
              <a:t>comunicacion</a:t>
            </a:r>
            <a:endParaRPr lang="en-US" dirty="0"/>
          </a:p>
        </p:txBody>
      </p:sp>
      <p:sp>
        <p:nvSpPr>
          <p:cNvPr id="4" name="Slide Number Placeholder 3"/>
          <p:cNvSpPr>
            <a:spLocks noGrp="1"/>
          </p:cNvSpPr>
          <p:nvPr>
            <p:ph type="sldNum" sz="quarter" idx="10"/>
          </p:nvPr>
        </p:nvSpPr>
        <p:spPr/>
        <p:txBody>
          <a:bodyPr/>
          <a:lstStyle/>
          <a:p>
            <a:fld id="{F73FA123-F296-034B-A273-1175B808AB6C}" type="slidenum">
              <a:rPr lang="en-US" smtClean="0"/>
              <a:t>8</a:t>
            </a:fld>
            <a:endParaRPr lang="en-US"/>
          </a:p>
        </p:txBody>
      </p:sp>
    </p:spTree>
    <p:extLst>
      <p:ext uri="{BB962C8B-B14F-4D97-AF65-F5344CB8AC3E}">
        <p14:creationId xmlns:p14="http://schemas.microsoft.com/office/powerpoint/2010/main" val="3920386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CFAB2EAE-8AF2-4D58-88AA-C190FF7439CF}" type="datetimeFigureOut">
              <a:rPr lang="es-ES" smtClean="0"/>
              <a:pPr/>
              <a:t>1/4/19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3835FD83-873B-45D7-B0A0-2DC2723B0DE4}" type="slidenum">
              <a:rPr lang="es-ES" smtClean="0"/>
              <a:pPr/>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CFAB2EAE-8AF2-4D58-88AA-C190FF7439CF}" type="datetimeFigureOut">
              <a:rPr lang="es-ES" smtClean="0"/>
              <a:pPr/>
              <a:t>1/4/19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3835FD83-873B-45D7-B0A0-2DC2723B0DE4}" type="slidenum">
              <a:rPr lang="es-ES" smtClean="0"/>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CFAB2EAE-8AF2-4D58-88AA-C190FF7439CF}" type="datetimeFigureOut">
              <a:rPr lang="es-ES" smtClean="0"/>
              <a:pPr/>
              <a:t>1/4/19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3835FD83-873B-45D7-B0A0-2DC2723B0DE4}" type="slidenum">
              <a:rPr lang="es-ES" smtClean="0"/>
              <a:pPr/>
              <a:t>‹#›</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30393036-3834-40EE-A7E6-9B673E039949}" type="datetimeFigureOut">
              <a:rPr lang="es-ES" smtClean="0"/>
              <a:pPr/>
              <a:t>1/4/19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5C5F3834-B967-479F-ABAB-155162A6FA74}" type="slidenum">
              <a:rPr lang="es-ES" smtClean="0"/>
              <a:pPr/>
              <a:t>‹#›</a:t>
            </a:fld>
            <a:endParaRPr lang="es-E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30393036-3834-40EE-A7E6-9B673E039949}" type="datetimeFigureOut">
              <a:rPr lang="es-ES" smtClean="0"/>
              <a:pPr/>
              <a:t>1/4/19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5C5F3834-B967-479F-ABAB-155162A6FA74}" type="slidenum">
              <a:rPr lang="es-ES" smtClean="0"/>
              <a:pPr/>
              <a:t>‹#›</a:t>
            </a:fld>
            <a:endParaRPr lang="es-E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30393036-3834-40EE-A7E6-9B673E039949}" type="datetimeFigureOut">
              <a:rPr lang="es-ES" smtClean="0"/>
              <a:pPr/>
              <a:t>1/4/19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5C5F3834-B967-479F-ABAB-155162A6FA74}" type="slidenum">
              <a:rPr lang="es-ES" smtClean="0"/>
              <a:pPr/>
              <a:t>‹#›</a:t>
            </a:fld>
            <a:endParaRPr lang="es-E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30393036-3834-40EE-A7E6-9B673E039949}" type="datetimeFigureOut">
              <a:rPr lang="es-ES" smtClean="0"/>
              <a:pPr/>
              <a:t>1/4/19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5C5F3834-B967-479F-ABAB-155162A6FA74}" type="slidenum">
              <a:rPr lang="es-ES" smtClean="0"/>
              <a:pPr/>
              <a:t>‹#›</a:t>
            </a:fld>
            <a:endParaRPr lang="es-E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30393036-3834-40EE-A7E6-9B673E039949}" type="datetimeFigureOut">
              <a:rPr lang="es-ES" smtClean="0"/>
              <a:pPr/>
              <a:t>1/4/19</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5C5F3834-B967-479F-ABAB-155162A6FA74}" type="slidenum">
              <a:rPr lang="es-ES" smtClean="0"/>
              <a:pPr/>
              <a:t>‹#›</a:t>
            </a:fld>
            <a:endParaRPr lang="es-E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30393036-3834-40EE-A7E6-9B673E039949}" type="datetimeFigureOut">
              <a:rPr lang="es-ES" smtClean="0"/>
              <a:pPr/>
              <a:t>1/4/19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5C5F3834-B967-479F-ABAB-155162A6FA74}" type="slidenum">
              <a:rPr lang="es-ES" smtClean="0"/>
              <a:pPr/>
              <a:t>‹#›</a:t>
            </a:fld>
            <a:endParaRPr lang="es-E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0393036-3834-40EE-A7E6-9B673E039949}" type="datetimeFigureOut">
              <a:rPr lang="es-ES" smtClean="0"/>
              <a:pPr/>
              <a:t>1/4/19</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5C5F3834-B967-479F-ABAB-155162A6FA74}" type="slidenum">
              <a:rPr lang="es-ES" smtClean="0"/>
              <a:pPr/>
              <a:t>‹#›</a:t>
            </a:fld>
            <a:endParaRPr lang="es-E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30393036-3834-40EE-A7E6-9B673E039949}" type="datetimeFigureOut">
              <a:rPr lang="es-ES" smtClean="0"/>
              <a:pPr/>
              <a:t>1/4/19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5C5F3834-B967-479F-ABAB-155162A6FA74}" type="slidenum">
              <a:rPr lang="es-ES" smtClean="0"/>
              <a:pPr/>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CFAB2EAE-8AF2-4D58-88AA-C190FF7439CF}" type="datetimeFigureOut">
              <a:rPr lang="es-ES" smtClean="0"/>
              <a:pPr/>
              <a:t>1/4/19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3835FD83-873B-45D7-B0A0-2DC2723B0DE4}" type="slidenum">
              <a:rPr lang="es-ES" smtClean="0"/>
              <a:pPr/>
              <a:t>‹#›</a:t>
            </a:fld>
            <a:endParaRPr lang="es-E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30393036-3834-40EE-A7E6-9B673E039949}" type="datetimeFigureOut">
              <a:rPr lang="es-ES" smtClean="0"/>
              <a:pPr/>
              <a:t>1/4/19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5C5F3834-B967-479F-ABAB-155162A6FA74}" type="slidenum">
              <a:rPr lang="es-ES" smtClean="0"/>
              <a:pPr/>
              <a:t>‹#›</a:t>
            </a:fld>
            <a:endParaRPr lang="es-E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30393036-3834-40EE-A7E6-9B673E039949}" type="datetimeFigureOut">
              <a:rPr lang="es-ES" smtClean="0"/>
              <a:pPr/>
              <a:t>1/4/19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5C5F3834-B967-479F-ABAB-155162A6FA74}" type="slidenum">
              <a:rPr lang="es-ES" smtClean="0"/>
              <a:pPr/>
              <a:t>‹#›</a:t>
            </a:fld>
            <a:endParaRPr lang="es-E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30393036-3834-40EE-A7E6-9B673E039949}" type="datetimeFigureOut">
              <a:rPr lang="es-ES" smtClean="0"/>
              <a:pPr/>
              <a:t>1/4/19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5C5F3834-B967-479F-ABAB-155162A6FA74}" type="slidenum">
              <a:rPr lang="es-ES" smtClean="0"/>
              <a:pPr/>
              <a:t>‹#›</a:t>
            </a:fld>
            <a:endParaRPr lang="es-E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30393036-3834-40EE-A7E6-9B673E039949}" type="datetimeFigureOut">
              <a:rPr lang="es-ES" smtClean="0"/>
              <a:pPr/>
              <a:t>1/4/19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5C5F3834-B967-479F-ABAB-155162A6FA74}" type="slidenum">
              <a:rPr lang="es-ES" smtClean="0"/>
              <a:pPr/>
              <a:t>‹#›</a:t>
            </a:fld>
            <a:endParaRPr lang="es-E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6 Triángulo isósceles"/>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540544" y="776288"/>
            <a:ext cx="8062912" cy="1470025"/>
          </a:xfrm>
        </p:spPr>
        <p:txBody>
          <a:bodyPr anchor="b">
            <a:normAutofit/>
          </a:bodyPr>
          <a:lstStyle>
            <a:lvl1pPr algn="r">
              <a:defRPr sz="4400"/>
            </a:lvl1pPr>
          </a:lstStyle>
          <a:p>
            <a:r>
              <a:rPr kumimoji="0" lang="es-ES"/>
              <a:t>Haga clic para modificar el estilo de título del patrón</a:t>
            </a:r>
            <a:endParaRPr kumimoji="0" lang="en-US"/>
          </a:p>
        </p:txBody>
      </p:sp>
      <p:sp>
        <p:nvSpPr>
          <p:cNvPr id="9" name="8 Subtítulo"/>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28" name="27 Marcador de fecha"/>
          <p:cNvSpPr>
            <a:spLocks noGrp="1"/>
          </p:cNvSpPr>
          <p:nvPr>
            <p:ph type="dt" sz="half" idx="10"/>
          </p:nvPr>
        </p:nvSpPr>
        <p:spPr>
          <a:xfrm>
            <a:off x="1371600" y="6012656"/>
            <a:ext cx="5791200" cy="365125"/>
          </a:xfrm>
        </p:spPr>
        <p:txBody>
          <a:bodyPr tIns="0" bIns="0" anchor="t"/>
          <a:lstStyle>
            <a:lvl1pPr algn="r">
              <a:defRPr sz="1000"/>
            </a:lvl1pPr>
          </a:lstStyle>
          <a:p>
            <a:fld id="{30393036-3834-40EE-A7E6-9B673E039949}" type="datetimeFigureOut">
              <a:rPr lang="es-ES" smtClean="0"/>
              <a:pPr/>
              <a:t>1/4/19</a:t>
            </a:fld>
            <a:endParaRPr lang="es-ES"/>
          </a:p>
        </p:txBody>
      </p:sp>
      <p:sp>
        <p:nvSpPr>
          <p:cNvPr id="17" name="16 Marcador de pie de página"/>
          <p:cNvSpPr>
            <a:spLocks noGrp="1"/>
          </p:cNvSpPr>
          <p:nvPr>
            <p:ph type="ftr" sz="quarter" idx="11"/>
          </p:nvPr>
        </p:nvSpPr>
        <p:spPr>
          <a:xfrm>
            <a:off x="1371600" y="5650704"/>
            <a:ext cx="5791200" cy="365125"/>
          </a:xfrm>
        </p:spPr>
        <p:txBody>
          <a:bodyPr tIns="0" bIns="0" anchor="b"/>
          <a:lstStyle>
            <a:lvl1pPr algn="r">
              <a:defRPr sz="1100"/>
            </a:lvl1pPr>
          </a:lstStyle>
          <a:p>
            <a:endParaRPr lang="es-ES"/>
          </a:p>
        </p:txBody>
      </p:sp>
      <p:sp>
        <p:nvSpPr>
          <p:cNvPr id="29" name="28 Marcador de número de diapositiva"/>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5C5F3834-B967-479F-ABAB-155162A6FA74}" type="slidenum">
              <a:rPr lang="es-ES" smtClean="0"/>
              <a:pPr/>
              <a:t>‹#›</a:t>
            </a:fld>
            <a:endParaRPr lang="es-E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7494"/>
            <a:ext cx="8229600" cy="1399032"/>
          </a:xfrm>
        </p:spPr>
        <p:txBody>
          <a:bodyPr/>
          <a:lstStyle/>
          <a:p>
            <a:r>
              <a:rPr kumimoji="0" lang="es-ES"/>
              <a:t>Haga clic para modificar el estilo de título del patrón</a:t>
            </a:r>
            <a:endParaRPr kumimoji="0" lang="en-US"/>
          </a:p>
        </p:txBody>
      </p:sp>
      <p:sp>
        <p:nvSpPr>
          <p:cNvPr id="3" name="2 Marcador de contenido"/>
          <p:cNvSpPr>
            <a:spLocks noGrp="1"/>
          </p:cNvSpPr>
          <p:nvPr>
            <p:ph idx="1"/>
          </p:nvPr>
        </p:nvSpPr>
        <p:spPr>
          <a:xfrm>
            <a:off x="457200" y="1882808"/>
            <a:ext cx="8229600" cy="45720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a:xfrm>
            <a:off x="4791456" y="6480048"/>
            <a:ext cx="2133600" cy="301752"/>
          </a:xfrm>
        </p:spPr>
        <p:txBody>
          <a:bodyPr/>
          <a:lstStyle/>
          <a:p>
            <a:fld id="{30393036-3834-40EE-A7E6-9B673E039949}" type="datetimeFigureOut">
              <a:rPr lang="es-ES" smtClean="0"/>
              <a:pPr/>
              <a:t>1/4/19</a:t>
            </a:fld>
            <a:endParaRPr lang="es-ES"/>
          </a:p>
        </p:txBody>
      </p:sp>
      <p:sp>
        <p:nvSpPr>
          <p:cNvPr id="5" name="4 Marcador de pie de página"/>
          <p:cNvSpPr>
            <a:spLocks noGrp="1"/>
          </p:cNvSpPr>
          <p:nvPr>
            <p:ph type="ftr" sz="quarter" idx="11"/>
          </p:nvPr>
        </p:nvSpPr>
        <p:spPr>
          <a:xfrm>
            <a:off x="457200" y="6480969"/>
            <a:ext cx="4260056" cy="300831"/>
          </a:xfrm>
        </p:spPr>
        <p:txBody>
          <a:bodyPr/>
          <a:lstStyle/>
          <a:p>
            <a:endParaRPr lang="es-ES"/>
          </a:p>
        </p:txBody>
      </p:sp>
      <p:sp>
        <p:nvSpPr>
          <p:cNvPr id="6" name="5 Marcador de número de diapositiva"/>
          <p:cNvSpPr>
            <a:spLocks noGrp="1"/>
          </p:cNvSpPr>
          <p:nvPr>
            <p:ph type="sldNum" sz="quarter" idx="12"/>
          </p:nvPr>
        </p:nvSpPr>
        <p:spPr/>
        <p:txBody>
          <a:bodyPr/>
          <a:lstStyle/>
          <a:p>
            <a:fld id="{5C5F3834-B967-479F-ABAB-155162A6FA74}" type="slidenum">
              <a:rPr lang="es-ES" smtClean="0"/>
              <a:pPr/>
              <a:t>‹#›</a:t>
            </a:fld>
            <a:endParaRPr lang="es-E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8 Triángulo rectángulo"/>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7 Triángulo isósceles"/>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3 Marcador de fecha"/>
          <p:cNvSpPr>
            <a:spLocks noGrp="1"/>
          </p:cNvSpPr>
          <p:nvPr>
            <p:ph type="dt" sz="half" idx="10"/>
          </p:nvPr>
        </p:nvSpPr>
        <p:spPr>
          <a:xfrm>
            <a:off x="6955632" y="6477000"/>
            <a:ext cx="2133600" cy="304800"/>
          </a:xfrm>
        </p:spPr>
        <p:txBody>
          <a:bodyPr/>
          <a:lstStyle/>
          <a:p>
            <a:fld id="{30393036-3834-40EE-A7E6-9B673E039949}" type="datetimeFigureOut">
              <a:rPr lang="es-ES" smtClean="0"/>
              <a:pPr/>
              <a:t>1/4/19</a:t>
            </a:fld>
            <a:endParaRPr lang="es-ES"/>
          </a:p>
        </p:txBody>
      </p:sp>
      <p:sp>
        <p:nvSpPr>
          <p:cNvPr id="5" name="4 Marcador de pie de página"/>
          <p:cNvSpPr>
            <a:spLocks noGrp="1"/>
          </p:cNvSpPr>
          <p:nvPr>
            <p:ph type="ftr" sz="quarter" idx="11"/>
          </p:nvPr>
        </p:nvSpPr>
        <p:spPr>
          <a:xfrm>
            <a:off x="2619376" y="6480969"/>
            <a:ext cx="4260056" cy="300831"/>
          </a:xfrm>
        </p:spPr>
        <p:txBody>
          <a:bodyPr/>
          <a:lstStyle/>
          <a:p>
            <a:endParaRPr lang="es-ES"/>
          </a:p>
        </p:txBody>
      </p:sp>
      <p:sp>
        <p:nvSpPr>
          <p:cNvPr id="6" name="5 Marcador de número de diapositiva"/>
          <p:cNvSpPr>
            <a:spLocks noGrp="1"/>
          </p:cNvSpPr>
          <p:nvPr>
            <p:ph type="sldNum" sz="quarter" idx="12"/>
          </p:nvPr>
        </p:nvSpPr>
        <p:spPr>
          <a:xfrm>
            <a:off x="8451056" y="809624"/>
            <a:ext cx="502920" cy="300831"/>
          </a:xfrm>
        </p:spPr>
        <p:txBody>
          <a:bodyPr/>
          <a:lstStyle/>
          <a:p>
            <a:fld id="{5C5F3834-B967-479F-ABAB-155162A6FA74}" type="slidenum">
              <a:rPr lang="es-ES" smtClean="0"/>
              <a:pPr/>
              <a:t>‹#›</a:t>
            </a:fld>
            <a:endParaRPr lang="es-ES"/>
          </a:p>
        </p:txBody>
      </p:sp>
      <p:cxnSp>
        <p:nvCxnSpPr>
          <p:cNvPr id="11" name="10 Conector recto"/>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9 Conector recto"/>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1 Título"/>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marL="0" algn="l">
              <a:defRPr/>
            </a:lvl1p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a:xfrm>
            <a:off x="4791456" y="6480969"/>
            <a:ext cx="2133600" cy="301752"/>
          </a:xfrm>
        </p:spPr>
        <p:txBody>
          <a:bodyPr/>
          <a:lstStyle/>
          <a:p>
            <a:fld id="{30393036-3834-40EE-A7E6-9B673E039949}" type="datetimeFigureOut">
              <a:rPr lang="es-ES" smtClean="0"/>
              <a:pPr/>
              <a:t>1/4/19</a:t>
            </a:fld>
            <a:endParaRPr lang="es-ES"/>
          </a:p>
        </p:txBody>
      </p:sp>
      <p:sp>
        <p:nvSpPr>
          <p:cNvPr id="6" name="5 Marcador de pie de página"/>
          <p:cNvSpPr>
            <a:spLocks noGrp="1"/>
          </p:cNvSpPr>
          <p:nvPr>
            <p:ph type="ftr" sz="quarter" idx="11"/>
          </p:nvPr>
        </p:nvSpPr>
        <p:spPr>
          <a:xfrm>
            <a:off x="457200" y="6480969"/>
            <a:ext cx="4260056" cy="301752"/>
          </a:xfrm>
        </p:spPr>
        <p:txBody>
          <a:bodyPr/>
          <a:lstStyle/>
          <a:p>
            <a:endParaRPr lang="es-ES"/>
          </a:p>
        </p:txBody>
      </p:sp>
      <p:sp>
        <p:nvSpPr>
          <p:cNvPr id="7" name="6 Marcador de número de diapositiva"/>
          <p:cNvSpPr>
            <a:spLocks noGrp="1"/>
          </p:cNvSpPr>
          <p:nvPr>
            <p:ph type="sldNum" sz="quarter" idx="12"/>
          </p:nvPr>
        </p:nvSpPr>
        <p:spPr>
          <a:xfrm>
            <a:off x="7589520" y="6480969"/>
            <a:ext cx="502920" cy="301752"/>
          </a:xfrm>
        </p:spPr>
        <p:txBody>
          <a:bodyPr/>
          <a:lstStyle/>
          <a:p>
            <a:fld id="{5C5F3834-B967-479F-ABAB-155162A6FA74}" type="slidenum">
              <a:rPr lang="es-ES" smtClean="0"/>
              <a:pPr/>
              <a:t>‹#›</a:t>
            </a:fld>
            <a:endParaRPr lang="es-E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a:xfrm>
            <a:off x="4791456" y="6480969"/>
            <a:ext cx="2130552" cy="301752"/>
          </a:xfrm>
        </p:spPr>
        <p:txBody>
          <a:bodyPr/>
          <a:lstStyle/>
          <a:p>
            <a:fld id="{30393036-3834-40EE-A7E6-9B673E039949}" type="datetimeFigureOut">
              <a:rPr lang="es-ES" smtClean="0"/>
              <a:pPr/>
              <a:t>1/4/19</a:t>
            </a:fld>
            <a:endParaRPr lang="es-ES"/>
          </a:p>
        </p:txBody>
      </p:sp>
      <p:sp>
        <p:nvSpPr>
          <p:cNvPr id="8" name="7 Marcador de pie de página"/>
          <p:cNvSpPr>
            <a:spLocks noGrp="1"/>
          </p:cNvSpPr>
          <p:nvPr>
            <p:ph type="ftr" sz="quarter" idx="11"/>
          </p:nvPr>
        </p:nvSpPr>
        <p:spPr>
          <a:xfrm>
            <a:off x="457200" y="6480969"/>
            <a:ext cx="4261104" cy="301752"/>
          </a:xfrm>
        </p:spPr>
        <p:txBody>
          <a:bodyPr/>
          <a:lstStyle/>
          <a:p>
            <a:endParaRPr lang="es-ES"/>
          </a:p>
        </p:txBody>
      </p:sp>
      <p:sp>
        <p:nvSpPr>
          <p:cNvPr id="9" name="8 Marcador de número de diapositiva"/>
          <p:cNvSpPr>
            <a:spLocks noGrp="1"/>
          </p:cNvSpPr>
          <p:nvPr>
            <p:ph type="sldNum" sz="quarter" idx="12"/>
          </p:nvPr>
        </p:nvSpPr>
        <p:spPr>
          <a:xfrm>
            <a:off x="7589520" y="6483096"/>
            <a:ext cx="502920" cy="301752"/>
          </a:xfrm>
        </p:spPr>
        <p:txBody>
          <a:bodyPr/>
          <a:lstStyle>
            <a:lvl1pPr algn="ctr">
              <a:defRPr/>
            </a:lvl1pPr>
          </a:lstStyle>
          <a:p>
            <a:fld id="{5C5F3834-B967-479F-ABAB-155162A6FA74}" type="slidenum">
              <a:rPr lang="es-ES" smtClean="0"/>
              <a:pPr/>
              <a:t>‹#›</a:t>
            </a:fld>
            <a:endParaRPr lang="es-E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b="0"/>
            </a:lvl1p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30393036-3834-40EE-A7E6-9B673E039949}" type="datetimeFigureOut">
              <a:rPr lang="es-ES" smtClean="0"/>
              <a:pPr/>
              <a:t>1/4/19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5C5F3834-B967-479F-ABAB-155162A6FA74}" type="slidenum">
              <a:rPr lang="es-ES" smtClean="0"/>
              <a:pPr/>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CFAB2EAE-8AF2-4D58-88AA-C190FF7439CF}" type="datetimeFigureOut">
              <a:rPr lang="es-ES" smtClean="0"/>
              <a:pPr/>
              <a:t>1/4/19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3835FD83-873B-45D7-B0A0-2DC2723B0DE4}" type="slidenum">
              <a:rPr lang="es-ES" smtClean="0"/>
              <a:pPr/>
              <a:t>‹#›</a:t>
            </a:fld>
            <a:endParaRPr lang="es-E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a:xfrm>
            <a:off x="4791456" y="6480969"/>
            <a:ext cx="2133600" cy="301752"/>
          </a:xfrm>
        </p:spPr>
        <p:txBody>
          <a:bodyPr/>
          <a:lstStyle/>
          <a:p>
            <a:fld id="{30393036-3834-40EE-A7E6-9B673E039949}" type="datetimeFigureOut">
              <a:rPr lang="es-ES" smtClean="0"/>
              <a:pPr/>
              <a:t>1/4/19</a:t>
            </a:fld>
            <a:endParaRPr lang="es-ES"/>
          </a:p>
        </p:txBody>
      </p:sp>
      <p:sp>
        <p:nvSpPr>
          <p:cNvPr id="3" name="2 Marcador de pie de página"/>
          <p:cNvSpPr>
            <a:spLocks noGrp="1"/>
          </p:cNvSpPr>
          <p:nvPr>
            <p:ph type="ftr" sz="quarter" idx="11"/>
          </p:nvPr>
        </p:nvSpPr>
        <p:spPr>
          <a:xfrm>
            <a:off x="457200" y="6481890"/>
            <a:ext cx="4260056" cy="300831"/>
          </a:xfrm>
        </p:spPr>
        <p:txBody>
          <a:bodyPr/>
          <a:lstStyle/>
          <a:p>
            <a:endParaRPr lang="es-ES"/>
          </a:p>
        </p:txBody>
      </p:sp>
      <p:sp>
        <p:nvSpPr>
          <p:cNvPr id="4" name="3 Marcador de número de diapositiva"/>
          <p:cNvSpPr>
            <a:spLocks noGrp="1"/>
          </p:cNvSpPr>
          <p:nvPr>
            <p:ph type="sldNum" sz="quarter" idx="12"/>
          </p:nvPr>
        </p:nvSpPr>
        <p:spPr>
          <a:xfrm>
            <a:off x="7589520" y="6480969"/>
            <a:ext cx="502920" cy="301752"/>
          </a:xfrm>
        </p:spPr>
        <p:txBody>
          <a:bodyPr/>
          <a:lstStyle/>
          <a:p>
            <a:fld id="{5C5F3834-B967-479F-ABAB-155162A6FA74}" type="slidenum">
              <a:rPr lang="es-ES" smtClean="0"/>
              <a:pPr/>
              <a:t>‹#›</a:t>
            </a:fld>
            <a:endParaRPr lang="es-E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a:xfrm>
            <a:off x="6278976" y="6556248"/>
            <a:ext cx="2133600" cy="301752"/>
          </a:xfrm>
        </p:spPr>
        <p:txBody>
          <a:bodyPr/>
          <a:lstStyle>
            <a:lvl1pPr>
              <a:defRPr sz="900"/>
            </a:lvl1pPr>
          </a:lstStyle>
          <a:p>
            <a:fld id="{30393036-3834-40EE-A7E6-9B673E039949}" type="datetimeFigureOut">
              <a:rPr lang="es-ES" smtClean="0"/>
              <a:pPr/>
              <a:t>1/4/19</a:t>
            </a:fld>
            <a:endParaRPr lang="es-ES"/>
          </a:p>
        </p:txBody>
      </p:sp>
      <p:sp>
        <p:nvSpPr>
          <p:cNvPr id="6" name="5 Marcador de pie de página"/>
          <p:cNvSpPr>
            <a:spLocks noGrp="1"/>
          </p:cNvSpPr>
          <p:nvPr>
            <p:ph type="ftr" sz="quarter" idx="11"/>
          </p:nvPr>
        </p:nvSpPr>
        <p:spPr>
          <a:xfrm>
            <a:off x="1135856" y="6556248"/>
            <a:ext cx="5143120" cy="301752"/>
          </a:xfrm>
        </p:spPr>
        <p:txBody>
          <a:bodyPr/>
          <a:lstStyle>
            <a:lvl1pPr>
              <a:defRPr sz="900"/>
            </a:lvl1pPr>
          </a:lstStyle>
          <a:p>
            <a:endParaRPr lang="es-ES"/>
          </a:p>
        </p:txBody>
      </p:sp>
      <p:sp>
        <p:nvSpPr>
          <p:cNvPr id="7" name="6 Marcador de número de diapositiva"/>
          <p:cNvSpPr>
            <a:spLocks noGrp="1"/>
          </p:cNvSpPr>
          <p:nvPr>
            <p:ph type="sldNum" sz="quarter" idx="12"/>
          </p:nvPr>
        </p:nvSpPr>
        <p:spPr>
          <a:xfrm>
            <a:off x="8410576" y="6556248"/>
            <a:ext cx="502920" cy="301752"/>
          </a:xfrm>
        </p:spPr>
        <p:txBody>
          <a:bodyPr/>
          <a:lstStyle>
            <a:lvl1pPr>
              <a:defRPr sz="900"/>
            </a:lvl1pPr>
          </a:lstStyle>
          <a:p>
            <a:fld id="{5C5F3834-B967-479F-ABAB-155162A6FA74}" type="slidenum">
              <a:rPr lang="es-ES" smtClean="0"/>
              <a:pPr/>
              <a:t>‹#›</a:t>
            </a:fld>
            <a:endParaRPr lang="es-E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s-ES"/>
              <a:t>Haga clic en el icono para agregar una imagen</a:t>
            </a:r>
            <a:endParaRPr kumimoji="0" lang="en-US" dirty="0"/>
          </a:p>
        </p:txBody>
      </p:sp>
      <p:sp>
        <p:nvSpPr>
          <p:cNvPr id="4" name="3 Marcador de texto"/>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a:xfrm>
            <a:off x="6108192" y="6556248"/>
            <a:ext cx="2103120" cy="301752"/>
          </a:xfrm>
        </p:spPr>
        <p:txBody>
          <a:bodyPr/>
          <a:lstStyle>
            <a:lvl1pPr>
              <a:defRPr sz="900"/>
            </a:lvl1pPr>
          </a:lstStyle>
          <a:p>
            <a:fld id="{30393036-3834-40EE-A7E6-9B673E039949}" type="datetimeFigureOut">
              <a:rPr lang="es-ES" smtClean="0"/>
              <a:pPr/>
              <a:t>1/4/19</a:t>
            </a:fld>
            <a:endParaRPr lang="es-ES"/>
          </a:p>
        </p:txBody>
      </p:sp>
      <p:sp>
        <p:nvSpPr>
          <p:cNvPr id="6" name="5 Marcador de pie de página"/>
          <p:cNvSpPr>
            <a:spLocks noGrp="1"/>
          </p:cNvSpPr>
          <p:nvPr>
            <p:ph type="ftr" sz="quarter" idx="11"/>
          </p:nvPr>
        </p:nvSpPr>
        <p:spPr>
          <a:xfrm>
            <a:off x="1170432" y="6557169"/>
            <a:ext cx="4948072" cy="301752"/>
          </a:xfrm>
        </p:spPr>
        <p:txBody>
          <a:bodyPr/>
          <a:lstStyle>
            <a:lvl1pPr>
              <a:defRPr sz="900"/>
            </a:lvl1pPr>
          </a:lstStyle>
          <a:p>
            <a:endParaRPr lang="es-ES"/>
          </a:p>
        </p:txBody>
      </p:sp>
      <p:sp>
        <p:nvSpPr>
          <p:cNvPr id="7" name="6 Marcador de número de diapositiva"/>
          <p:cNvSpPr>
            <a:spLocks noGrp="1"/>
          </p:cNvSpPr>
          <p:nvPr>
            <p:ph type="sldNum" sz="quarter" idx="12"/>
          </p:nvPr>
        </p:nvSpPr>
        <p:spPr>
          <a:xfrm>
            <a:off x="8217192" y="6556248"/>
            <a:ext cx="365760" cy="301752"/>
          </a:xfrm>
        </p:spPr>
        <p:txBody>
          <a:bodyPr/>
          <a:lstStyle>
            <a:lvl1pPr algn="ctr">
              <a:defRPr sz="900"/>
            </a:lvl1pPr>
          </a:lstStyle>
          <a:p>
            <a:fld id="{5C5F3834-B967-479F-ABAB-155162A6FA74}" type="slidenum">
              <a:rPr lang="es-ES" smtClean="0"/>
              <a:pPr/>
              <a:t>‹#›</a:t>
            </a:fld>
            <a:endParaRPr lang="es-E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30393036-3834-40EE-A7E6-9B673E039949}" type="datetimeFigureOut">
              <a:rPr lang="es-ES" smtClean="0"/>
              <a:pPr/>
              <a:t>1/4/19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5C5F3834-B967-479F-ABAB-155162A6FA74}" type="slidenum">
              <a:rPr lang="es-ES" smtClean="0"/>
              <a:pPr/>
              <a:t>‹#›</a:t>
            </a:fld>
            <a:endParaRPr lang="es-E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381000"/>
            <a:ext cx="1905000" cy="5486400"/>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381000"/>
            <a:ext cx="6248400" cy="5486400"/>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30393036-3834-40EE-A7E6-9B673E039949}" type="datetimeFigureOut">
              <a:rPr lang="es-ES" smtClean="0"/>
              <a:pPr/>
              <a:t>1/4/19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5C5F3834-B967-479F-ABAB-155162A6FA74}" type="slidenum">
              <a:rPr lang="es-ES" smtClean="0"/>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CFAB2EAE-8AF2-4D58-88AA-C190FF7439CF}" type="datetimeFigureOut">
              <a:rPr lang="es-ES" smtClean="0"/>
              <a:pPr/>
              <a:t>1/4/19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3835FD83-873B-45D7-B0A0-2DC2723B0DE4}" type="slidenum">
              <a:rPr lang="es-ES" smtClean="0"/>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CFAB2EAE-8AF2-4D58-88AA-C190FF7439CF}" type="datetimeFigureOut">
              <a:rPr lang="es-ES" smtClean="0"/>
              <a:pPr/>
              <a:t>1/4/19</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3835FD83-873B-45D7-B0A0-2DC2723B0DE4}" type="slidenum">
              <a:rPr lang="es-ES" smtClean="0"/>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CFAB2EAE-8AF2-4D58-88AA-C190FF7439CF}" type="datetimeFigureOut">
              <a:rPr lang="es-ES" smtClean="0"/>
              <a:pPr/>
              <a:t>1/4/19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835FD83-873B-45D7-B0A0-2DC2723B0DE4}" type="slidenum">
              <a:rPr lang="es-ES" smtClean="0"/>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FAB2EAE-8AF2-4D58-88AA-C190FF7439CF}" type="datetimeFigureOut">
              <a:rPr lang="es-ES" smtClean="0"/>
              <a:pPr/>
              <a:t>1/4/19</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3835FD83-873B-45D7-B0A0-2DC2723B0DE4}" type="slidenum">
              <a:rPr lang="es-ES" smtClean="0"/>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CFAB2EAE-8AF2-4D58-88AA-C190FF7439CF}" type="datetimeFigureOut">
              <a:rPr lang="es-ES" smtClean="0"/>
              <a:pPr/>
              <a:t>1/4/19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3835FD83-873B-45D7-B0A0-2DC2723B0DE4}" type="slidenum">
              <a:rPr lang="es-ES" smtClean="0"/>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CFAB2EAE-8AF2-4D58-88AA-C190FF7439CF}" type="datetimeFigureOut">
              <a:rPr lang="es-ES" smtClean="0"/>
              <a:pPr/>
              <a:t>1/4/19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3835FD83-873B-45D7-B0A0-2DC2723B0DE4}" type="slidenum">
              <a:rPr lang="es-ES" smtClean="0"/>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B2EAE-8AF2-4D58-88AA-C190FF7439CF}" type="datetimeFigureOut">
              <a:rPr lang="es-ES" smtClean="0"/>
              <a:pPr/>
              <a:t>1/4/19</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35FD83-873B-45D7-B0A0-2DC2723B0DE4}" type="slidenum">
              <a:rPr lang="es-ES" smtClean="0"/>
              <a:pPr/>
              <a:t>‹#›</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393036-3834-40EE-A7E6-9B673E039949}" type="datetimeFigureOut">
              <a:rPr lang="es-ES" smtClean="0"/>
              <a:pPr/>
              <a:t>1/4/19</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F3834-B967-479F-ABAB-155162A6FA74}" type="slidenum">
              <a:rPr lang="es-ES" smtClean="0"/>
              <a:pPr/>
              <a:t>‹#›</a:t>
            </a:fld>
            <a:endParaRPr lang="es-E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10 Triángulo rectángulo"/>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7 Conector recto"/>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8 Conector recto"/>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21 Marcador de título"/>
          <p:cNvSpPr>
            <a:spLocks noGrp="1"/>
          </p:cNvSpPr>
          <p:nvPr>
            <p:ph type="title"/>
          </p:nvPr>
        </p:nvSpPr>
        <p:spPr>
          <a:xfrm>
            <a:off x="457200" y="267494"/>
            <a:ext cx="8229600" cy="1399032"/>
          </a:xfrm>
          <a:prstGeom prst="rect">
            <a:avLst/>
          </a:prstGeom>
        </p:spPr>
        <p:txBody>
          <a:bodyPr vert="horz" anchor="ctr">
            <a:norm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13 Marcador de fecha"/>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CFAB2EAE-8AF2-4D58-88AA-C190FF7439CF}" type="datetimeFigureOut">
              <a:rPr lang="es-ES" smtClean="0"/>
              <a:pPr/>
              <a:t>1/4/19</a:t>
            </a:fld>
            <a:endParaRPr lang="es-ES"/>
          </a:p>
        </p:txBody>
      </p:sp>
      <p:sp>
        <p:nvSpPr>
          <p:cNvPr id="3" name="2 Marcador de pie de página"/>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s-ES"/>
          </a:p>
        </p:txBody>
      </p:sp>
      <p:sp>
        <p:nvSpPr>
          <p:cNvPr id="23" name="22 Marcador de número de diapositiva"/>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3835FD83-873B-45D7-B0A0-2DC2723B0DE4}" type="slidenum">
              <a:rPr lang="es-ES" smtClean="0"/>
              <a:pPr/>
              <a:t>‹#›</a:t>
            </a:fld>
            <a:endParaRPr lang="es-ES"/>
          </a:p>
        </p:txBody>
      </p:sp>
    </p:spTree>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franciscojgomezl@gmail.com" TargetMode="Externa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es.wikipedia.org/wiki/Hilos" TargetMode="Externa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19 Título"/>
          <p:cNvSpPr>
            <a:spLocks noGrp="1"/>
          </p:cNvSpPr>
          <p:nvPr>
            <p:ph type="title"/>
          </p:nvPr>
        </p:nvSpPr>
        <p:spPr>
          <a:xfrm>
            <a:off x="357158" y="2285992"/>
            <a:ext cx="8586790" cy="1643074"/>
          </a:xfrm>
        </p:spPr>
        <p:txBody>
          <a:bodyPr>
            <a:normAutofit fontScale="90000"/>
          </a:bodyPr>
          <a:lstStyle/>
          <a:p>
            <a:pPr algn="ctr"/>
            <a:r>
              <a:rPr lang="es-VE" sz="44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Arial" pitchFamily="34" charset="0"/>
                <a:cs typeface="Arial" pitchFamily="34" charset="0"/>
              </a:rPr>
              <a:t>Repaso Puntos Básicos para Sistemas Distribuidos</a:t>
            </a:r>
            <a:br>
              <a:rPr lang="es-ES" sz="44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br>
            <a:endParaRPr lang="es-ES" dirty="0"/>
          </a:p>
        </p:txBody>
      </p:sp>
      <p:sp>
        <p:nvSpPr>
          <p:cNvPr id="21" name="20 CuadroTexto"/>
          <p:cNvSpPr txBox="1"/>
          <p:nvPr/>
        </p:nvSpPr>
        <p:spPr>
          <a:xfrm>
            <a:off x="2000232" y="4000504"/>
            <a:ext cx="5275803" cy="1569660"/>
          </a:xfrm>
          <a:prstGeom prst="rect">
            <a:avLst/>
          </a:prstGeom>
          <a:noFill/>
        </p:spPr>
        <p:txBody>
          <a:bodyPr wrap="none" rtlCol="0">
            <a:spAutoFit/>
          </a:bodyPr>
          <a:lstStyle/>
          <a:p>
            <a:pPr algn="ctr"/>
            <a:r>
              <a:rPr lang="es-VE" sz="24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Arial" pitchFamily="34" charset="0"/>
                <a:ea typeface="+mj-ea"/>
                <a:cs typeface="Arial" pitchFamily="34" charset="0"/>
              </a:rPr>
              <a:t>Dictado por:</a:t>
            </a:r>
          </a:p>
          <a:p>
            <a:pPr algn="ctr"/>
            <a:endParaRPr lang="es-VE" sz="2400" dirty="0">
              <a:latin typeface="Arial" pitchFamily="34" charset="0"/>
              <a:cs typeface="Arial" pitchFamily="34" charset="0"/>
            </a:endParaRPr>
          </a:p>
          <a:p>
            <a:pPr algn="ctr"/>
            <a:r>
              <a:rPr lang="es-VE" sz="2400" dirty="0">
                <a:latin typeface="Arial" pitchFamily="34" charset="0"/>
                <a:cs typeface="Arial" pitchFamily="34" charset="0"/>
              </a:rPr>
              <a:t>Ing. Francisco Gómez</a:t>
            </a:r>
          </a:p>
          <a:p>
            <a:pPr algn="ctr"/>
            <a:r>
              <a:rPr lang="es-VE" sz="2400" dirty="0">
                <a:latin typeface="Arial" pitchFamily="34" charset="0"/>
                <a:cs typeface="Arial" pitchFamily="34" charset="0"/>
                <a:hlinkClick r:id="rId2"/>
              </a:rPr>
              <a:t>Email: infosisdistribuidos@gmail.com</a:t>
            </a:r>
            <a:endParaRPr lang="es-VE" sz="2400" dirty="0">
              <a:latin typeface="Arial" pitchFamily="34" charset="0"/>
              <a:cs typeface="Arial" pitchFamily="34" charset="0"/>
            </a:endParaRPr>
          </a:p>
        </p:txBody>
      </p:sp>
      <p:pic>
        <p:nvPicPr>
          <p:cNvPr id="5" name="Picture 4">
            <a:extLst>
              <a:ext uri="{FF2B5EF4-FFF2-40B4-BE49-F238E27FC236}">
                <a16:creationId xmlns:a16="http://schemas.microsoft.com/office/drawing/2014/main" id="{8FE58B99-B271-494A-8B4C-A002D1193DF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7158" y="699460"/>
            <a:ext cx="4925797" cy="107335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strips(downRight)">
                                      <p:cBhvr>
                                        <p:cTn id="7" dur="2000"/>
                                        <p:tgtEl>
                                          <p:spTgt spid="20"/>
                                        </p:tgtEl>
                                      </p:cBhvr>
                                    </p:animEffect>
                                  </p:childTnLst>
                                </p:cTn>
                              </p:par>
                            </p:childTnLst>
                          </p:cTn>
                        </p:par>
                        <p:par>
                          <p:cTn id="8" fill="hold">
                            <p:stCondLst>
                              <p:cond delay="2000"/>
                            </p:stCondLst>
                            <p:childTnLst>
                              <p:par>
                                <p:cTn id="9" presetID="18" presetClass="entr" presetSubtype="6"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strips(downRight)">
                                      <p:cBhvr>
                                        <p:cTn id="11" dur="2000"/>
                                        <p:tgtEl>
                                          <p:spTgt spid="21"/>
                                        </p:tgtEl>
                                      </p:cBhvr>
                                    </p:animEffect>
                                  </p:childTnLst>
                                </p:cTn>
                              </p:par>
                              <p:par>
                                <p:cTn id="12" presetID="18" presetClass="entr" presetSubtype="6"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strips(downRight)">
                                      <p:cBhvr>
                                        <p:cTn id="1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627784" y="714356"/>
            <a:ext cx="6000792" cy="523220"/>
          </a:xfrm>
          <a:prstGeom prst="rect">
            <a:avLst/>
          </a:prstGeom>
          <a:noFill/>
        </p:spPr>
        <p:txBody>
          <a:bodyPr wrap="square" rtlCol="0">
            <a:spAutoFit/>
          </a:bodyPr>
          <a:lstStyle/>
          <a:p>
            <a:pPr algn="ctr"/>
            <a:r>
              <a:rPr lang="es-ES" sz="28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Arial" pitchFamily="34" charset="0"/>
                <a:cs typeface="Arial" pitchFamily="34" charset="0"/>
              </a:rPr>
              <a:t>Semáforos:</a:t>
            </a:r>
            <a:endParaRPr lang="es-VE" sz="28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Arial" pitchFamily="34" charset="0"/>
              <a:cs typeface="Arial" pitchFamily="34" charset="0"/>
            </a:endParaRPr>
          </a:p>
        </p:txBody>
      </p:sp>
      <p:sp>
        <p:nvSpPr>
          <p:cNvPr id="11" name="10 CuadroTexto"/>
          <p:cNvSpPr txBox="1"/>
          <p:nvPr/>
        </p:nvSpPr>
        <p:spPr>
          <a:xfrm>
            <a:off x="4427984" y="6165304"/>
            <a:ext cx="4474302" cy="400110"/>
          </a:xfrm>
          <a:prstGeom prst="rect">
            <a:avLst/>
          </a:prstGeom>
          <a:noFill/>
        </p:spPr>
        <p:txBody>
          <a:bodyPr wrap="none" rtlCol="0">
            <a:spAutoFit/>
          </a:bodyPr>
          <a:lstStyle/>
          <a:p>
            <a:r>
              <a:rPr lang="en-US" sz="1000" i="1" dirty="0"/>
              <a:t>Wikipedia,</a:t>
            </a:r>
          </a:p>
          <a:p>
            <a:r>
              <a:rPr lang="en-US" sz="1000" i="1" dirty="0"/>
              <a:t>http://es.wikipedia.org/wiki/Sem%C3%A1foro_(programaci%C3%B3n)</a:t>
            </a:r>
            <a:endParaRPr lang="es-ES" sz="1000" dirty="0"/>
          </a:p>
        </p:txBody>
      </p:sp>
      <p:sp>
        <p:nvSpPr>
          <p:cNvPr id="12" name="11 CuadroTexto"/>
          <p:cNvSpPr txBox="1"/>
          <p:nvPr/>
        </p:nvSpPr>
        <p:spPr>
          <a:xfrm>
            <a:off x="1619672" y="1988840"/>
            <a:ext cx="7056784" cy="1938992"/>
          </a:xfrm>
          <a:prstGeom prst="rect">
            <a:avLst/>
          </a:prstGeom>
          <a:noFill/>
        </p:spPr>
        <p:txBody>
          <a:bodyPr wrap="square" rtlCol="0">
            <a:spAutoFit/>
          </a:bodyPr>
          <a:lstStyle/>
          <a:p>
            <a:r>
              <a:rPr lang="es-ES" sz="2000" b="1" i="1" dirty="0">
                <a:latin typeface="Arial" pitchFamily="34" charset="0"/>
                <a:cs typeface="Arial" pitchFamily="34" charset="0"/>
              </a:rPr>
              <a:t>Es una variable especial que constituye el método clásico para restringir o permitir el acceso a recursos compartidos en un entorno de multiprocesamiento (en el que se ejecutarán varios procesos concurrentemente). Fueron inventados por Edsger Dijkstra y se usaron por primera vez en el sistema operativo THEOS.</a:t>
            </a:r>
          </a:p>
        </p:txBody>
      </p:sp>
      <p:pic>
        <p:nvPicPr>
          <p:cNvPr id="6" name="Picture 5">
            <a:extLst>
              <a:ext uri="{FF2B5EF4-FFF2-40B4-BE49-F238E27FC236}">
                <a16:creationId xmlns:a16="http://schemas.microsoft.com/office/drawing/2014/main" id="{93D5082A-27FF-AA49-ADEC-4168938DE99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9592" y="5974539"/>
            <a:ext cx="2711617" cy="5908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dissolve">
                                      <p:cBhvr>
                                        <p:cTn id="18" dur="500"/>
                                        <p:tgtEl>
                                          <p:spTgt spid="11"/>
                                        </p:tgtEl>
                                      </p:cBhvr>
                                    </p:animEffect>
                                  </p:childTnLst>
                                </p:cTn>
                              </p:par>
                              <p:par>
                                <p:cTn id="19" presetID="18" presetClass="entr" presetSubtype="6"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strips(downRight)">
                                      <p:cBhvr>
                                        <p:cTn id="2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627784" y="714356"/>
            <a:ext cx="6000792" cy="523220"/>
          </a:xfrm>
          <a:prstGeom prst="rect">
            <a:avLst/>
          </a:prstGeom>
          <a:noFill/>
        </p:spPr>
        <p:txBody>
          <a:bodyPr wrap="square" rtlCol="0">
            <a:spAutoFit/>
          </a:bodyPr>
          <a:lstStyle/>
          <a:p>
            <a:pPr algn="ctr"/>
            <a:r>
              <a:rPr lang="es-ES" sz="28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Arial" pitchFamily="34" charset="0"/>
                <a:cs typeface="Arial" pitchFamily="34" charset="0"/>
              </a:rPr>
              <a:t>Monitores:</a:t>
            </a:r>
            <a:endParaRPr lang="es-VE" sz="28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Arial" pitchFamily="34" charset="0"/>
              <a:cs typeface="Arial" pitchFamily="34" charset="0"/>
            </a:endParaRPr>
          </a:p>
        </p:txBody>
      </p:sp>
      <p:sp>
        <p:nvSpPr>
          <p:cNvPr id="11" name="10 CuadroTexto"/>
          <p:cNvSpPr txBox="1"/>
          <p:nvPr/>
        </p:nvSpPr>
        <p:spPr>
          <a:xfrm>
            <a:off x="4427984" y="6165304"/>
            <a:ext cx="4474302" cy="400110"/>
          </a:xfrm>
          <a:prstGeom prst="rect">
            <a:avLst/>
          </a:prstGeom>
          <a:noFill/>
        </p:spPr>
        <p:txBody>
          <a:bodyPr wrap="none" rtlCol="0">
            <a:spAutoFit/>
          </a:bodyPr>
          <a:lstStyle/>
          <a:p>
            <a:r>
              <a:rPr lang="en-US" sz="1000" i="1" dirty="0"/>
              <a:t>Wikipedia,</a:t>
            </a:r>
          </a:p>
          <a:p>
            <a:r>
              <a:rPr lang="en-US" sz="1000" i="1" dirty="0"/>
              <a:t>http://es.wikipedia.org/wiki/Sem%C3%A1foro_(programaci%C3%B3n)</a:t>
            </a:r>
            <a:endParaRPr lang="es-ES" sz="1000" dirty="0"/>
          </a:p>
        </p:txBody>
      </p:sp>
      <p:sp>
        <p:nvSpPr>
          <p:cNvPr id="12" name="11 CuadroTexto"/>
          <p:cNvSpPr txBox="1"/>
          <p:nvPr/>
        </p:nvSpPr>
        <p:spPr>
          <a:xfrm>
            <a:off x="323528" y="2276872"/>
            <a:ext cx="8496944" cy="2554545"/>
          </a:xfrm>
          <a:prstGeom prst="rect">
            <a:avLst/>
          </a:prstGeom>
          <a:noFill/>
        </p:spPr>
        <p:txBody>
          <a:bodyPr wrap="square" rtlCol="0">
            <a:spAutoFit/>
          </a:bodyPr>
          <a:lstStyle/>
          <a:p>
            <a:r>
              <a:rPr lang="es-ES" sz="2000" b="1" i="1" dirty="0">
                <a:latin typeface="Arial" pitchFamily="34" charset="0"/>
                <a:cs typeface="Arial" pitchFamily="34" charset="0"/>
              </a:rPr>
              <a:t>En la programación paralela, los monitores son objetos destinados a ser usados sin peligro por más de un hilo de ejecución. La característica que principalmente los define es que sus métodos son ejecutados con exclusión mutua. Lo que significa, que en cada momento en el tiempo, un hilo como máximo puede estar ejecutando cualquiera de sus métodos. Esta exclusión mutua simplifica el razonamiento de implementar monitores en lugar de código a ser ejecutado en paralelo.</a:t>
            </a:r>
          </a:p>
        </p:txBody>
      </p:sp>
      <p:pic>
        <p:nvPicPr>
          <p:cNvPr id="6" name="Picture 5">
            <a:extLst>
              <a:ext uri="{FF2B5EF4-FFF2-40B4-BE49-F238E27FC236}">
                <a16:creationId xmlns:a16="http://schemas.microsoft.com/office/drawing/2014/main" id="{752971AA-B38E-8048-9D02-C148063F5B5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9091" y="5949037"/>
            <a:ext cx="2711617" cy="5908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dissolve">
                                      <p:cBhvr>
                                        <p:cTn id="18" dur="500"/>
                                        <p:tgtEl>
                                          <p:spTgt spid="11"/>
                                        </p:tgtEl>
                                      </p:cBhvr>
                                    </p:animEffect>
                                  </p:childTnLst>
                                </p:cTn>
                              </p:par>
                              <p:par>
                                <p:cTn id="19" presetID="18" presetClass="entr" presetSubtype="6"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strips(downRight)">
                                      <p:cBhvr>
                                        <p:cTn id="2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627784" y="714356"/>
            <a:ext cx="6000792" cy="523220"/>
          </a:xfrm>
          <a:prstGeom prst="rect">
            <a:avLst/>
          </a:prstGeom>
          <a:noFill/>
        </p:spPr>
        <p:txBody>
          <a:bodyPr wrap="square" rtlCol="0">
            <a:spAutoFit/>
          </a:bodyPr>
          <a:lstStyle/>
          <a:p>
            <a:pPr algn="ctr"/>
            <a:r>
              <a:rPr lang="es-ES" sz="28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Arial" pitchFamily="34" charset="0"/>
                <a:cs typeface="Arial" pitchFamily="34" charset="0"/>
              </a:rPr>
              <a:t>Monitores (2 – Cont.):</a:t>
            </a:r>
            <a:endParaRPr lang="es-VE" sz="28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Arial" pitchFamily="34" charset="0"/>
              <a:cs typeface="Arial" pitchFamily="34" charset="0"/>
            </a:endParaRPr>
          </a:p>
        </p:txBody>
      </p:sp>
      <p:sp>
        <p:nvSpPr>
          <p:cNvPr id="11" name="10 CuadroTexto"/>
          <p:cNvSpPr txBox="1"/>
          <p:nvPr/>
        </p:nvSpPr>
        <p:spPr>
          <a:xfrm>
            <a:off x="5132150" y="6165304"/>
            <a:ext cx="3400290" cy="400110"/>
          </a:xfrm>
          <a:prstGeom prst="rect">
            <a:avLst/>
          </a:prstGeom>
          <a:noFill/>
        </p:spPr>
        <p:txBody>
          <a:bodyPr wrap="none" rtlCol="0">
            <a:spAutoFit/>
          </a:bodyPr>
          <a:lstStyle/>
          <a:p>
            <a:r>
              <a:rPr lang="en-US" sz="1000" i="1" dirty="0"/>
              <a:t>Wikipedia,</a:t>
            </a:r>
          </a:p>
          <a:p>
            <a:r>
              <a:rPr lang="es-ES" sz="1000" dirty="0"/>
              <a:t>http://es.wikipedia.org/wiki/Monitor_(concurrencia)</a:t>
            </a:r>
          </a:p>
        </p:txBody>
      </p:sp>
      <p:sp>
        <p:nvSpPr>
          <p:cNvPr id="12" name="11 CuadroTexto"/>
          <p:cNvSpPr txBox="1"/>
          <p:nvPr/>
        </p:nvSpPr>
        <p:spPr>
          <a:xfrm>
            <a:off x="323528" y="2492896"/>
            <a:ext cx="8496944" cy="3170099"/>
          </a:xfrm>
          <a:prstGeom prst="rect">
            <a:avLst/>
          </a:prstGeom>
          <a:noFill/>
        </p:spPr>
        <p:txBody>
          <a:bodyPr wrap="square" rtlCol="0">
            <a:spAutoFit/>
          </a:bodyPr>
          <a:lstStyle/>
          <a:p>
            <a:pPr>
              <a:buFont typeface="Wingdings" pitchFamily="2" charset="2"/>
              <a:buChar char="Ø"/>
            </a:pPr>
            <a:r>
              <a:rPr lang="es-ES" sz="2000" b="1" dirty="0"/>
              <a:t>Inicialización: </a:t>
            </a:r>
            <a:r>
              <a:rPr lang="es-ES" sz="2000" dirty="0"/>
              <a:t>contiene el código a ser ejecutado cuando el monitor es creado </a:t>
            </a:r>
          </a:p>
          <a:p>
            <a:pPr>
              <a:buFont typeface="Wingdings" pitchFamily="2" charset="2"/>
              <a:buChar char="Ø"/>
            </a:pPr>
            <a:r>
              <a:rPr lang="es-ES" sz="2000" b="1" dirty="0"/>
              <a:t>Datos privados: </a:t>
            </a:r>
            <a:r>
              <a:rPr lang="es-ES" sz="2000" dirty="0"/>
              <a:t>contiene los procedimientos privados, que sólo pueden ser usados desde </a:t>
            </a:r>
            <a:r>
              <a:rPr lang="es-ES" sz="2000" i="1" dirty="0"/>
              <a:t>dentro</a:t>
            </a:r>
            <a:r>
              <a:rPr lang="es-ES" sz="2000" dirty="0"/>
              <a:t> del monitor y no son visibles desde fuera </a:t>
            </a:r>
          </a:p>
          <a:p>
            <a:pPr>
              <a:buFont typeface="Wingdings" pitchFamily="2" charset="2"/>
              <a:buChar char="Ø"/>
            </a:pPr>
            <a:r>
              <a:rPr lang="es-ES" sz="2000" b="1" dirty="0"/>
              <a:t>Procedimientos del monitor: </a:t>
            </a:r>
            <a:r>
              <a:rPr lang="es-ES" sz="2000" dirty="0"/>
              <a:t>son los procedimientos que pueden ser llamados desde </a:t>
            </a:r>
            <a:r>
              <a:rPr lang="es-ES" sz="2000" i="1" dirty="0"/>
              <a:t>fuera</a:t>
            </a:r>
            <a:r>
              <a:rPr lang="es-ES" sz="2000" dirty="0"/>
              <a:t> del monitor. </a:t>
            </a:r>
          </a:p>
          <a:p>
            <a:pPr>
              <a:buFont typeface="Wingdings" pitchFamily="2" charset="2"/>
              <a:buChar char="Ø"/>
            </a:pPr>
            <a:r>
              <a:rPr lang="es-ES" sz="2000" b="1" dirty="0"/>
              <a:t>Cola de entrada: </a:t>
            </a:r>
            <a:r>
              <a:rPr lang="es-ES" sz="2000" dirty="0"/>
              <a:t>contiene a los </a:t>
            </a:r>
            <a:r>
              <a:rPr lang="es-ES" sz="2000" dirty="0">
                <a:hlinkClick r:id="rId2" action="ppaction://hlinkfile" tooltip="Hilos"/>
              </a:rPr>
              <a:t>hilos</a:t>
            </a:r>
            <a:r>
              <a:rPr lang="es-ES" sz="2000" dirty="0"/>
              <a:t> que han llamado a algún procedimiento del monitor pero no han podido adquirir permiso para ejecutarlos aún. </a:t>
            </a:r>
          </a:p>
        </p:txBody>
      </p:sp>
      <p:sp>
        <p:nvSpPr>
          <p:cNvPr id="6" name="5 CuadroTexto"/>
          <p:cNvSpPr txBox="1"/>
          <p:nvPr/>
        </p:nvSpPr>
        <p:spPr>
          <a:xfrm>
            <a:off x="3203848" y="1700808"/>
            <a:ext cx="3744416" cy="400110"/>
          </a:xfrm>
          <a:prstGeom prst="rect">
            <a:avLst/>
          </a:prstGeom>
          <a:noFill/>
        </p:spPr>
        <p:txBody>
          <a:bodyPr wrap="square" rtlCol="0">
            <a:spAutoFit/>
          </a:bodyPr>
          <a:lstStyle/>
          <a:p>
            <a:r>
              <a:rPr lang="es-VE" sz="2000" b="1" dirty="0"/>
              <a:t>Componentes de un Monitor</a:t>
            </a:r>
            <a:endParaRPr lang="es-ES" sz="2000" b="1" dirty="0"/>
          </a:p>
        </p:txBody>
      </p:sp>
      <p:pic>
        <p:nvPicPr>
          <p:cNvPr id="8" name="Picture 7">
            <a:extLst>
              <a:ext uri="{FF2B5EF4-FFF2-40B4-BE49-F238E27FC236}">
                <a16:creationId xmlns:a16="http://schemas.microsoft.com/office/drawing/2014/main" id="{7C918CDF-2754-0247-9A39-1A0042CB643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3528" y="5926933"/>
            <a:ext cx="2711617" cy="5908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par>
                                <p:cTn id="25" presetID="18" presetClass="entr" presetSubtype="6"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trips(downRight)">
                                      <p:cBhvr>
                                        <p:cTn id="2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85720" y="4643446"/>
            <a:ext cx="6357982" cy="1292662"/>
          </a:xfrm>
          <a:prstGeom prst="rect">
            <a:avLst/>
          </a:prstGeom>
          <a:noFill/>
        </p:spPr>
        <p:txBody>
          <a:bodyPr wrap="square" rtlCol="0">
            <a:spAutoFit/>
          </a:bodyPr>
          <a:lstStyle/>
          <a:p>
            <a:pPr algn="ctr">
              <a:defRPr/>
            </a:pPr>
            <a:r>
              <a:rPr lang="es-ES" sz="6000" b="1" dirty="0">
                <a:ln w="10541" cmpd="sng">
                  <a:solidFill>
                    <a:srgbClr val="7D7D7D">
                      <a:tint val="100000"/>
                      <a:shade val="100000"/>
                      <a:satMod val="110000"/>
                    </a:srgbClr>
                  </a:solidFill>
                  <a:prstDash val="solid"/>
                </a:ln>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rPr>
              <a:t>GRACIAS…!!!</a:t>
            </a:r>
          </a:p>
          <a:p>
            <a:endParaRPr lang="es-ES" dirty="0"/>
          </a:p>
        </p:txBody>
      </p:sp>
      <p:pic>
        <p:nvPicPr>
          <p:cNvPr id="4" name="Picture 3">
            <a:extLst>
              <a:ext uri="{FF2B5EF4-FFF2-40B4-BE49-F238E27FC236}">
                <a16:creationId xmlns:a16="http://schemas.microsoft.com/office/drawing/2014/main" id="{E52195F3-EA66-554D-9094-1C0F5546B93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03648" y="1772816"/>
            <a:ext cx="5932226" cy="129266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2000"/>
                                        <p:tgtEl>
                                          <p:spTgt spid="7"/>
                                        </p:tgtEl>
                                      </p:cBhvr>
                                    </p:animEffect>
                                  </p:childTnLst>
                                </p:cTn>
                              </p:par>
                              <p:par>
                                <p:cTn id="8" presetID="18" presetClass="entr" presetSubtype="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Right)">
                                      <p:cBhvr>
                                        <p:cTn id="1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643174" y="714356"/>
            <a:ext cx="6000792" cy="800219"/>
          </a:xfrm>
          <a:prstGeom prst="rect">
            <a:avLst/>
          </a:prstGeom>
          <a:noFill/>
        </p:spPr>
        <p:txBody>
          <a:bodyPr wrap="square" rtlCol="0">
            <a:spAutoFit/>
          </a:bodyPr>
          <a:lstStyle/>
          <a:p>
            <a:pPr algn="ctr"/>
            <a:r>
              <a:rPr lang="es-VE" sz="28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Arial" pitchFamily="34" charset="0"/>
                <a:cs typeface="Arial" pitchFamily="34" charset="0"/>
              </a:rPr>
              <a:t>Agenda</a:t>
            </a:r>
          </a:p>
          <a:p>
            <a:pPr algn="ctr"/>
            <a:endParaRPr lang="es-ES" dirty="0"/>
          </a:p>
        </p:txBody>
      </p:sp>
      <p:sp>
        <p:nvSpPr>
          <p:cNvPr id="8" name="7 CuadroTexto"/>
          <p:cNvSpPr txBox="1"/>
          <p:nvPr/>
        </p:nvSpPr>
        <p:spPr>
          <a:xfrm>
            <a:off x="1331640" y="2276872"/>
            <a:ext cx="7500990" cy="2804999"/>
          </a:xfrm>
          <a:prstGeom prst="rect">
            <a:avLst/>
          </a:prstGeom>
          <a:noFill/>
        </p:spPr>
        <p:txBody>
          <a:bodyPr wrap="square" rtlCol="0">
            <a:spAutoFit/>
          </a:bodyPr>
          <a:lstStyle/>
          <a:p>
            <a:pPr>
              <a:lnSpc>
                <a:spcPct val="150000"/>
              </a:lnSpc>
              <a:buFont typeface="Wingdings" pitchFamily="2" charset="2"/>
              <a:buChar char="Ø"/>
            </a:pPr>
            <a:r>
              <a:rPr lang="es-VE" sz="2000" b="1" i="1" dirty="0">
                <a:latin typeface="Arial" pitchFamily="34" charset="0"/>
                <a:cs typeface="Arial" pitchFamily="34" charset="0"/>
              </a:rPr>
              <a:t> ¿ Qué es un Proceso ?</a:t>
            </a:r>
          </a:p>
          <a:p>
            <a:pPr>
              <a:lnSpc>
                <a:spcPct val="150000"/>
              </a:lnSpc>
              <a:buFont typeface="Wingdings" pitchFamily="2" charset="2"/>
              <a:buChar char="Ø"/>
            </a:pPr>
            <a:r>
              <a:rPr lang="es-VE" sz="2000" b="1" i="1" dirty="0">
                <a:latin typeface="Arial" pitchFamily="34" charset="0"/>
                <a:cs typeface="Arial" pitchFamily="34" charset="0"/>
              </a:rPr>
              <a:t>  Modelo de procesos</a:t>
            </a:r>
          </a:p>
          <a:p>
            <a:pPr>
              <a:lnSpc>
                <a:spcPct val="150000"/>
              </a:lnSpc>
              <a:buFont typeface="Wingdings" pitchFamily="2" charset="2"/>
              <a:buChar char="Ø"/>
            </a:pPr>
            <a:r>
              <a:rPr lang="es-ES" sz="2000" b="1" i="1" dirty="0">
                <a:latin typeface="Arial" pitchFamily="34" charset="0"/>
                <a:cs typeface="Arial" pitchFamily="34" charset="0"/>
              </a:rPr>
              <a:t>  Comunicación  entre procesos</a:t>
            </a:r>
            <a:r>
              <a:rPr lang="es-VE" sz="2000" dirty="0">
                <a:latin typeface="Arial" pitchFamily="34" charset="0"/>
                <a:cs typeface="Arial" pitchFamily="34" charset="0"/>
              </a:rPr>
              <a:t> </a:t>
            </a:r>
          </a:p>
          <a:p>
            <a:pPr>
              <a:lnSpc>
                <a:spcPct val="150000"/>
              </a:lnSpc>
              <a:buFont typeface="Wingdings" pitchFamily="2" charset="2"/>
              <a:buChar char="Ø"/>
            </a:pPr>
            <a:r>
              <a:rPr lang="es-ES" sz="2000" b="1" i="1" dirty="0">
                <a:latin typeface="Arial" pitchFamily="34" charset="0"/>
                <a:cs typeface="Arial" pitchFamily="34" charset="0"/>
              </a:rPr>
              <a:t> ¿ Qué son los hilos (</a:t>
            </a:r>
            <a:r>
              <a:rPr lang="es-ES" sz="2000" b="1" i="1" dirty="0" err="1">
                <a:latin typeface="Arial" pitchFamily="34" charset="0"/>
                <a:cs typeface="Arial" pitchFamily="34" charset="0"/>
              </a:rPr>
              <a:t>Threads</a:t>
            </a:r>
            <a:r>
              <a:rPr lang="es-ES" sz="2000" b="1" i="1" dirty="0">
                <a:latin typeface="Arial" pitchFamily="34" charset="0"/>
                <a:cs typeface="Arial" pitchFamily="34" charset="0"/>
              </a:rPr>
              <a:t>) ?</a:t>
            </a:r>
          </a:p>
          <a:p>
            <a:pPr>
              <a:lnSpc>
                <a:spcPct val="150000"/>
              </a:lnSpc>
              <a:buFont typeface="Wingdings" pitchFamily="2" charset="2"/>
              <a:buChar char="Ø"/>
            </a:pPr>
            <a:r>
              <a:rPr lang="es-ES_tradnl" sz="2000" b="1" i="1" dirty="0">
                <a:latin typeface="Arial" pitchFamily="34" charset="0"/>
                <a:cs typeface="Arial" pitchFamily="34" charset="0"/>
              </a:rPr>
              <a:t>  Semáforos</a:t>
            </a:r>
          </a:p>
          <a:p>
            <a:pPr>
              <a:lnSpc>
                <a:spcPct val="150000"/>
              </a:lnSpc>
              <a:buFont typeface="Wingdings" pitchFamily="2" charset="2"/>
              <a:buChar char="Ø"/>
            </a:pPr>
            <a:r>
              <a:rPr lang="es-ES_tradnl" sz="2000" b="1" i="1" dirty="0">
                <a:latin typeface="Arial" pitchFamily="34" charset="0"/>
                <a:cs typeface="Arial" pitchFamily="34" charset="0"/>
              </a:rPr>
              <a:t>  Monitores</a:t>
            </a:r>
            <a:endParaRPr lang="es-ES" dirty="0"/>
          </a:p>
        </p:txBody>
      </p:sp>
      <p:pic>
        <p:nvPicPr>
          <p:cNvPr id="5" name="Picture 4">
            <a:extLst>
              <a:ext uri="{FF2B5EF4-FFF2-40B4-BE49-F238E27FC236}">
                <a16:creationId xmlns:a16="http://schemas.microsoft.com/office/drawing/2014/main" id="{BB111679-22E9-5643-8D1F-6758F86FC63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96136" y="5733256"/>
            <a:ext cx="2711617" cy="5908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3000"/>
                                        <p:tgtEl>
                                          <p:spTgt spid="8"/>
                                        </p:tgtEl>
                                      </p:cBhvr>
                                    </p:animEffect>
                                  </p:childTnLst>
                                </p:cTn>
                              </p:par>
                              <p:par>
                                <p:cTn id="13" presetID="18" presetClass="entr" presetSubtype="6"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strips(downRight)">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627784" y="908720"/>
            <a:ext cx="6000792" cy="523220"/>
          </a:xfrm>
          <a:prstGeom prst="rect">
            <a:avLst/>
          </a:prstGeom>
          <a:noFill/>
        </p:spPr>
        <p:txBody>
          <a:bodyPr wrap="square" rtlCol="0">
            <a:spAutoFit/>
          </a:bodyPr>
          <a:lstStyle/>
          <a:p>
            <a:r>
              <a:rPr lang="es-VE" sz="28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Arial" pitchFamily="34" charset="0"/>
                <a:cs typeface="Arial" pitchFamily="34" charset="0"/>
              </a:rPr>
              <a:t>Qué es un Proceso ? :</a:t>
            </a:r>
          </a:p>
        </p:txBody>
      </p:sp>
      <p:sp>
        <p:nvSpPr>
          <p:cNvPr id="5" name="4 CuadroTexto"/>
          <p:cNvSpPr txBox="1"/>
          <p:nvPr/>
        </p:nvSpPr>
        <p:spPr>
          <a:xfrm>
            <a:off x="755576" y="3729226"/>
            <a:ext cx="8136905" cy="707886"/>
          </a:xfrm>
          <a:prstGeom prst="rect">
            <a:avLst/>
          </a:prstGeom>
          <a:noFill/>
        </p:spPr>
        <p:txBody>
          <a:bodyPr wrap="square" rtlCol="0">
            <a:spAutoFit/>
          </a:bodyPr>
          <a:lstStyle/>
          <a:p>
            <a:pPr>
              <a:buFont typeface="Wingdings" pitchFamily="2" charset="2"/>
              <a:buChar char="Ø"/>
            </a:pPr>
            <a:r>
              <a:rPr lang="es-ES" sz="2000" b="1" i="1" dirty="0">
                <a:latin typeface="Arial" pitchFamily="34" charset="0"/>
                <a:cs typeface="Arial" pitchFamily="34" charset="0"/>
              </a:rPr>
              <a:t> Un proceso es la entidad de ejecución reconocida por el sistema de operación</a:t>
            </a:r>
          </a:p>
        </p:txBody>
      </p:sp>
      <p:sp>
        <p:nvSpPr>
          <p:cNvPr id="6" name="5 CuadroTexto"/>
          <p:cNvSpPr txBox="1"/>
          <p:nvPr/>
        </p:nvSpPr>
        <p:spPr>
          <a:xfrm>
            <a:off x="763960" y="2357264"/>
            <a:ext cx="8136905" cy="1015663"/>
          </a:xfrm>
          <a:prstGeom prst="rect">
            <a:avLst/>
          </a:prstGeom>
          <a:noFill/>
        </p:spPr>
        <p:txBody>
          <a:bodyPr wrap="square" rtlCol="0">
            <a:spAutoFit/>
          </a:bodyPr>
          <a:lstStyle/>
          <a:p>
            <a:pPr>
              <a:buFont typeface="Wingdings" pitchFamily="2" charset="2"/>
              <a:buChar char="Ø"/>
            </a:pPr>
            <a:r>
              <a:rPr lang="es-ES" sz="2000" b="1" i="1" dirty="0">
                <a:latin typeface="Arial" pitchFamily="34" charset="0"/>
                <a:cs typeface="Arial" pitchFamily="34" charset="0"/>
              </a:rPr>
              <a:t> Un proceso es una entidad activa que tiene asociada un conjunto de atributos: código, datos, </a:t>
            </a:r>
            <a:r>
              <a:rPr lang="es-ES" sz="2000" b="1" i="1" dirty="0" err="1">
                <a:latin typeface="Arial" pitchFamily="34" charset="0"/>
                <a:cs typeface="Arial" pitchFamily="34" charset="0"/>
              </a:rPr>
              <a:t>stack</a:t>
            </a:r>
            <a:r>
              <a:rPr lang="es-ES" sz="2000" b="1" i="1" dirty="0">
                <a:latin typeface="Arial" pitchFamily="34" charset="0"/>
                <a:cs typeface="Arial" pitchFamily="34" charset="0"/>
              </a:rPr>
              <a:t>, registros e identificador único</a:t>
            </a:r>
          </a:p>
        </p:txBody>
      </p:sp>
      <p:sp>
        <p:nvSpPr>
          <p:cNvPr id="9" name="8 CuadroTexto"/>
          <p:cNvSpPr txBox="1"/>
          <p:nvPr/>
        </p:nvSpPr>
        <p:spPr>
          <a:xfrm>
            <a:off x="755576" y="4797152"/>
            <a:ext cx="8136905" cy="707886"/>
          </a:xfrm>
          <a:prstGeom prst="rect">
            <a:avLst/>
          </a:prstGeom>
          <a:noFill/>
        </p:spPr>
        <p:txBody>
          <a:bodyPr wrap="square" rtlCol="0">
            <a:spAutoFit/>
          </a:bodyPr>
          <a:lstStyle/>
          <a:p>
            <a:pPr>
              <a:buFont typeface="Wingdings" pitchFamily="2" charset="2"/>
              <a:buChar char="Ø"/>
            </a:pPr>
            <a:r>
              <a:rPr lang="es-ES" sz="2000" b="1" i="1" dirty="0">
                <a:latin typeface="Arial" pitchFamily="34" charset="0"/>
                <a:cs typeface="Arial" pitchFamily="34" charset="0"/>
              </a:rPr>
              <a:t> Un proceso es un programa en ejecución. Esta ejecución es secuencial</a:t>
            </a:r>
          </a:p>
        </p:txBody>
      </p:sp>
      <p:sp>
        <p:nvSpPr>
          <p:cNvPr id="10" name="9 CuadroTexto"/>
          <p:cNvSpPr txBox="1"/>
          <p:nvPr/>
        </p:nvSpPr>
        <p:spPr>
          <a:xfrm>
            <a:off x="6228184" y="5877272"/>
            <a:ext cx="2056973" cy="400110"/>
          </a:xfrm>
          <a:prstGeom prst="rect">
            <a:avLst/>
          </a:prstGeom>
          <a:noFill/>
        </p:spPr>
        <p:txBody>
          <a:bodyPr wrap="none" rtlCol="0">
            <a:spAutoFit/>
          </a:bodyPr>
          <a:lstStyle/>
          <a:p>
            <a:r>
              <a:rPr lang="en-US" sz="1000" i="1" dirty="0" err="1"/>
              <a:t>Por</a:t>
            </a:r>
            <a:r>
              <a:rPr lang="en-US" sz="1000" i="1" dirty="0"/>
              <a:t>: </a:t>
            </a:r>
            <a:r>
              <a:rPr lang="en-US" sz="1000" i="1" dirty="0" err="1"/>
              <a:t>Yudith</a:t>
            </a:r>
            <a:r>
              <a:rPr lang="en-US" sz="1000" i="1" dirty="0"/>
              <a:t> </a:t>
            </a:r>
            <a:r>
              <a:rPr lang="en-US" sz="1000" i="1" dirty="0" err="1"/>
              <a:t>Cardinale</a:t>
            </a:r>
            <a:r>
              <a:rPr lang="en-US" sz="1000" i="1" dirty="0"/>
              <a:t> USB</a:t>
            </a:r>
            <a:br>
              <a:rPr lang="en-US" sz="1000" i="1" dirty="0"/>
            </a:br>
            <a:r>
              <a:rPr lang="en-US" sz="1000" i="1" dirty="0"/>
              <a:t>Wed Sep 30 11:36:05 AST 1998 </a:t>
            </a:r>
            <a:endParaRPr lang="es-ES" sz="1000" dirty="0"/>
          </a:p>
        </p:txBody>
      </p:sp>
      <p:pic>
        <p:nvPicPr>
          <p:cNvPr id="8" name="Picture 7">
            <a:extLst>
              <a:ext uri="{FF2B5EF4-FFF2-40B4-BE49-F238E27FC236}">
                <a16:creationId xmlns:a16="http://schemas.microsoft.com/office/drawing/2014/main" id="{5B452C37-CBB0-344F-B06D-6803D82F75B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9552" y="5686507"/>
            <a:ext cx="2711617" cy="5908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18" presetClass="entr" presetSubtype="6"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strips(downRight)">
                                      <p:cBhvr>
                                        <p:cTn id="28"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643174" y="714356"/>
            <a:ext cx="6000792" cy="800219"/>
          </a:xfrm>
          <a:prstGeom prst="rect">
            <a:avLst/>
          </a:prstGeom>
          <a:noFill/>
        </p:spPr>
        <p:txBody>
          <a:bodyPr wrap="square" rtlCol="0">
            <a:spAutoFit/>
          </a:bodyPr>
          <a:lstStyle/>
          <a:p>
            <a:pPr algn="ctr"/>
            <a:r>
              <a:rPr lang="es-VE" sz="28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Arial" pitchFamily="34" charset="0"/>
                <a:cs typeface="Arial" pitchFamily="34" charset="0"/>
              </a:rPr>
              <a:t>Modelo de procesos :</a:t>
            </a:r>
          </a:p>
          <a:p>
            <a:endParaRPr lang="es-ES" dirty="0"/>
          </a:p>
        </p:txBody>
      </p:sp>
      <p:sp>
        <p:nvSpPr>
          <p:cNvPr id="6" name="5 CuadroTexto"/>
          <p:cNvSpPr txBox="1"/>
          <p:nvPr/>
        </p:nvSpPr>
        <p:spPr>
          <a:xfrm>
            <a:off x="2051720" y="1556792"/>
            <a:ext cx="6696744" cy="1938992"/>
          </a:xfrm>
          <a:prstGeom prst="rect">
            <a:avLst/>
          </a:prstGeom>
          <a:noFill/>
        </p:spPr>
        <p:txBody>
          <a:bodyPr wrap="square" rtlCol="0">
            <a:spAutoFit/>
          </a:bodyPr>
          <a:lstStyle/>
          <a:p>
            <a:r>
              <a:rPr lang="es-ES" sz="2000" b="1" i="1" dirty="0">
                <a:latin typeface="Arial" pitchFamily="34" charset="0"/>
                <a:cs typeface="Arial" pitchFamily="34" charset="0"/>
              </a:rPr>
              <a:t> </a:t>
            </a:r>
            <a:r>
              <a:rPr lang="es-ES" sz="2000" b="1" i="1" u="sng" dirty="0">
                <a:latin typeface="Arial" pitchFamily="34" charset="0"/>
                <a:cs typeface="Arial" pitchFamily="34" charset="0"/>
              </a:rPr>
              <a:t>PCB (</a:t>
            </a:r>
            <a:r>
              <a:rPr lang="es-ES" sz="2000" b="1" i="1" u="sng" dirty="0" err="1">
                <a:latin typeface="Arial" pitchFamily="34" charset="0"/>
                <a:cs typeface="Arial" pitchFamily="34" charset="0"/>
              </a:rPr>
              <a:t>Process</a:t>
            </a:r>
            <a:r>
              <a:rPr lang="es-ES" sz="2000" b="1" i="1" u="sng" dirty="0">
                <a:latin typeface="Arial" pitchFamily="34" charset="0"/>
                <a:cs typeface="Arial" pitchFamily="34" charset="0"/>
              </a:rPr>
              <a:t> Control Block): </a:t>
            </a:r>
            <a:r>
              <a:rPr lang="es-ES" sz="2000" b="1" i="1" dirty="0">
                <a:latin typeface="Arial" pitchFamily="34" charset="0"/>
                <a:cs typeface="Arial" pitchFamily="34" charset="0"/>
              </a:rPr>
              <a:t>Es una estructura usada por el sistema de operación para mantener la información necesaria de cada proceso. El contenido varía de acuerdo al sistema de operación pero la información general que debe contener se puede resumir en:</a:t>
            </a:r>
          </a:p>
        </p:txBody>
      </p:sp>
      <p:sp>
        <p:nvSpPr>
          <p:cNvPr id="8" name="7 CuadroTexto"/>
          <p:cNvSpPr txBox="1"/>
          <p:nvPr/>
        </p:nvSpPr>
        <p:spPr>
          <a:xfrm>
            <a:off x="467543" y="4933617"/>
            <a:ext cx="8136905" cy="1015663"/>
          </a:xfrm>
          <a:prstGeom prst="rect">
            <a:avLst/>
          </a:prstGeom>
          <a:noFill/>
        </p:spPr>
        <p:txBody>
          <a:bodyPr wrap="square" rtlCol="0">
            <a:spAutoFit/>
          </a:bodyPr>
          <a:lstStyle/>
          <a:p>
            <a:pPr>
              <a:buFont typeface="Wingdings" pitchFamily="2" charset="2"/>
              <a:buChar char="Ø"/>
            </a:pPr>
            <a:r>
              <a:rPr lang="es-ES" sz="2000" b="1" i="1" dirty="0">
                <a:latin typeface="Arial" pitchFamily="34" charset="0"/>
                <a:cs typeface="Arial" pitchFamily="34" charset="0"/>
              </a:rPr>
              <a:t> Información del manejo de memoria: </a:t>
            </a:r>
          </a:p>
          <a:p>
            <a:pPr lvl="1">
              <a:buFont typeface="Wingdings" pitchFamily="2" charset="2"/>
              <a:buChar char="Ø"/>
            </a:pPr>
            <a:r>
              <a:rPr lang="es-ES" sz="2000" b="1" i="1" dirty="0">
                <a:latin typeface="Arial" pitchFamily="34" charset="0"/>
                <a:cs typeface="Arial" pitchFamily="34" charset="0"/>
              </a:rPr>
              <a:t>Registros base y límite </a:t>
            </a:r>
          </a:p>
          <a:p>
            <a:pPr lvl="1">
              <a:buFont typeface="Wingdings" pitchFamily="2" charset="2"/>
              <a:buChar char="Ø"/>
            </a:pPr>
            <a:r>
              <a:rPr lang="es-ES" sz="2000" b="1" i="1" dirty="0">
                <a:latin typeface="Arial" pitchFamily="34" charset="0"/>
                <a:cs typeface="Arial" pitchFamily="34" charset="0"/>
              </a:rPr>
              <a:t>Tabla de páginas o de segmentos </a:t>
            </a:r>
          </a:p>
        </p:txBody>
      </p:sp>
      <p:sp>
        <p:nvSpPr>
          <p:cNvPr id="11" name="10 CuadroTexto"/>
          <p:cNvSpPr txBox="1"/>
          <p:nvPr/>
        </p:nvSpPr>
        <p:spPr>
          <a:xfrm>
            <a:off x="467544" y="3501008"/>
            <a:ext cx="8064896" cy="1323439"/>
          </a:xfrm>
          <a:prstGeom prst="rect">
            <a:avLst/>
          </a:prstGeom>
          <a:noFill/>
        </p:spPr>
        <p:txBody>
          <a:bodyPr wrap="square" rtlCol="0">
            <a:spAutoFit/>
          </a:bodyPr>
          <a:lstStyle/>
          <a:p>
            <a:pPr>
              <a:buFont typeface="Wingdings" pitchFamily="2" charset="2"/>
              <a:buChar char="Ø"/>
            </a:pPr>
            <a:r>
              <a:rPr lang="es-ES" sz="2000" b="1" i="1" dirty="0">
                <a:latin typeface="Arial" pitchFamily="34" charset="0"/>
                <a:cs typeface="Arial" pitchFamily="34" charset="0"/>
              </a:rPr>
              <a:t> Identificadores numéricos: </a:t>
            </a:r>
          </a:p>
          <a:p>
            <a:pPr lvl="1">
              <a:buFont typeface="Wingdings" pitchFamily="2" charset="2"/>
              <a:buChar char="Ø"/>
            </a:pPr>
            <a:r>
              <a:rPr lang="es-ES" sz="2000" b="1" i="1" dirty="0">
                <a:latin typeface="Arial" pitchFamily="34" charset="0"/>
                <a:cs typeface="Arial" pitchFamily="34" charset="0"/>
              </a:rPr>
              <a:t>Identificador del procesos en si </a:t>
            </a:r>
          </a:p>
          <a:p>
            <a:pPr lvl="1">
              <a:buFont typeface="Wingdings" pitchFamily="2" charset="2"/>
              <a:buChar char="Ø"/>
            </a:pPr>
            <a:r>
              <a:rPr lang="es-ES" sz="2000" b="1" i="1" dirty="0">
                <a:latin typeface="Arial" pitchFamily="34" charset="0"/>
                <a:cs typeface="Arial" pitchFamily="34" charset="0"/>
              </a:rPr>
              <a:t>Identificador del proceso padre (quién lo creó) </a:t>
            </a:r>
          </a:p>
          <a:p>
            <a:pPr lvl="1">
              <a:buFont typeface="Wingdings" pitchFamily="2" charset="2"/>
              <a:buChar char="Ø"/>
            </a:pPr>
            <a:r>
              <a:rPr lang="es-ES" sz="2000" b="1" i="1" dirty="0">
                <a:latin typeface="Arial" pitchFamily="34" charset="0"/>
                <a:cs typeface="Arial" pitchFamily="34" charset="0"/>
              </a:rPr>
              <a:t>Identificador del usuario</a:t>
            </a:r>
          </a:p>
        </p:txBody>
      </p:sp>
      <p:sp>
        <p:nvSpPr>
          <p:cNvPr id="12" name="11 CuadroTexto"/>
          <p:cNvSpPr txBox="1"/>
          <p:nvPr/>
        </p:nvSpPr>
        <p:spPr>
          <a:xfrm>
            <a:off x="6228184" y="5877272"/>
            <a:ext cx="2056973" cy="400110"/>
          </a:xfrm>
          <a:prstGeom prst="rect">
            <a:avLst/>
          </a:prstGeom>
          <a:noFill/>
        </p:spPr>
        <p:txBody>
          <a:bodyPr wrap="none" rtlCol="0">
            <a:spAutoFit/>
          </a:bodyPr>
          <a:lstStyle/>
          <a:p>
            <a:r>
              <a:rPr lang="en-US" sz="1000" i="1" dirty="0" err="1"/>
              <a:t>Por</a:t>
            </a:r>
            <a:r>
              <a:rPr lang="en-US" sz="1000" i="1" dirty="0"/>
              <a:t>: </a:t>
            </a:r>
            <a:r>
              <a:rPr lang="en-US" sz="1000" i="1" dirty="0" err="1"/>
              <a:t>Yudith</a:t>
            </a:r>
            <a:r>
              <a:rPr lang="en-US" sz="1000" i="1" dirty="0"/>
              <a:t> </a:t>
            </a:r>
            <a:r>
              <a:rPr lang="en-US" sz="1000" i="1" dirty="0" err="1"/>
              <a:t>Cardinale</a:t>
            </a:r>
            <a:r>
              <a:rPr lang="en-US" sz="1000" i="1" dirty="0"/>
              <a:t> USB</a:t>
            </a:r>
            <a:br>
              <a:rPr lang="en-US" sz="1000" i="1" dirty="0"/>
            </a:br>
            <a:r>
              <a:rPr lang="en-US" sz="1000" i="1" dirty="0"/>
              <a:t>Wed Sep 30 11:36:05 AST 1998 </a:t>
            </a:r>
            <a:endParaRPr lang="es-ES" sz="1000" dirty="0"/>
          </a:p>
        </p:txBody>
      </p:sp>
      <p:pic>
        <p:nvPicPr>
          <p:cNvPr id="9" name="Picture 8">
            <a:extLst>
              <a:ext uri="{FF2B5EF4-FFF2-40B4-BE49-F238E27FC236}">
                <a16:creationId xmlns:a16="http://schemas.microsoft.com/office/drawing/2014/main" id="{EEC1453A-43F9-2E4C-8FD9-51B3206D1D1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4306" y="5995237"/>
            <a:ext cx="2711617" cy="5908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dissolve">
                                      <p:cBhvr>
                                        <p:cTn id="30" dur="500"/>
                                        <p:tgtEl>
                                          <p:spTgt spid="12"/>
                                        </p:tgtEl>
                                      </p:cBhvr>
                                    </p:animEffect>
                                  </p:childTnLst>
                                </p:cTn>
                              </p:par>
                              <p:par>
                                <p:cTn id="31" presetID="18" presetClass="entr" presetSubtype="6"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strips(downRight)">
                                      <p:cBhvr>
                                        <p:cTn id="3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8"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643174" y="714356"/>
            <a:ext cx="6000792" cy="800219"/>
          </a:xfrm>
          <a:prstGeom prst="rect">
            <a:avLst/>
          </a:prstGeom>
          <a:noFill/>
        </p:spPr>
        <p:txBody>
          <a:bodyPr wrap="square" rtlCol="0">
            <a:spAutoFit/>
          </a:bodyPr>
          <a:lstStyle/>
          <a:p>
            <a:pPr algn="ctr"/>
            <a:r>
              <a:rPr lang="es-VE" sz="28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Arial" pitchFamily="34" charset="0"/>
                <a:cs typeface="Arial" pitchFamily="34" charset="0"/>
              </a:rPr>
              <a:t>Modelo de procesos (2 - Cont.) :</a:t>
            </a:r>
          </a:p>
          <a:p>
            <a:endParaRPr lang="es-ES" dirty="0"/>
          </a:p>
        </p:txBody>
      </p:sp>
      <p:sp>
        <p:nvSpPr>
          <p:cNvPr id="9" name="8 CuadroTexto"/>
          <p:cNvSpPr txBox="1"/>
          <p:nvPr/>
        </p:nvSpPr>
        <p:spPr>
          <a:xfrm>
            <a:off x="1727176" y="1484784"/>
            <a:ext cx="7416824" cy="1631216"/>
          </a:xfrm>
          <a:prstGeom prst="rect">
            <a:avLst/>
          </a:prstGeom>
          <a:noFill/>
        </p:spPr>
        <p:txBody>
          <a:bodyPr wrap="square" rtlCol="0">
            <a:spAutoFit/>
          </a:bodyPr>
          <a:lstStyle/>
          <a:p>
            <a:pPr>
              <a:buFont typeface="Wingdings" pitchFamily="2" charset="2"/>
              <a:buChar char="Ø"/>
            </a:pPr>
            <a:r>
              <a:rPr lang="es-ES" sz="2000" b="1" i="1" dirty="0">
                <a:latin typeface="Arial" pitchFamily="34" charset="0"/>
                <a:cs typeface="Arial" pitchFamily="34" charset="0"/>
              </a:rPr>
              <a:t> Información del estado del procesador: </a:t>
            </a:r>
          </a:p>
          <a:p>
            <a:pPr lvl="1">
              <a:buFont typeface="Wingdings" pitchFamily="2" charset="2"/>
              <a:buChar char="Ø"/>
            </a:pPr>
            <a:r>
              <a:rPr lang="es-ES" sz="2000" b="1" i="1" dirty="0">
                <a:latin typeface="Arial" pitchFamily="34" charset="0"/>
                <a:cs typeface="Arial" pitchFamily="34" charset="0"/>
              </a:rPr>
              <a:t>Registros visibles al usuario </a:t>
            </a:r>
          </a:p>
          <a:p>
            <a:pPr lvl="1">
              <a:buFont typeface="Wingdings" pitchFamily="2" charset="2"/>
              <a:buChar char="Ø"/>
            </a:pPr>
            <a:r>
              <a:rPr lang="es-ES" sz="2000" b="1" i="1" dirty="0">
                <a:latin typeface="Arial" pitchFamily="34" charset="0"/>
                <a:cs typeface="Arial" pitchFamily="34" charset="0"/>
              </a:rPr>
              <a:t>Registros de estado y control: </a:t>
            </a:r>
            <a:r>
              <a:rPr lang="es-ES" sz="2000" b="1" i="1" dirty="0" err="1">
                <a:latin typeface="Arial" pitchFamily="34" charset="0"/>
                <a:cs typeface="Arial" pitchFamily="34" charset="0"/>
              </a:rPr>
              <a:t>pc</a:t>
            </a:r>
            <a:r>
              <a:rPr lang="es-ES" sz="2000" b="1" i="1" dirty="0">
                <a:latin typeface="Arial" pitchFamily="34" charset="0"/>
                <a:cs typeface="Arial" pitchFamily="34" charset="0"/>
              </a:rPr>
              <a:t>, modo de ejecución, </a:t>
            </a:r>
            <a:r>
              <a:rPr lang="es-ES" sz="2000" b="1" i="1" dirty="0" err="1">
                <a:latin typeface="Arial" pitchFamily="34" charset="0"/>
                <a:cs typeface="Arial" pitchFamily="34" charset="0"/>
              </a:rPr>
              <a:t>flags</a:t>
            </a:r>
            <a:r>
              <a:rPr lang="es-ES" sz="2000" b="1" i="1" dirty="0">
                <a:latin typeface="Arial" pitchFamily="34" charset="0"/>
                <a:cs typeface="Arial" pitchFamily="34" charset="0"/>
              </a:rPr>
              <a:t>, etc. </a:t>
            </a:r>
          </a:p>
          <a:p>
            <a:pPr lvl="1">
              <a:buFont typeface="Wingdings" pitchFamily="2" charset="2"/>
              <a:buChar char="Ø"/>
            </a:pPr>
            <a:r>
              <a:rPr lang="es-ES" sz="2000" b="1" i="1" dirty="0">
                <a:latin typeface="Arial" pitchFamily="34" charset="0"/>
                <a:cs typeface="Arial" pitchFamily="34" charset="0"/>
              </a:rPr>
              <a:t>Apuntadores del </a:t>
            </a:r>
            <a:r>
              <a:rPr lang="es-ES" sz="2000" b="1" i="1" dirty="0" err="1">
                <a:latin typeface="Arial" pitchFamily="34" charset="0"/>
                <a:cs typeface="Arial" pitchFamily="34" charset="0"/>
              </a:rPr>
              <a:t>stack</a:t>
            </a:r>
            <a:r>
              <a:rPr lang="es-ES" sz="2000" b="1" i="1" dirty="0">
                <a:latin typeface="Arial" pitchFamily="34" charset="0"/>
                <a:cs typeface="Arial" pitchFamily="34" charset="0"/>
              </a:rPr>
              <a:t> </a:t>
            </a:r>
          </a:p>
        </p:txBody>
      </p:sp>
      <p:sp>
        <p:nvSpPr>
          <p:cNvPr id="10" name="9 CuadroTexto"/>
          <p:cNvSpPr txBox="1"/>
          <p:nvPr/>
        </p:nvSpPr>
        <p:spPr>
          <a:xfrm>
            <a:off x="467544" y="3140968"/>
            <a:ext cx="8136905" cy="3170099"/>
          </a:xfrm>
          <a:prstGeom prst="rect">
            <a:avLst/>
          </a:prstGeom>
          <a:noFill/>
        </p:spPr>
        <p:txBody>
          <a:bodyPr wrap="square" rtlCol="0">
            <a:spAutoFit/>
          </a:bodyPr>
          <a:lstStyle/>
          <a:p>
            <a:pPr>
              <a:buFont typeface="Wingdings" pitchFamily="2" charset="2"/>
              <a:buChar char="Ø"/>
            </a:pPr>
            <a:r>
              <a:rPr lang="es-ES" sz="2000" b="1" i="1" dirty="0">
                <a:latin typeface="Arial" pitchFamily="34" charset="0"/>
                <a:cs typeface="Arial" pitchFamily="34" charset="0"/>
              </a:rPr>
              <a:t> Información de control de proceso: </a:t>
            </a:r>
          </a:p>
          <a:p>
            <a:pPr lvl="1">
              <a:buFont typeface="Wingdings" pitchFamily="2" charset="2"/>
              <a:buChar char="Ø"/>
            </a:pPr>
            <a:r>
              <a:rPr lang="es-ES" sz="2000" b="1" i="1" dirty="0">
                <a:latin typeface="Arial" pitchFamily="34" charset="0"/>
                <a:cs typeface="Arial" pitchFamily="34" charset="0"/>
              </a:rPr>
              <a:t>Información de estado y planificación: estado del proceso, prioridad, evento por el cual espera, etc. </a:t>
            </a:r>
          </a:p>
          <a:p>
            <a:pPr lvl="1">
              <a:buFont typeface="Wingdings" pitchFamily="2" charset="2"/>
              <a:buChar char="Ø"/>
            </a:pPr>
            <a:r>
              <a:rPr lang="es-ES" sz="2000" b="1" i="1" dirty="0">
                <a:latin typeface="Arial" pitchFamily="34" charset="0"/>
                <a:cs typeface="Arial" pitchFamily="34" charset="0"/>
              </a:rPr>
              <a:t>Estructuración de datos: formación de anillos con otros procesos, apuntador de secuencia de listas, apuntadores a los archivos, archivos abiertos. </a:t>
            </a:r>
          </a:p>
          <a:p>
            <a:pPr lvl="1">
              <a:buFont typeface="Wingdings" pitchFamily="2" charset="2"/>
              <a:buChar char="Ø"/>
            </a:pPr>
            <a:r>
              <a:rPr lang="es-ES" sz="2000" b="1" i="1" dirty="0">
                <a:latin typeface="Arial" pitchFamily="34" charset="0"/>
                <a:cs typeface="Arial" pitchFamily="34" charset="0"/>
              </a:rPr>
              <a:t>Comunicación entre procesos </a:t>
            </a:r>
          </a:p>
          <a:p>
            <a:pPr lvl="1">
              <a:buFont typeface="Wingdings" pitchFamily="2" charset="2"/>
              <a:buChar char="Ø"/>
            </a:pPr>
            <a:r>
              <a:rPr lang="es-ES" sz="2000" b="1" i="1" dirty="0">
                <a:latin typeface="Arial" pitchFamily="34" charset="0"/>
                <a:cs typeface="Arial" pitchFamily="34" charset="0"/>
              </a:rPr>
              <a:t>Privilegios del proceso </a:t>
            </a:r>
          </a:p>
          <a:p>
            <a:pPr lvl="1">
              <a:buFont typeface="Wingdings" pitchFamily="2" charset="2"/>
              <a:buChar char="Ø"/>
            </a:pPr>
            <a:r>
              <a:rPr lang="es-ES" sz="2000" b="1" i="1" dirty="0">
                <a:latin typeface="Arial" pitchFamily="34" charset="0"/>
                <a:cs typeface="Arial" pitchFamily="34" charset="0"/>
              </a:rPr>
              <a:t>Administración de memoria </a:t>
            </a:r>
          </a:p>
          <a:p>
            <a:pPr lvl="1">
              <a:buFont typeface="Wingdings" pitchFamily="2" charset="2"/>
              <a:buChar char="Ø"/>
            </a:pPr>
            <a:r>
              <a:rPr lang="es-ES" sz="2000" b="1" i="1" dirty="0">
                <a:latin typeface="Arial" pitchFamily="34" charset="0"/>
                <a:cs typeface="Arial" pitchFamily="34" charset="0"/>
              </a:rPr>
              <a:t>Utilización de recursos.</a:t>
            </a:r>
          </a:p>
        </p:txBody>
      </p:sp>
      <p:sp>
        <p:nvSpPr>
          <p:cNvPr id="11" name="10 CuadroTexto"/>
          <p:cNvSpPr txBox="1"/>
          <p:nvPr/>
        </p:nvSpPr>
        <p:spPr>
          <a:xfrm>
            <a:off x="6228184" y="5877272"/>
            <a:ext cx="2056973" cy="400110"/>
          </a:xfrm>
          <a:prstGeom prst="rect">
            <a:avLst/>
          </a:prstGeom>
          <a:noFill/>
        </p:spPr>
        <p:txBody>
          <a:bodyPr wrap="none" rtlCol="0">
            <a:spAutoFit/>
          </a:bodyPr>
          <a:lstStyle/>
          <a:p>
            <a:r>
              <a:rPr lang="en-US" sz="1000" i="1" dirty="0" err="1"/>
              <a:t>Por</a:t>
            </a:r>
            <a:r>
              <a:rPr lang="en-US" sz="1000" i="1" dirty="0"/>
              <a:t>: </a:t>
            </a:r>
            <a:r>
              <a:rPr lang="en-US" sz="1000" i="1" dirty="0" err="1"/>
              <a:t>Yudith</a:t>
            </a:r>
            <a:r>
              <a:rPr lang="en-US" sz="1000" i="1" dirty="0"/>
              <a:t> </a:t>
            </a:r>
            <a:r>
              <a:rPr lang="en-US" sz="1000" i="1" dirty="0" err="1"/>
              <a:t>Cardinale</a:t>
            </a:r>
            <a:r>
              <a:rPr lang="en-US" sz="1000" i="1" dirty="0"/>
              <a:t> USB</a:t>
            </a:r>
            <a:br>
              <a:rPr lang="en-US" sz="1000" i="1" dirty="0"/>
            </a:br>
            <a:r>
              <a:rPr lang="en-US" sz="1000" i="1" dirty="0"/>
              <a:t>Wed Sep 30 11:36:05 AST 1998 </a:t>
            </a:r>
            <a:endParaRPr lang="es-ES" sz="1000" dirty="0"/>
          </a:p>
        </p:txBody>
      </p:sp>
      <p:pic>
        <p:nvPicPr>
          <p:cNvPr id="8" name="Picture 7">
            <a:extLst>
              <a:ext uri="{FF2B5EF4-FFF2-40B4-BE49-F238E27FC236}">
                <a16:creationId xmlns:a16="http://schemas.microsoft.com/office/drawing/2014/main" id="{D1E5E720-72E6-5149-BE88-7FE83E00372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92832" y="4978476"/>
            <a:ext cx="2711617" cy="5908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par>
                                <p:cTn id="25" presetID="18" presetClass="entr" presetSubtype="6"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trips(downRight)">
                                      <p:cBhvr>
                                        <p:cTn id="2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643174" y="714356"/>
            <a:ext cx="6000792" cy="800219"/>
          </a:xfrm>
          <a:prstGeom prst="rect">
            <a:avLst/>
          </a:prstGeom>
          <a:noFill/>
        </p:spPr>
        <p:txBody>
          <a:bodyPr wrap="square" rtlCol="0">
            <a:spAutoFit/>
          </a:bodyPr>
          <a:lstStyle/>
          <a:p>
            <a:pPr algn="ctr"/>
            <a:r>
              <a:rPr lang="es-VE" sz="28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Arial" pitchFamily="34" charset="0"/>
                <a:cs typeface="Arial" pitchFamily="34" charset="0"/>
              </a:rPr>
              <a:t>Modelo de procesos (3 - Cont.) :</a:t>
            </a:r>
          </a:p>
          <a:p>
            <a:endParaRPr lang="es-ES" dirty="0"/>
          </a:p>
        </p:txBody>
      </p:sp>
      <p:sp>
        <p:nvSpPr>
          <p:cNvPr id="11" name="10 CuadroTexto"/>
          <p:cNvSpPr txBox="1"/>
          <p:nvPr/>
        </p:nvSpPr>
        <p:spPr>
          <a:xfrm>
            <a:off x="6228184" y="5877272"/>
            <a:ext cx="2056973" cy="400110"/>
          </a:xfrm>
          <a:prstGeom prst="rect">
            <a:avLst/>
          </a:prstGeom>
          <a:noFill/>
        </p:spPr>
        <p:txBody>
          <a:bodyPr wrap="none" rtlCol="0">
            <a:spAutoFit/>
          </a:bodyPr>
          <a:lstStyle/>
          <a:p>
            <a:r>
              <a:rPr lang="en-US" sz="1000" i="1" dirty="0" err="1"/>
              <a:t>Por</a:t>
            </a:r>
            <a:r>
              <a:rPr lang="en-US" sz="1000" i="1" dirty="0"/>
              <a:t>: </a:t>
            </a:r>
            <a:r>
              <a:rPr lang="en-US" sz="1000" i="1" dirty="0" err="1"/>
              <a:t>Yudith</a:t>
            </a:r>
            <a:r>
              <a:rPr lang="en-US" sz="1000" i="1" dirty="0"/>
              <a:t> </a:t>
            </a:r>
            <a:r>
              <a:rPr lang="en-US" sz="1000" i="1" dirty="0" err="1"/>
              <a:t>Cardinale</a:t>
            </a:r>
            <a:r>
              <a:rPr lang="en-US" sz="1000" i="1" dirty="0"/>
              <a:t> USB</a:t>
            </a:r>
            <a:br>
              <a:rPr lang="en-US" sz="1000" i="1" dirty="0"/>
            </a:br>
            <a:r>
              <a:rPr lang="en-US" sz="1000" i="1" dirty="0"/>
              <a:t>Wed Sep 30 11:36:05 AST 1998 </a:t>
            </a:r>
            <a:endParaRPr lang="es-ES" sz="1000" dirty="0"/>
          </a:p>
        </p:txBody>
      </p:sp>
      <p:sp>
        <p:nvSpPr>
          <p:cNvPr id="12" name="11 CuadroTexto"/>
          <p:cNvSpPr txBox="1"/>
          <p:nvPr/>
        </p:nvSpPr>
        <p:spPr>
          <a:xfrm>
            <a:off x="467544" y="2132856"/>
            <a:ext cx="8496944" cy="4031873"/>
          </a:xfrm>
          <a:prstGeom prst="rect">
            <a:avLst/>
          </a:prstGeom>
          <a:noFill/>
        </p:spPr>
        <p:txBody>
          <a:bodyPr wrap="square" rtlCol="0">
            <a:spAutoFit/>
          </a:bodyPr>
          <a:lstStyle/>
          <a:p>
            <a:r>
              <a:rPr lang="es-ES" sz="2000" b="1" i="1" dirty="0">
                <a:latin typeface="Arial" pitchFamily="34" charset="0"/>
                <a:cs typeface="Arial" pitchFamily="34" charset="0"/>
              </a:rPr>
              <a:t> </a:t>
            </a:r>
            <a:r>
              <a:rPr lang="es-ES" b="1" i="1" u="sng" dirty="0">
                <a:latin typeface="Arial" pitchFamily="34" charset="0"/>
                <a:cs typeface="Arial" pitchFamily="34" charset="0"/>
              </a:rPr>
              <a:t>Estados de los Procesos:</a:t>
            </a:r>
          </a:p>
          <a:p>
            <a:endParaRPr lang="es-ES" dirty="0"/>
          </a:p>
          <a:p>
            <a:pPr lvl="1">
              <a:buFont typeface="Wingdings" pitchFamily="2" charset="2"/>
              <a:buChar char="Ø"/>
            </a:pPr>
            <a:r>
              <a:rPr lang="es-ES" b="1" i="1" dirty="0">
                <a:latin typeface="Arial" pitchFamily="34" charset="0"/>
                <a:cs typeface="Arial" pitchFamily="34" charset="0"/>
              </a:rPr>
              <a:t>New: El proceso está siendo creado pero aún no ha sido admitido al pool de procesos ejecutables por el sistema de operación. </a:t>
            </a:r>
          </a:p>
          <a:p>
            <a:pPr lvl="1">
              <a:buFont typeface="Wingdings" pitchFamily="2" charset="2"/>
              <a:buChar char="Ø"/>
            </a:pPr>
            <a:r>
              <a:rPr lang="es-ES" b="1" i="1" dirty="0" err="1">
                <a:latin typeface="Arial" pitchFamily="34" charset="0"/>
                <a:cs typeface="Arial" pitchFamily="34" charset="0"/>
              </a:rPr>
              <a:t>Running</a:t>
            </a:r>
            <a:r>
              <a:rPr lang="es-ES" b="1" i="1" dirty="0">
                <a:latin typeface="Arial" pitchFamily="34" charset="0"/>
                <a:cs typeface="Arial" pitchFamily="34" charset="0"/>
              </a:rPr>
              <a:t>: El proceso está ejecutando instrucciones. En un sistema con un solo procesador, sólo habrá un proceso en estado </a:t>
            </a:r>
            <a:r>
              <a:rPr lang="es-ES" b="1" i="1" dirty="0" err="1">
                <a:latin typeface="Arial" pitchFamily="34" charset="0"/>
                <a:cs typeface="Arial" pitchFamily="34" charset="0"/>
              </a:rPr>
              <a:t>running</a:t>
            </a:r>
            <a:r>
              <a:rPr lang="es-ES" b="1" i="1" dirty="0">
                <a:latin typeface="Arial" pitchFamily="34" charset="0"/>
                <a:cs typeface="Arial" pitchFamily="34" charset="0"/>
              </a:rPr>
              <a:t> </a:t>
            </a:r>
          </a:p>
          <a:p>
            <a:pPr lvl="1">
              <a:buFont typeface="Wingdings" pitchFamily="2" charset="2"/>
              <a:buChar char="Ø"/>
            </a:pPr>
            <a:r>
              <a:rPr lang="es-ES" b="1" i="1" dirty="0" err="1">
                <a:latin typeface="Arial" pitchFamily="34" charset="0"/>
                <a:cs typeface="Arial" pitchFamily="34" charset="0"/>
              </a:rPr>
              <a:t>Waiting</a:t>
            </a:r>
            <a:r>
              <a:rPr lang="es-ES" b="1" i="1" dirty="0">
                <a:latin typeface="Arial" pitchFamily="34" charset="0"/>
                <a:cs typeface="Arial" pitchFamily="34" charset="0"/>
              </a:rPr>
              <a:t> o </a:t>
            </a:r>
            <a:r>
              <a:rPr lang="es-ES" b="1" i="1" dirty="0" err="1">
                <a:latin typeface="Arial" pitchFamily="34" charset="0"/>
                <a:cs typeface="Arial" pitchFamily="34" charset="0"/>
              </a:rPr>
              <a:t>Blocked</a:t>
            </a:r>
            <a:r>
              <a:rPr lang="es-ES" b="1" i="1" dirty="0">
                <a:latin typeface="Arial" pitchFamily="34" charset="0"/>
                <a:cs typeface="Arial" pitchFamily="34" charset="0"/>
              </a:rPr>
              <a:t>: El proceso espera por algún </a:t>
            </a:r>
            <a:r>
              <a:rPr lang="es-ES" i="1" dirty="0">
                <a:latin typeface="Arial" pitchFamily="34" charset="0"/>
                <a:cs typeface="Arial" pitchFamily="34" charset="0"/>
              </a:rPr>
              <a:t>evento </a:t>
            </a:r>
          </a:p>
          <a:p>
            <a:pPr lvl="1">
              <a:buFont typeface="Wingdings" pitchFamily="2" charset="2"/>
              <a:buChar char="Ø"/>
            </a:pPr>
            <a:r>
              <a:rPr lang="es-ES" b="1" i="1" dirty="0" err="1">
                <a:latin typeface="Arial" pitchFamily="34" charset="0"/>
                <a:cs typeface="Arial" pitchFamily="34" charset="0"/>
              </a:rPr>
              <a:t>Ready</a:t>
            </a:r>
            <a:r>
              <a:rPr lang="es-ES" b="1" i="1" dirty="0">
                <a:latin typeface="Arial" pitchFamily="34" charset="0"/>
                <a:cs typeface="Arial" pitchFamily="34" charset="0"/>
              </a:rPr>
              <a:t>: El proceso está listo para ser ejecutado y espera por que se le asigne tiempo de CPU. </a:t>
            </a:r>
          </a:p>
          <a:p>
            <a:pPr lvl="1">
              <a:buFont typeface="Wingdings" pitchFamily="2" charset="2"/>
              <a:buChar char="Ø"/>
            </a:pPr>
            <a:r>
              <a:rPr lang="es-ES" b="1" i="1" dirty="0" err="1">
                <a:latin typeface="Arial" pitchFamily="34" charset="0"/>
                <a:cs typeface="Arial" pitchFamily="34" charset="0"/>
              </a:rPr>
              <a:t>Terminated</a:t>
            </a:r>
            <a:r>
              <a:rPr lang="es-ES" b="1" i="1" dirty="0">
                <a:latin typeface="Arial" pitchFamily="34" charset="0"/>
                <a:cs typeface="Arial" pitchFamily="34" charset="0"/>
              </a:rPr>
              <a:t> o </a:t>
            </a:r>
            <a:r>
              <a:rPr lang="es-ES" b="1" i="1" dirty="0" err="1">
                <a:latin typeface="Arial" pitchFamily="34" charset="0"/>
                <a:cs typeface="Arial" pitchFamily="34" charset="0"/>
              </a:rPr>
              <a:t>Exit</a:t>
            </a:r>
            <a:r>
              <a:rPr lang="es-ES" b="1" i="1" dirty="0">
                <a:latin typeface="Arial" pitchFamily="34" charset="0"/>
                <a:cs typeface="Arial" pitchFamily="34" charset="0"/>
              </a:rPr>
              <a:t>: Ha finalizado su ejecución ya sea de forma normal o anormal. En este estado los procesos permanecen mientras el sistema de operación desasigna sus recursos y extrae información necesaria para tareas de contabilidad. </a:t>
            </a:r>
          </a:p>
          <a:p>
            <a:pPr>
              <a:buFont typeface="Wingdings" pitchFamily="2" charset="2"/>
              <a:buChar char="Ø"/>
            </a:pPr>
            <a:endParaRPr lang="es-ES" sz="2000" b="1" i="1" dirty="0">
              <a:latin typeface="Arial" pitchFamily="34" charset="0"/>
              <a:cs typeface="Arial" pitchFamily="34" charset="0"/>
            </a:endParaRPr>
          </a:p>
        </p:txBody>
      </p:sp>
      <p:sp>
        <p:nvSpPr>
          <p:cNvPr id="13" name="12 CuadroTexto"/>
          <p:cNvSpPr txBox="1"/>
          <p:nvPr/>
        </p:nvSpPr>
        <p:spPr>
          <a:xfrm>
            <a:off x="2267744" y="1340768"/>
            <a:ext cx="6480720" cy="707886"/>
          </a:xfrm>
          <a:prstGeom prst="rect">
            <a:avLst/>
          </a:prstGeom>
          <a:noFill/>
        </p:spPr>
        <p:txBody>
          <a:bodyPr wrap="square" rtlCol="0">
            <a:spAutoFit/>
          </a:bodyPr>
          <a:lstStyle/>
          <a:p>
            <a:r>
              <a:rPr lang="es-ES" sz="2000" b="1" i="1" dirty="0">
                <a:latin typeface="Arial" pitchFamily="34" charset="0"/>
                <a:cs typeface="Arial" pitchFamily="34" charset="0"/>
              </a:rPr>
              <a:t> </a:t>
            </a:r>
            <a:r>
              <a:rPr lang="es-ES" sz="2000" b="1" i="1" u="sng" dirty="0">
                <a:latin typeface="Arial" pitchFamily="34" charset="0"/>
                <a:cs typeface="Arial" pitchFamily="34" charset="0"/>
              </a:rPr>
              <a:t>Tabla de Procesos: </a:t>
            </a:r>
            <a:r>
              <a:rPr lang="es-ES" sz="2000" b="1" i="1" dirty="0">
                <a:latin typeface="Arial" pitchFamily="34" charset="0"/>
                <a:cs typeface="Arial" pitchFamily="34" charset="0"/>
              </a:rPr>
              <a:t>Es la estructura donde se mantienen los </a:t>
            </a:r>
            <a:r>
              <a:rPr lang="es-ES" sz="2000" b="1" i="1" dirty="0" err="1">
                <a:latin typeface="Arial" pitchFamily="34" charset="0"/>
                <a:cs typeface="Arial" pitchFamily="34" charset="0"/>
              </a:rPr>
              <a:t>PCBs</a:t>
            </a:r>
            <a:r>
              <a:rPr lang="es-ES" sz="2000" b="1" i="1" dirty="0">
                <a:latin typeface="Arial" pitchFamily="34" charset="0"/>
                <a:cs typeface="Arial" pitchFamily="34" charset="0"/>
              </a:rPr>
              <a:t> de los procesos usuarios. </a:t>
            </a:r>
          </a:p>
        </p:txBody>
      </p:sp>
      <p:pic>
        <p:nvPicPr>
          <p:cNvPr id="8" name="Picture 7">
            <a:extLst>
              <a:ext uri="{FF2B5EF4-FFF2-40B4-BE49-F238E27FC236}">
                <a16:creationId xmlns:a16="http://schemas.microsoft.com/office/drawing/2014/main" id="{66EDC917-489A-0744-95FD-9AFBDDAFDD5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6247" y="5981944"/>
            <a:ext cx="2711617" cy="5908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par>
                                <p:cTn id="25" presetID="18" presetClass="entr" presetSubtype="6"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trips(downRight)">
                                      <p:cBhvr>
                                        <p:cTn id="2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643174" y="714356"/>
            <a:ext cx="6000792" cy="800219"/>
          </a:xfrm>
          <a:prstGeom prst="rect">
            <a:avLst/>
          </a:prstGeom>
          <a:noFill/>
        </p:spPr>
        <p:txBody>
          <a:bodyPr wrap="square" rtlCol="0">
            <a:spAutoFit/>
          </a:bodyPr>
          <a:lstStyle/>
          <a:p>
            <a:pPr algn="ctr"/>
            <a:r>
              <a:rPr lang="es-VE" sz="28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Arial" pitchFamily="34" charset="0"/>
                <a:cs typeface="Arial" pitchFamily="34" charset="0"/>
              </a:rPr>
              <a:t>Modelo de procesos (4 - Cont.) :</a:t>
            </a:r>
          </a:p>
          <a:p>
            <a:endParaRPr lang="es-ES" dirty="0"/>
          </a:p>
        </p:txBody>
      </p:sp>
      <p:sp>
        <p:nvSpPr>
          <p:cNvPr id="11" name="10 CuadroTexto"/>
          <p:cNvSpPr txBox="1"/>
          <p:nvPr/>
        </p:nvSpPr>
        <p:spPr>
          <a:xfrm>
            <a:off x="6228184" y="5877272"/>
            <a:ext cx="2056973" cy="400110"/>
          </a:xfrm>
          <a:prstGeom prst="rect">
            <a:avLst/>
          </a:prstGeom>
          <a:noFill/>
        </p:spPr>
        <p:txBody>
          <a:bodyPr wrap="none" rtlCol="0">
            <a:spAutoFit/>
          </a:bodyPr>
          <a:lstStyle/>
          <a:p>
            <a:r>
              <a:rPr lang="en-US" sz="1000" i="1" dirty="0" err="1"/>
              <a:t>Por</a:t>
            </a:r>
            <a:r>
              <a:rPr lang="en-US" sz="1000" i="1" dirty="0"/>
              <a:t>: </a:t>
            </a:r>
            <a:r>
              <a:rPr lang="en-US" sz="1000" i="1" dirty="0" err="1"/>
              <a:t>Yudith</a:t>
            </a:r>
            <a:r>
              <a:rPr lang="en-US" sz="1000" i="1" dirty="0"/>
              <a:t> </a:t>
            </a:r>
            <a:r>
              <a:rPr lang="en-US" sz="1000" i="1" dirty="0" err="1"/>
              <a:t>Cardinale</a:t>
            </a:r>
            <a:r>
              <a:rPr lang="en-US" sz="1000" i="1" dirty="0"/>
              <a:t> USB</a:t>
            </a:r>
            <a:br>
              <a:rPr lang="en-US" sz="1000" i="1" dirty="0"/>
            </a:br>
            <a:r>
              <a:rPr lang="en-US" sz="1000" i="1" dirty="0"/>
              <a:t>Wed Sep 30 11:36:05 AST 1998 </a:t>
            </a:r>
            <a:endParaRPr lang="es-ES" sz="1000" dirty="0"/>
          </a:p>
        </p:txBody>
      </p:sp>
      <p:sp>
        <p:nvSpPr>
          <p:cNvPr id="12" name="11 CuadroTexto"/>
          <p:cNvSpPr txBox="1"/>
          <p:nvPr/>
        </p:nvSpPr>
        <p:spPr>
          <a:xfrm>
            <a:off x="467544" y="1772816"/>
            <a:ext cx="8496944" cy="4247317"/>
          </a:xfrm>
          <a:prstGeom prst="rect">
            <a:avLst/>
          </a:prstGeom>
          <a:noFill/>
        </p:spPr>
        <p:txBody>
          <a:bodyPr wrap="square" rtlCol="0">
            <a:spAutoFit/>
          </a:bodyPr>
          <a:lstStyle/>
          <a:p>
            <a:pPr algn="ctr"/>
            <a:r>
              <a:rPr lang="es-ES" sz="2000" b="1" i="1" dirty="0">
                <a:latin typeface="Arial" pitchFamily="34" charset="0"/>
                <a:cs typeface="Arial" pitchFamily="34" charset="0"/>
              </a:rPr>
              <a:t> </a:t>
            </a:r>
            <a:r>
              <a:rPr lang="es-ES" b="1" i="1" u="sng" dirty="0">
                <a:latin typeface="Arial" pitchFamily="34" charset="0"/>
                <a:cs typeface="Arial" pitchFamily="34" charset="0"/>
              </a:rPr>
              <a:t>Transiciones de Estados:</a:t>
            </a:r>
          </a:p>
          <a:p>
            <a:endParaRPr lang="es-ES" dirty="0"/>
          </a:p>
          <a:p>
            <a:pPr lvl="1">
              <a:buFont typeface="Wingdings" pitchFamily="2" charset="2"/>
              <a:buChar char="Ø"/>
            </a:pPr>
            <a:r>
              <a:rPr lang="es-ES" dirty="0">
                <a:latin typeface="Arial" pitchFamily="34" charset="0"/>
                <a:cs typeface="Arial" pitchFamily="34" charset="0"/>
              </a:rPr>
              <a:t>New a </a:t>
            </a:r>
            <a:r>
              <a:rPr lang="es-ES" dirty="0" err="1">
                <a:latin typeface="Arial" pitchFamily="34" charset="0"/>
                <a:cs typeface="Arial" pitchFamily="34" charset="0"/>
              </a:rPr>
              <a:t>Ready</a:t>
            </a:r>
            <a:r>
              <a:rPr lang="es-ES" dirty="0">
                <a:latin typeface="Arial" pitchFamily="34" charset="0"/>
                <a:cs typeface="Arial" pitchFamily="34" charset="0"/>
              </a:rPr>
              <a:t>: el sistema de operación moverá un proceso del estado New al estado </a:t>
            </a:r>
            <a:r>
              <a:rPr lang="es-ES" dirty="0" err="1">
                <a:latin typeface="Arial" pitchFamily="34" charset="0"/>
                <a:cs typeface="Arial" pitchFamily="34" charset="0"/>
              </a:rPr>
              <a:t>Ready</a:t>
            </a:r>
            <a:r>
              <a:rPr lang="es-ES" dirty="0">
                <a:latin typeface="Arial" pitchFamily="34" charset="0"/>
                <a:cs typeface="Arial" pitchFamily="34" charset="0"/>
              </a:rPr>
              <a:t> cuando esté preparado para tomar un proceso adicional. </a:t>
            </a:r>
          </a:p>
          <a:p>
            <a:pPr lvl="1">
              <a:buFont typeface="Wingdings" pitchFamily="2" charset="2"/>
              <a:buChar char="Ø"/>
            </a:pPr>
            <a:r>
              <a:rPr lang="es-ES" dirty="0" err="1">
                <a:latin typeface="Arial" pitchFamily="34" charset="0"/>
                <a:cs typeface="Arial" pitchFamily="34" charset="0"/>
              </a:rPr>
              <a:t>Ready</a:t>
            </a:r>
            <a:r>
              <a:rPr lang="es-ES" dirty="0">
                <a:latin typeface="Arial" pitchFamily="34" charset="0"/>
                <a:cs typeface="Arial" pitchFamily="34" charset="0"/>
              </a:rPr>
              <a:t> a </a:t>
            </a:r>
            <a:r>
              <a:rPr lang="es-ES" dirty="0" err="1">
                <a:latin typeface="Arial" pitchFamily="34" charset="0"/>
                <a:cs typeface="Arial" pitchFamily="34" charset="0"/>
              </a:rPr>
              <a:t>Running</a:t>
            </a:r>
            <a:r>
              <a:rPr lang="es-ES" dirty="0">
                <a:latin typeface="Arial" pitchFamily="34" charset="0"/>
                <a:cs typeface="Arial" pitchFamily="34" charset="0"/>
              </a:rPr>
              <a:t>: cuando es tiempo de seleccionar un nuevo proceso para correr</a:t>
            </a:r>
          </a:p>
          <a:p>
            <a:pPr lvl="1">
              <a:buFont typeface="Wingdings" pitchFamily="2" charset="2"/>
              <a:buChar char="Ø"/>
            </a:pPr>
            <a:r>
              <a:rPr lang="es-ES" dirty="0" err="1">
                <a:latin typeface="Arial" pitchFamily="34" charset="0"/>
                <a:cs typeface="Arial" pitchFamily="34" charset="0"/>
              </a:rPr>
              <a:t>Running</a:t>
            </a:r>
            <a:r>
              <a:rPr lang="es-ES" dirty="0">
                <a:latin typeface="Arial" pitchFamily="34" charset="0"/>
                <a:cs typeface="Arial" pitchFamily="34" charset="0"/>
              </a:rPr>
              <a:t> a </a:t>
            </a:r>
            <a:r>
              <a:rPr lang="es-ES" dirty="0" err="1">
                <a:latin typeface="Arial" pitchFamily="34" charset="0"/>
                <a:cs typeface="Arial" pitchFamily="34" charset="0"/>
              </a:rPr>
              <a:t>Terminated</a:t>
            </a:r>
            <a:r>
              <a:rPr lang="es-ES" dirty="0">
                <a:latin typeface="Arial" pitchFamily="34" charset="0"/>
                <a:cs typeface="Arial" pitchFamily="34" charset="0"/>
              </a:rPr>
              <a:t>:</a:t>
            </a:r>
          </a:p>
          <a:p>
            <a:pPr lvl="1">
              <a:buFont typeface="Wingdings" pitchFamily="2" charset="2"/>
              <a:buChar char="Ø"/>
            </a:pPr>
            <a:r>
              <a:rPr lang="es-ES" dirty="0" err="1">
                <a:latin typeface="Arial" pitchFamily="34" charset="0"/>
                <a:cs typeface="Arial" pitchFamily="34" charset="0"/>
              </a:rPr>
              <a:t>Running</a:t>
            </a:r>
            <a:r>
              <a:rPr lang="es-ES" dirty="0">
                <a:latin typeface="Arial" pitchFamily="34" charset="0"/>
                <a:cs typeface="Arial" pitchFamily="34" charset="0"/>
              </a:rPr>
              <a:t> a </a:t>
            </a:r>
            <a:r>
              <a:rPr lang="es-ES" dirty="0" err="1">
                <a:latin typeface="Arial" pitchFamily="34" charset="0"/>
                <a:cs typeface="Arial" pitchFamily="34" charset="0"/>
              </a:rPr>
              <a:t>Ready</a:t>
            </a:r>
            <a:r>
              <a:rPr lang="es-ES" dirty="0">
                <a:latin typeface="Arial" pitchFamily="34" charset="0"/>
                <a:cs typeface="Arial" pitchFamily="34" charset="0"/>
              </a:rPr>
              <a:t>: Cuando se le agota el tiempo de CPU al proceso que está corriendo y ocurre la interrupción del </a:t>
            </a:r>
            <a:r>
              <a:rPr lang="es-ES" dirty="0" err="1">
                <a:latin typeface="Arial" pitchFamily="34" charset="0"/>
                <a:cs typeface="Arial" pitchFamily="34" charset="0"/>
              </a:rPr>
              <a:t>timer</a:t>
            </a:r>
            <a:r>
              <a:rPr lang="es-ES" dirty="0">
                <a:latin typeface="Arial" pitchFamily="34" charset="0"/>
                <a:cs typeface="Arial" pitchFamily="34" charset="0"/>
              </a:rPr>
              <a:t>,</a:t>
            </a:r>
          </a:p>
          <a:p>
            <a:pPr lvl="1">
              <a:buFont typeface="Wingdings" pitchFamily="2" charset="2"/>
              <a:buChar char="Ø"/>
            </a:pPr>
            <a:r>
              <a:rPr lang="es-ES" dirty="0" err="1">
                <a:latin typeface="Arial" pitchFamily="34" charset="0"/>
                <a:cs typeface="Arial" pitchFamily="34" charset="0"/>
              </a:rPr>
              <a:t>Running</a:t>
            </a:r>
            <a:r>
              <a:rPr lang="es-ES" dirty="0">
                <a:latin typeface="Arial" pitchFamily="34" charset="0"/>
                <a:cs typeface="Arial" pitchFamily="34" charset="0"/>
              </a:rPr>
              <a:t> a </a:t>
            </a:r>
            <a:r>
              <a:rPr lang="es-ES" dirty="0" err="1">
                <a:latin typeface="Arial" pitchFamily="34" charset="0"/>
                <a:cs typeface="Arial" pitchFamily="34" charset="0"/>
              </a:rPr>
              <a:t>Waiting</a:t>
            </a:r>
            <a:r>
              <a:rPr lang="es-ES" dirty="0">
                <a:latin typeface="Arial" pitchFamily="34" charset="0"/>
                <a:cs typeface="Arial" pitchFamily="34" charset="0"/>
              </a:rPr>
              <a:t>: un proceso se pone en estado de espera si requiere algo por lo cual debe esperar. </a:t>
            </a:r>
          </a:p>
          <a:p>
            <a:pPr lvl="1">
              <a:buFont typeface="Wingdings" pitchFamily="2" charset="2"/>
              <a:buChar char="Ø"/>
            </a:pPr>
            <a:r>
              <a:rPr lang="es-ES" dirty="0" err="1">
                <a:latin typeface="Arial" pitchFamily="34" charset="0"/>
                <a:cs typeface="Arial" pitchFamily="34" charset="0"/>
              </a:rPr>
              <a:t>Waiting</a:t>
            </a:r>
            <a:r>
              <a:rPr lang="es-ES" dirty="0">
                <a:latin typeface="Arial" pitchFamily="34" charset="0"/>
                <a:cs typeface="Arial" pitchFamily="34" charset="0"/>
              </a:rPr>
              <a:t> a </a:t>
            </a:r>
            <a:r>
              <a:rPr lang="es-ES" dirty="0" err="1">
                <a:latin typeface="Arial" pitchFamily="34" charset="0"/>
                <a:cs typeface="Arial" pitchFamily="34" charset="0"/>
              </a:rPr>
              <a:t>Ready</a:t>
            </a:r>
            <a:r>
              <a:rPr lang="es-ES" dirty="0">
                <a:latin typeface="Arial" pitchFamily="34" charset="0"/>
                <a:cs typeface="Arial" pitchFamily="34" charset="0"/>
              </a:rPr>
              <a:t>:. </a:t>
            </a:r>
          </a:p>
          <a:p>
            <a:pPr lvl="1">
              <a:buFont typeface="Wingdings" pitchFamily="2" charset="2"/>
              <a:buChar char="Ø"/>
            </a:pPr>
            <a:r>
              <a:rPr lang="es-ES" dirty="0" err="1">
                <a:latin typeface="Arial" pitchFamily="34" charset="0"/>
                <a:cs typeface="Arial" pitchFamily="34" charset="0"/>
              </a:rPr>
              <a:t>Ready</a:t>
            </a:r>
            <a:r>
              <a:rPr lang="es-ES" dirty="0">
                <a:latin typeface="Arial" pitchFamily="34" charset="0"/>
                <a:cs typeface="Arial" pitchFamily="34" charset="0"/>
              </a:rPr>
              <a:t> a </a:t>
            </a:r>
            <a:r>
              <a:rPr lang="es-ES" dirty="0" err="1">
                <a:latin typeface="Arial" pitchFamily="34" charset="0"/>
                <a:cs typeface="Arial" pitchFamily="34" charset="0"/>
              </a:rPr>
              <a:t>Exit</a:t>
            </a:r>
            <a:r>
              <a:rPr lang="es-ES" dirty="0">
                <a:latin typeface="Arial" pitchFamily="34" charset="0"/>
                <a:cs typeface="Arial" pitchFamily="34" charset="0"/>
              </a:rPr>
              <a:t>: por un proceso padre termina ejecución del proceso</a:t>
            </a:r>
          </a:p>
          <a:p>
            <a:pPr lvl="1">
              <a:buFont typeface="Wingdings" pitchFamily="2" charset="2"/>
              <a:buChar char="Ø"/>
            </a:pPr>
            <a:r>
              <a:rPr lang="es-ES" dirty="0" err="1">
                <a:latin typeface="Arial" pitchFamily="34" charset="0"/>
                <a:cs typeface="Arial" pitchFamily="34" charset="0"/>
              </a:rPr>
              <a:t>Waiting</a:t>
            </a:r>
            <a:r>
              <a:rPr lang="es-ES" dirty="0">
                <a:latin typeface="Arial" pitchFamily="34" charset="0"/>
                <a:cs typeface="Arial" pitchFamily="34" charset="0"/>
              </a:rPr>
              <a:t> a </a:t>
            </a:r>
            <a:r>
              <a:rPr lang="es-ES" dirty="0" err="1">
                <a:latin typeface="Arial" pitchFamily="34" charset="0"/>
                <a:cs typeface="Arial" pitchFamily="34" charset="0"/>
              </a:rPr>
              <a:t>Exit</a:t>
            </a:r>
            <a:r>
              <a:rPr lang="es-ES" dirty="0">
                <a:latin typeface="Arial" pitchFamily="34" charset="0"/>
                <a:cs typeface="Arial" pitchFamily="34" charset="0"/>
              </a:rPr>
              <a:t>: bajo las mismas condiciones de la transición anterior.</a:t>
            </a:r>
          </a:p>
          <a:p>
            <a:pPr>
              <a:buFont typeface="Wingdings" pitchFamily="2" charset="2"/>
              <a:buChar char="Ø"/>
            </a:pPr>
            <a:endParaRPr lang="es-ES" sz="1600" b="1" i="1" dirty="0">
              <a:latin typeface="Arial" pitchFamily="34" charset="0"/>
              <a:cs typeface="Arial" pitchFamily="34" charset="0"/>
            </a:endParaRPr>
          </a:p>
        </p:txBody>
      </p:sp>
      <p:pic>
        <p:nvPicPr>
          <p:cNvPr id="6" name="Picture 5">
            <a:extLst>
              <a:ext uri="{FF2B5EF4-FFF2-40B4-BE49-F238E27FC236}">
                <a16:creationId xmlns:a16="http://schemas.microsoft.com/office/drawing/2014/main" id="{BA2A3D18-E621-9742-ABFA-58AF187E294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58843" y="5877272"/>
            <a:ext cx="2711617" cy="5908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dissolve">
                                      <p:cBhvr>
                                        <p:cTn id="18" dur="500"/>
                                        <p:tgtEl>
                                          <p:spTgt spid="11"/>
                                        </p:tgtEl>
                                      </p:cBhvr>
                                    </p:animEffect>
                                  </p:childTnLst>
                                </p:cTn>
                              </p:par>
                              <p:par>
                                <p:cTn id="19" presetID="18" presetClass="entr" presetSubtype="6"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strips(downRight)">
                                      <p:cBhvr>
                                        <p:cTn id="2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643174" y="714356"/>
            <a:ext cx="6000792" cy="800219"/>
          </a:xfrm>
          <a:prstGeom prst="rect">
            <a:avLst/>
          </a:prstGeom>
          <a:noFill/>
        </p:spPr>
        <p:txBody>
          <a:bodyPr wrap="square" rtlCol="0">
            <a:spAutoFit/>
          </a:bodyPr>
          <a:lstStyle/>
          <a:p>
            <a:pPr algn="ctr"/>
            <a:r>
              <a:rPr lang="es-VE" sz="28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Arial" pitchFamily="34" charset="0"/>
                <a:cs typeface="Arial" pitchFamily="34" charset="0"/>
              </a:rPr>
              <a:t>Comunicación entre procesos:</a:t>
            </a:r>
          </a:p>
          <a:p>
            <a:endParaRPr lang="es-ES" dirty="0"/>
          </a:p>
        </p:txBody>
      </p:sp>
      <p:sp>
        <p:nvSpPr>
          <p:cNvPr id="11" name="10 CuadroTexto"/>
          <p:cNvSpPr txBox="1"/>
          <p:nvPr/>
        </p:nvSpPr>
        <p:spPr>
          <a:xfrm>
            <a:off x="4836411" y="6197242"/>
            <a:ext cx="4307589" cy="400110"/>
          </a:xfrm>
          <a:prstGeom prst="rect">
            <a:avLst/>
          </a:prstGeom>
          <a:noFill/>
        </p:spPr>
        <p:txBody>
          <a:bodyPr wrap="none" rtlCol="0">
            <a:spAutoFit/>
          </a:bodyPr>
          <a:lstStyle/>
          <a:p>
            <a:r>
              <a:rPr lang="en-US" sz="1000" i="1" dirty="0"/>
              <a:t>Wikipedia,</a:t>
            </a:r>
          </a:p>
          <a:p>
            <a:r>
              <a:rPr lang="en-US" sz="1000" i="1" dirty="0"/>
              <a:t>http://es.wikipedia.org/wiki/Comunicaci%C3%B3n_entre_procesos</a:t>
            </a:r>
            <a:endParaRPr lang="es-ES" sz="1000" dirty="0"/>
          </a:p>
        </p:txBody>
      </p:sp>
      <p:sp>
        <p:nvSpPr>
          <p:cNvPr id="12" name="11 CuadroTexto"/>
          <p:cNvSpPr txBox="1"/>
          <p:nvPr/>
        </p:nvSpPr>
        <p:spPr>
          <a:xfrm>
            <a:off x="1907704" y="1484784"/>
            <a:ext cx="7056784" cy="1631216"/>
          </a:xfrm>
          <a:prstGeom prst="rect">
            <a:avLst/>
          </a:prstGeom>
          <a:noFill/>
        </p:spPr>
        <p:txBody>
          <a:bodyPr wrap="square" rtlCol="0">
            <a:spAutoFit/>
          </a:bodyPr>
          <a:lstStyle/>
          <a:p>
            <a:r>
              <a:rPr lang="es-ES" sz="2000" b="1" i="1" dirty="0">
                <a:latin typeface="Arial" pitchFamily="34" charset="0"/>
                <a:cs typeface="Arial" pitchFamily="34" charset="0"/>
              </a:rPr>
              <a:t>Los procesos pueden comunicarse entre sí a través de compartir espacios de memoria, ya sean variables compartidas o buffers, o a través de las herramientas provistas por las rutinas de IPC (</a:t>
            </a:r>
            <a:r>
              <a:rPr lang="es-ES" sz="2000" i="1" dirty="0"/>
              <a:t>Inter-</a:t>
            </a:r>
            <a:r>
              <a:rPr lang="es-ES" sz="2000" i="1" dirty="0" err="1"/>
              <a:t>process</a:t>
            </a:r>
            <a:r>
              <a:rPr lang="es-ES" sz="2000" i="1" dirty="0"/>
              <a:t> </a:t>
            </a:r>
            <a:r>
              <a:rPr lang="es-ES" sz="2000" i="1" dirty="0" err="1"/>
              <a:t>Communication</a:t>
            </a:r>
            <a:r>
              <a:rPr lang="es-ES" sz="2000" b="1" i="1" dirty="0">
                <a:latin typeface="Arial" pitchFamily="34" charset="0"/>
                <a:cs typeface="Arial" pitchFamily="34" charset="0"/>
              </a:rPr>
              <a:t>)</a:t>
            </a:r>
          </a:p>
        </p:txBody>
      </p:sp>
      <p:sp>
        <p:nvSpPr>
          <p:cNvPr id="6" name="5 CuadroTexto"/>
          <p:cNvSpPr txBox="1"/>
          <p:nvPr/>
        </p:nvSpPr>
        <p:spPr>
          <a:xfrm>
            <a:off x="251520" y="3212976"/>
            <a:ext cx="8820472" cy="3416320"/>
          </a:xfrm>
          <a:prstGeom prst="rect">
            <a:avLst/>
          </a:prstGeom>
          <a:noFill/>
        </p:spPr>
        <p:txBody>
          <a:bodyPr wrap="square" rtlCol="0">
            <a:spAutoFit/>
          </a:bodyPr>
          <a:lstStyle/>
          <a:p>
            <a:r>
              <a:rPr lang="es-ES" sz="2000" b="1" i="1" dirty="0">
                <a:latin typeface="Arial" pitchFamily="34" charset="0"/>
                <a:cs typeface="Arial" pitchFamily="34" charset="0"/>
              </a:rPr>
              <a:t>Tipos de Comunicación</a:t>
            </a:r>
          </a:p>
          <a:p>
            <a:endParaRPr lang="es-VE" sz="2000" b="1" i="1" dirty="0">
              <a:latin typeface="Arial" pitchFamily="34" charset="0"/>
              <a:cs typeface="Arial" pitchFamily="34" charset="0"/>
            </a:endParaRPr>
          </a:p>
          <a:p>
            <a:pPr lvl="1">
              <a:buFont typeface="Wingdings" pitchFamily="2" charset="2"/>
              <a:buChar char="Ø"/>
            </a:pPr>
            <a:r>
              <a:rPr lang="es-ES" sz="2000" b="1" i="1" dirty="0">
                <a:latin typeface="Arial" pitchFamily="34" charset="0"/>
                <a:cs typeface="Arial" pitchFamily="34" charset="0"/>
              </a:rPr>
              <a:t>Síncrona : </a:t>
            </a:r>
            <a:r>
              <a:rPr lang="es-ES" sz="1600" dirty="0"/>
              <a:t>permanece bloqueado esperando a que llegue una respuesta del receptor </a:t>
            </a:r>
            <a:endParaRPr lang="es-ES" sz="1600" b="1" i="1" dirty="0">
              <a:latin typeface="Arial" pitchFamily="34" charset="0"/>
              <a:cs typeface="Arial" pitchFamily="34" charset="0"/>
            </a:endParaRPr>
          </a:p>
          <a:p>
            <a:pPr lvl="1">
              <a:buFont typeface="Wingdings" pitchFamily="2" charset="2"/>
              <a:buChar char="Ø"/>
            </a:pPr>
            <a:r>
              <a:rPr lang="es-ES" sz="2000" b="1" i="1" dirty="0">
                <a:latin typeface="Arial" pitchFamily="34" charset="0"/>
                <a:cs typeface="Arial" pitchFamily="34" charset="0"/>
              </a:rPr>
              <a:t>Asíncrona </a:t>
            </a:r>
          </a:p>
          <a:p>
            <a:pPr lvl="1">
              <a:buFont typeface="Wingdings" pitchFamily="2" charset="2"/>
              <a:buChar char="Ø"/>
            </a:pPr>
            <a:r>
              <a:rPr lang="es-ES" sz="2000" b="1" i="1" dirty="0">
                <a:latin typeface="Arial" pitchFamily="34" charset="0"/>
                <a:cs typeface="Arial" pitchFamily="34" charset="0"/>
              </a:rPr>
              <a:t>Persistente  : </a:t>
            </a:r>
            <a:r>
              <a:rPr lang="es-ES" sz="1600" dirty="0"/>
              <a:t>el mensaje se almacena tanto tiempo como sea necesario</a:t>
            </a:r>
          </a:p>
          <a:p>
            <a:pPr lvl="1">
              <a:buFont typeface="Wingdings" pitchFamily="2" charset="2"/>
              <a:buChar char="Ø"/>
            </a:pPr>
            <a:r>
              <a:rPr lang="es-ES" sz="2000" b="1" i="1" dirty="0">
                <a:latin typeface="Arial" pitchFamily="34" charset="0"/>
                <a:cs typeface="Arial" pitchFamily="34" charset="0"/>
              </a:rPr>
              <a:t>Momentánea (</a:t>
            </a:r>
            <a:r>
              <a:rPr lang="es-ES" sz="2000" b="1" i="1" dirty="0" err="1">
                <a:latin typeface="Arial" pitchFamily="34" charset="0"/>
                <a:cs typeface="Arial" pitchFamily="34" charset="0"/>
              </a:rPr>
              <a:t>transient</a:t>
            </a:r>
            <a:r>
              <a:rPr lang="es-ES" sz="2000" b="1" i="1" dirty="0">
                <a:latin typeface="Arial" pitchFamily="34" charset="0"/>
                <a:cs typeface="Arial" pitchFamily="34" charset="0"/>
              </a:rPr>
              <a:t>) </a:t>
            </a:r>
          </a:p>
          <a:p>
            <a:pPr lvl="1">
              <a:buFont typeface="Wingdings" pitchFamily="2" charset="2"/>
              <a:buChar char="Ø"/>
            </a:pPr>
            <a:r>
              <a:rPr lang="es-ES" sz="2000" b="1" i="1" dirty="0">
                <a:latin typeface="Arial" pitchFamily="34" charset="0"/>
                <a:cs typeface="Arial" pitchFamily="34" charset="0"/>
              </a:rPr>
              <a:t>Directa : </a:t>
            </a:r>
            <a:r>
              <a:rPr lang="es-ES" sz="1600" dirty="0"/>
              <a:t>especifica proceso</a:t>
            </a:r>
          </a:p>
          <a:p>
            <a:pPr lvl="1">
              <a:buFont typeface="Wingdings" pitchFamily="2" charset="2"/>
              <a:buChar char="Ø"/>
            </a:pPr>
            <a:r>
              <a:rPr lang="es-ES" sz="2000" b="1" i="1" dirty="0">
                <a:latin typeface="Arial" pitchFamily="34" charset="0"/>
                <a:cs typeface="Arial" pitchFamily="34" charset="0"/>
              </a:rPr>
              <a:t>Indirecta : </a:t>
            </a:r>
            <a:r>
              <a:rPr lang="es-ES" sz="1600" dirty="0"/>
              <a:t>puertos</a:t>
            </a:r>
          </a:p>
          <a:p>
            <a:pPr lvl="1">
              <a:buFont typeface="Wingdings" pitchFamily="2" charset="2"/>
              <a:buChar char="Ø"/>
            </a:pPr>
            <a:r>
              <a:rPr lang="es-ES" sz="2000" b="1" i="1" dirty="0">
                <a:latin typeface="Arial" pitchFamily="34" charset="0"/>
                <a:cs typeface="Arial" pitchFamily="34" charset="0"/>
              </a:rPr>
              <a:t>Simétrica : </a:t>
            </a:r>
            <a:r>
              <a:rPr lang="es-ES" sz="1600" dirty="0"/>
              <a:t>bidireccional</a:t>
            </a:r>
          </a:p>
          <a:p>
            <a:pPr lvl="1">
              <a:buFont typeface="Wingdings" pitchFamily="2" charset="2"/>
              <a:buChar char="Ø"/>
            </a:pPr>
            <a:r>
              <a:rPr lang="es-ES" sz="2000" b="1" i="1" dirty="0">
                <a:latin typeface="Arial" pitchFamily="34" charset="0"/>
                <a:cs typeface="Arial" pitchFamily="34" charset="0"/>
              </a:rPr>
              <a:t>Asimétrica : </a:t>
            </a:r>
            <a:r>
              <a:rPr lang="es-ES" sz="1600" dirty="0"/>
              <a:t>unidireccional</a:t>
            </a:r>
          </a:p>
        </p:txBody>
      </p:sp>
      <p:pic>
        <p:nvPicPr>
          <p:cNvPr id="8" name="Picture 7">
            <a:extLst>
              <a:ext uri="{FF2B5EF4-FFF2-40B4-BE49-F238E27FC236}">
                <a16:creationId xmlns:a16="http://schemas.microsoft.com/office/drawing/2014/main" id="{AEDC3083-29BC-C54B-A750-A12986820BF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97253" y="5341484"/>
            <a:ext cx="2711617" cy="5908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par>
                                <p:cTn id="25" presetID="18" presetClass="entr" presetSubtype="6"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trips(downRight)">
                                      <p:cBhvr>
                                        <p:cTn id="2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627784" y="714356"/>
            <a:ext cx="6000792" cy="523220"/>
          </a:xfrm>
          <a:prstGeom prst="rect">
            <a:avLst/>
          </a:prstGeom>
          <a:noFill/>
        </p:spPr>
        <p:txBody>
          <a:bodyPr wrap="square" rtlCol="0">
            <a:spAutoFit/>
          </a:bodyPr>
          <a:lstStyle/>
          <a:p>
            <a:pPr algn="ctr"/>
            <a:r>
              <a:rPr lang="es-ES" sz="28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Arial" pitchFamily="34" charset="0"/>
                <a:cs typeface="Arial" pitchFamily="34" charset="0"/>
              </a:rPr>
              <a:t>Qué son los hilos (</a:t>
            </a:r>
            <a:r>
              <a:rPr lang="es-ES" sz="2800" b="1" dirty="0" err="1">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Arial" pitchFamily="34" charset="0"/>
                <a:cs typeface="Arial" pitchFamily="34" charset="0"/>
              </a:rPr>
              <a:t>Threads</a:t>
            </a:r>
            <a:r>
              <a:rPr lang="es-ES" sz="28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Arial" pitchFamily="34" charset="0"/>
                <a:cs typeface="Arial" pitchFamily="34" charset="0"/>
              </a:rPr>
              <a:t>) ?:</a:t>
            </a:r>
            <a:endParaRPr lang="es-VE" sz="28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Arial" pitchFamily="34" charset="0"/>
              <a:cs typeface="Arial" pitchFamily="34" charset="0"/>
            </a:endParaRPr>
          </a:p>
        </p:txBody>
      </p:sp>
      <p:sp>
        <p:nvSpPr>
          <p:cNvPr id="11" name="10 CuadroTexto"/>
          <p:cNvSpPr txBox="1"/>
          <p:nvPr/>
        </p:nvSpPr>
        <p:spPr>
          <a:xfrm>
            <a:off x="4836411" y="6197242"/>
            <a:ext cx="3507692" cy="400110"/>
          </a:xfrm>
          <a:prstGeom prst="rect">
            <a:avLst/>
          </a:prstGeom>
          <a:noFill/>
        </p:spPr>
        <p:txBody>
          <a:bodyPr wrap="none" rtlCol="0">
            <a:spAutoFit/>
          </a:bodyPr>
          <a:lstStyle/>
          <a:p>
            <a:r>
              <a:rPr lang="en-US" sz="1000" i="1" dirty="0"/>
              <a:t>Wikipedia,</a:t>
            </a:r>
          </a:p>
          <a:p>
            <a:r>
              <a:rPr lang="en-US" sz="1000" i="1" dirty="0"/>
              <a:t>http://es.wikipedia.org/wiki/Hilo_de_ejecuci%C3%B3n</a:t>
            </a:r>
            <a:endParaRPr lang="es-ES" sz="1000" dirty="0"/>
          </a:p>
        </p:txBody>
      </p:sp>
      <p:sp>
        <p:nvSpPr>
          <p:cNvPr id="12" name="11 CuadroTexto"/>
          <p:cNvSpPr txBox="1"/>
          <p:nvPr/>
        </p:nvSpPr>
        <p:spPr>
          <a:xfrm>
            <a:off x="1043608" y="2210088"/>
            <a:ext cx="7056784" cy="1938992"/>
          </a:xfrm>
          <a:prstGeom prst="rect">
            <a:avLst/>
          </a:prstGeom>
          <a:noFill/>
        </p:spPr>
        <p:txBody>
          <a:bodyPr wrap="square" rtlCol="0">
            <a:spAutoFit/>
          </a:bodyPr>
          <a:lstStyle/>
          <a:p>
            <a:r>
              <a:rPr lang="es-ES" sz="2000" b="1" i="1" dirty="0">
                <a:latin typeface="Arial" pitchFamily="34" charset="0"/>
                <a:cs typeface="Arial" pitchFamily="34" charset="0"/>
              </a:rPr>
              <a:t>Hilo de ejecución o subproceso es una característica que permite a una aplicación realizar varias tareas a la vez (concurrentemente). Los distintos hilos de ejecución comparten una serie de recursos tales como el espacio de memoria, los archivos abiertos, situación de autenticación, etc.</a:t>
            </a:r>
          </a:p>
        </p:txBody>
      </p:sp>
      <p:sp>
        <p:nvSpPr>
          <p:cNvPr id="8" name="7 CuadroTexto"/>
          <p:cNvSpPr txBox="1"/>
          <p:nvPr/>
        </p:nvSpPr>
        <p:spPr>
          <a:xfrm>
            <a:off x="971600" y="4573577"/>
            <a:ext cx="7056784" cy="1015663"/>
          </a:xfrm>
          <a:prstGeom prst="rect">
            <a:avLst/>
          </a:prstGeom>
          <a:noFill/>
        </p:spPr>
        <p:txBody>
          <a:bodyPr wrap="square" rtlCol="0">
            <a:spAutoFit/>
          </a:bodyPr>
          <a:lstStyle/>
          <a:p>
            <a:r>
              <a:rPr lang="es-ES" sz="2000" b="1" i="1" dirty="0">
                <a:latin typeface="Arial" pitchFamily="34" charset="0"/>
                <a:cs typeface="Arial" pitchFamily="34" charset="0"/>
              </a:rPr>
              <a:t>Lo que es propio de cada hilo es el contador de programa, la pila de ejecución y el estado de la CPU (incluyendo el valor de los registros).</a:t>
            </a:r>
          </a:p>
        </p:txBody>
      </p:sp>
      <p:pic>
        <p:nvPicPr>
          <p:cNvPr id="9" name="Picture 8">
            <a:extLst>
              <a:ext uri="{FF2B5EF4-FFF2-40B4-BE49-F238E27FC236}">
                <a16:creationId xmlns:a16="http://schemas.microsoft.com/office/drawing/2014/main" id="{E72C1D17-B668-8B4C-B14D-1FDBE2B03E6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99897" y="5901804"/>
            <a:ext cx="2711617" cy="5908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par>
                                <p:cTn id="25" presetID="18" presetClass="entr" presetSubtype="6"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strips(downRight)">
                                      <p:cBhvr>
                                        <p:cTn id="2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p:bldP spid="8" grpId="0"/>
    </p:bldLst>
  </p:timing>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río">
  <a:themeElements>
    <a:clrScheme name="Vértice">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Brí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Brío">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992</TotalTime>
  <Words>1149</Words>
  <Application>Microsoft Macintosh PowerPoint</Application>
  <PresentationFormat>On-screen Show (4:3)</PresentationFormat>
  <Paragraphs>109</Paragraphs>
  <Slides>13</Slides>
  <Notes>4</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13</vt:i4>
      </vt:variant>
    </vt:vector>
  </HeadingPairs>
  <TitlesOfParts>
    <vt:vector size="22" baseType="lpstr">
      <vt:lpstr>Arial</vt:lpstr>
      <vt:lpstr>Calibri</vt:lpstr>
      <vt:lpstr>Century Gothic</vt:lpstr>
      <vt:lpstr>Verdana</vt:lpstr>
      <vt:lpstr>Wingdings</vt:lpstr>
      <vt:lpstr>Wingdings 2</vt:lpstr>
      <vt:lpstr>Diseño personalizado</vt:lpstr>
      <vt:lpstr>1_Diseño personalizado</vt:lpstr>
      <vt:lpstr>Brío</vt:lpstr>
      <vt:lpstr>Repaso Puntos Básicos para Sistemas Distribuidos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Duvanesca</dc:creator>
  <cp:lastModifiedBy>Francisco Gomez</cp:lastModifiedBy>
  <cp:revision>29</cp:revision>
  <dcterms:created xsi:type="dcterms:W3CDTF">2010-10-04T17:33:31Z</dcterms:created>
  <dcterms:modified xsi:type="dcterms:W3CDTF">2019-04-01T12:29:25Z</dcterms:modified>
</cp:coreProperties>
</file>