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4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4" r:id="rId22"/>
    <p:sldId id="285" r:id="rId23"/>
    <p:sldId id="286" r:id="rId24"/>
    <p:sldId id="289" r:id="rId25"/>
    <p:sldId id="290" r:id="rId26"/>
    <p:sldId id="281" r:id="rId27"/>
    <p:sldId id="291" r:id="rId28"/>
    <p:sldId id="292" r:id="rId29"/>
    <p:sldId id="279" r:id="rId30"/>
    <p:sldId id="278" r:id="rId31"/>
    <p:sldId id="277" r:id="rId32"/>
    <p:sldId id="287" r:id="rId33"/>
    <p:sldId id="288" r:id="rId34"/>
    <p:sldId id="283" r:id="rId35"/>
    <p:sldId id="280" r:id="rId3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4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712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858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1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just">
              <a:spcBef>
                <a:spcPts val="0"/>
              </a:spcBef>
              <a:buSzPct val="100000"/>
              <a:defRPr sz="1800"/>
            </a:lvl1pPr>
            <a:lvl2pPr algn="just">
              <a:spcBef>
                <a:spcPts val="0"/>
              </a:spcBef>
              <a:buSzPct val="100000"/>
              <a:defRPr sz="1800"/>
            </a:lvl2pPr>
            <a:lvl3pPr algn="just">
              <a:spcBef>
                <a:spcPts val="0"/>
              </a:spcBef>
              <a:buSzPct val="100000"/>
              <a:defRPr sz="1800"/>
            </a:lvl3pPr>
            <a:lvl4pPr algn="just">
              <a:spcBef>
                <a:spcPts val="0"/>
              </a:spcBef>
              <a:defRPr/>
            </a:lvl4pPr>
            <a:lvl5pPr algn="just">
              <a:spcBef>
                <a:spcPts val="0"/>
              </a:spcBef>
              <a:defRPr/>
            </a:lvl5pPr>
            <a:lvl6pPr algn="just">
              <a:spcBef>
                <a:spcPts val="0"/>
              </a:spcBef>
              <a:defRPr/>
            </a:lvl6pPr>
            <a:lvl7pPr algn="just">
              <a:spcBef>
                <a:spcPts val="0"/>
              </a:spcBef>
              <a:defRPr/>
            </a:lvl7pPr>
            <a:lvl8pPr algn="just">
              <a:spcBef>
                <a:spcPts val="0"/>
              </a:spcBef>
              <a:defRPr/>
            </a:lvl8pPr>
            <a:lvl9pPr algn="just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4150" y="4591454"/>
            <a:ext cx="1284674" cy="45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3200" y="4598525"/>
            <a:ext cx="1284675" cy="4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4308025" y="3107350"/>
            <a:ext cx="4150199" cy="1423799"/>
          </a:xfrm>
          <a:prstGeom prst="rect">
            <a:avLst/>
          </a:prstGeom>
        </p:spPr>
        <p:txBody>
          <a:bodyPr lIns="91425" tIns="91425" rIns="91425" bIns="91425" anchor="b" anchorCtr="0">
            <a:normAutofit fontScale="90000"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Lego Mindstorms</a:t>
            </a:r>
          </a:p>
        </p:txBody>
      </p:sp>
      <p:pic>
        <p:nvPicPr>
          <p:cNvPr id="26" name="Shape 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387" y="420999"/>
            <a:ext cx="6241225" cy="21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474" y="2016743"/>
            <a:ext cx="34480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07" name="Shape 107"/>
          <p:cNvSpPr txBox="1">
            <a:spLocks noGrp="1"/>
          </p:cNvSpPr>
          <p:nvPr>
            <p:ph type="body" idx="1"/>
          </p:nvPr>
        </p:nvSpPr>
        <p:spPr>
          <a:xfrm>
            <a:off x="457201" y="1276350"/>
            <a:ext cx="3368650" cy="9458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r>
              <a:rPr lang="en" dirty="0"/>
              <a:t>3.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 achter het start blok</a:t>
            </a:r>
            <a:endParaRPr lang="en" dirty="0">
              <a:solidFill>
                <a:srgbClr val="000000"/>
              </a:solidFill>
            </a:endParaRP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300" y="1276350"/>
            <a:ext cx="1583925" cy="1089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Shape 109"/>
          <p:cNvSpPr txBox="1"/>
          <p:nvPr/>
        </p:nvSpPr>
        <p:spPr>
          <a:xfrm>
            <a:off x="457200" y="2416475"/>
            <a:ext cx="5372099" cy="1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85000" lnSpcReduction="10000"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nl-NL" sz="1800" dirty="0"/>
              <a:t>4. Plaats een </a:t>
            </a:r>
            <a:r>
              <a:rPr lang="nl-NL" sz="1800" dirty="0">
                <a:solidFill>
                  <a:srgbClr val="FF9900"/>
                </a:solidFill>
              </a:rPr>
              <a:t>Schakelen </a:t>
            </a:r>
            <a:r>
              <a:rPr lang="nl-NL" sz="1800" dirty="0"/>
              <a:t>blok </a:t>
            </a:r>
            <a:r>
              <a:rPr lang="nl-NL" sz="1800" b="1" u="sng" dirty="0"/>
              <a:t>in</a:t>
            </a:r>
            <a:r>
              <a:rPr lang="nl-NL" sz="1800" b="1" i="1" dirty="0"/>
              <a:t> </a:t>
            </a:r>
            <a:r>
              <a:rPr lang="nl-NL" sz="1800" dirty="0"/>
              <a:t>het </a:t>
            </a:r>
            <a:r>
              <a:rPr lang="nl-NL" sz="1800" dirty="0">
                <a:solidFill>
                  <a:srgbClr val="FF9900"/>
                </a:solidFill>
              </a:rPr>
              <a:t>Herhalen</a:t>
            </a:r>
            <a:r>
              <a:rPr lang="nl-NL" sz="1800" dirty="0"/>
              <a:t> blok.</a:t>
            </a:r>
            <a:endParaRPr lang="en" sz="1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5. </a:t>
            </a:r>
            <a:r>
              <a:rPr lang="nl-NL" sz="1800" dirty="0"/>
              <a:t>Verander de status naar </a:t>
            </a:r>
            <a:r>
              <a:rPr lang="nl-NL" sz="1800" dirty="0">
                <a:solidFill>
                  <a:srgbClr val="FF9900"/>
                </a:solidFill>
              </a:rPr>
              <a:t>Infraroodsensor </a:t>
            </a:r>
            <a:r>
              <a:rPr lang="nl-NL" sz="1800" dirty="0"/>
              <a:t>en kies dan in het menu voor </a:t>
            </a:r>
            <a:r>
              <a:rPr lang="nl-NL" sz="1800" dirty="0">
                <a:solidFill>
                  <a:srgbClr val="FF9900"/>
                </a:solidFill>
              </a:rPr>
              <a:t>Vergelijken</a:t>
            </a:r>
            <a:r>
              <a:rPr lang="nl-NL" sz="1800" dirty="0"/>
              <a:t> en in het volgende menu voor </a:t>
            </a:r>
            <a:r>
              <a:rPr lang="nl-NL" sz="1800" dirty="0">
                <a:solidFill>
                  <a:srgbClr val="FF9900"/>
                </a:solidFill>
              </a:rPr>
              <a:t>Afstand</a:t>
            </a:r>
            <a:endParaRPr lang="en" sz="1800" dirty="0">
              <a:solidFill>
                <a:srgbClr val="FF9900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6. </a:t>
            </a:r>
            <a:r>
              <a:rPr lang="nl-NL" sz="1800" dirty="0"/>
              <a:t>Verander de Drempelwaarde in </a:t>
            </a:r>
            <a:r>
              <a:rPr lang="nl-NL" sz="1800" dirty="0">
                <a:solidFill>
                  <a:srgbClr val="FF9900"/>
                </a:solidFill>
              </a:rPr>
              <a:t>30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10" name="Shape 1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6849" y="1302350"/>
            <a:ext cx="3083214" cy="31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Shape 111"/>
          <p:cNvSpPr txBox="1"/>
          <p:nvPr/>
        </p:nvSpPr>
        <p:spPr>
          <a:xfrm>
            <a:off x="6447075" y="3280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5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6954625" y="3280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18" name="Shape 118"/>
          <p:cNvSpPr txBox="1"/>
          <p:nvPr/>
        </p:nvSpPr>
        <p:spPr>
          <a:xfrm>
            <a:off x="410925" y="1212400"/>
            <a:ext cx="6140999" cy="1520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r>
              <a:rPr lang="en" sz="1800" dirty="0">
                <a:solidFill>
                  <a:schemeClr val="dk1"/>
                </a:solidFill>
              </a:rPr>
              <a:t>7.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 in het </a:t>
            </a:r>
            <a:r>
              <a:rPr lang="nl-NL" sz="1800" dirty="0">
                <a:solidFill>
                  <a:srgbClr val="FF9900"/>
                </a:solidFill>
              </a:rPr>
              <a:t>waar</a:t>
            </a:r>
            <a:r>
              <a:rPr lang="nl-NL" sz="1800" dirty="0"/>
              <a:t> vakje (die met het vinkje) van het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  <a:endParaRPr lang="en" sz="1800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8. </a:t>
            </a:r>
            <a:r>
              <a:rPr lang="nl-NL" sz="1800" dirty="0"/>
              <a:t>Verander de status naar </a:t>
            </a:r>
            <a:r>
              <a:rPr lang="nl-NL" sz="1800" dirty="0">
                <a:solidFill>
                  <a:srgbClr val="FF9900"/>
                </a:solidFill>
              </a:rPr>
              <a:t>Uit</a:t>
            </a:r>
            <a:endParaRPr lang="en" sz="1800" dirty="0">
              <a:solidFill>
                <a:srgbClr val="FF9900"/>
              </a:solidFill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410925" y="2865675"/>
            <a:ext cx="6123300" cy="162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/>
          </a:bodyPr>
          <a:lstStyle/>
          <a:p>
            <a:pPr lvl="0" algn="just">
              <a:lnSpc>
                <a:spcPct val="16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" sz="1800" dirty="0">
                <a:solidFill>
                  <a:schemeClr val="dk1"/>
                </a:solidFill>
              </a:rPr>
              <a:t>9.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Geluid</a:t>
            </a:r>
            <a:r>
              <a:rPr lang="nl-NL" sz="1800" dirty="0"/>
              <a:t> blok achter het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</a:t>
            </a:r>
          </a:p>
          <a:p>
            <a:pPr>
              <a:lnSpc>
                <a:spcPct val="16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10. </a:t>
            </a:r>
            <a:r>
              <a:rPr lang="nl-NL" sz="1800" dirty="0"/>
              <a:t>Kies het Error geluid (in het menu LEGO geluidsbestanden onder Informatie)</a:t>
            </a:r>
            <a:endParaRPr lang="en" sz="1800" dirty="0">
              <a:solidFill>
                <a:schemeClr val="dk1"/>
              </a:solidFill>
            </a:endParaRP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1300" y="1079600"/>
            <a:ext cx="1717471" cy="16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1687" y="3163162"/>
            <a:ext cx="1756675" cy="133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>
            <a:off x="7409100" y="2689750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/>
              <a:t>8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8437033" y="3077367"/>
            <a:ext cx="314491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29" name="Shape 129"/>
          <p:cNvSpPr txBox="1"/>
          <p:nvPr/>
        </p:nvSpPr>
        <p:spPr>
          <a:xfrm>
            <a:off x="410925" y="1212400"/>
            <a:ext cx="6140999" cy="30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11.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</a:t>
            </a:r>
            <a:r>
              <a:rPr lang="nl-NL" sz="1800" dirty="0"/>
              <a:t> blok in het </a:t>
            </a:r>
            <a:r>
              <a:rPr lang="nl-NL" sz="1800" dirty="0">
                <a:solidFill>
                  <a:srgbClr val="FF9900"/>
                </a:solidFill>
              </a:rPr>
              <a:t>onwaar </a:t>
            </a:r>
            <a:r>
              <a:rPr lang="nl-NL" sz="1800" dirty="0"/>
              <a:t>vakje (die met het kruisje) van </a:t>
            </a:r>
            <a:br>
              <a:rPr lang="nl-NL" sz="1800" dirty="0"/>
            </a:br>
            <a:r>
              <a:rPr lang="nl-NL" sz="1800" dirty="0"/>
              <a:t>het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12. </a:t>
            </a:r>
            <a:r>
              <a:rPr lang="nl-NL" sz="1800" dirty="0"/>
              <a:t>Verander de status in </a:t>
            </a:r>
            <a:r>
              <a:rPr lang="nl-NL" sz="1800" dirty="0">
                <a:solidFill>
                  <a:srgbClr val="FF9900"/>
                </a:solidFill>
              </a:rPr>
              <a:t>Aan</a:t>
            </a:r>
            <a:endParaRPr lang="en" sz="1800" dirty="0">
              <a:solidFill>
                <a:srgbClr val="FF9900"/>
              </a:solidFill>
            </a:endParaRPr>
          </a:p>
          <a:p>
            <a:pPr lvl="0" algn="just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</a:pPr>
            <a:r>
              <a:rPr lang="en" sz="1800" dirty="0">
                <a:solidFill>
                  <a:schemeClr val="dk1"/>
                </a:solidFill>
              </a:rPr>
              <a:t>13.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Vermogen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-75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30" name="Shape 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525" y="1922700"/>
            <a:ext cx="2408449" cy="24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Shape 131"/>
          <p:cNvSpPr txBox="1"/>
          <p:nvPr/>
        </p:nvSpPr>
        <p:spPr>
          <a:xfrm>
            <a:off x="5656588" y="3774688"/>
            <a:ext cx="4041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12</a:t>
            </a:r>
          </a:p>
        </p:txBody>
      </p:sp>
      <p:sp>
        <p:nvSpPr>
          <p:cNvPr id="132" name="Shape 132"/>
          <p:cNvSpPr txBox="1"/>
          <p:nvPr/>
        </p:nvSpPr>
        <p:spPr>
          <a:xfrm>
            <a:off x="6704349" y="3774688"/>
            <a:ext cx="4041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SzPct val="61111"/>
            </a:pPr>
            <a:r>
              <a:rPr lang="en" dirty="0"/>
              <a:t>14.</a:t>
            </a:r>
            <a:r>
              <a:rPr lang="nl-NL" dirty="0"/>
              <a:t> 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15. </a:t>
            </a:r>
            <a:r>
              <a:rPr lang="nl-NL" dirty="0">
                <a:solidFill>
                  <a:srgbClr val="FF9900"/>
                </a:solidFill>
              </a:rPr>
              <a:t>Download</a:t>
            </a:r>
            <a:r>
              <a:rPr lang="nl-NL" dirty="0"/>
              <a:t> het programma</a:t>
            </a:r>
            <a:endParaRPr lang="en" dirty="0"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16. </a:t>
            </a:r>
            <a:r>
              <a:rPr lang="nl-NL" sz="1800" dirty="0"/>
              <a:t>Draai het programma (Klik op het mapje, kies TRACK3R, kies Program2)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41" name="Shape 141"/>
          <p:cNvSpPr txBox="1"/>
          <p:nvPr/>
        </p:nvSpPr>
        <p:spPr>
          <a:xfrm>
            <a:off x="5951775" y="2437050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15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72750" y="2944097"/>
            <a:ext cx="5514299" cy="1405800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" dirty="0"/>
              <a:t>1. </a:t>
            </a:r>
            <a:r>
              <a:rPr lang="nl-NL" dirty="0"/>
              <a:t>Plaats indien nodig het schietmechanisme op de</a:t>
            </a:r>
          </a:p>
          <a:p>
            <a:pPr>
              <a:lnSpc>
                <a:spcPct val="150000"/>
              </a:lnSpc>
            </a:pPr>
            <a:r>
              <a:rPr lang="nl-NL" dirty="0">
                <a:solidFill>
                  <a:srgbClr val="FF9900"/>
                </a:solidFill>
              </a:rPr>
              <a:t>medium motor</a:t>
            </a:r>
            <a:endParaRPr lang="en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" dirty="0"/>
              <a:t>2. </a:t>
            </a:r>
            <a:r>
              <a:rPr lang="nl-NL" dirty="0"/>
              <a:t>Ga verder met het vorige programma</a:t>
            </a:r>
            <a:endParaRPr lang="en" dirty="0"/>
          </a:p>
        </p:txBody>
      </p:sp>
      <p:sp>
        <p:nvSpPr>
          <p:cNvPr id="148" name="Shape 148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8229600" cy="1469898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nl-NL" sz="1800" dirty="0">
                <a:solidFill>
                  <a:srgbClr val="FF9900"/>
                </a:solidFill>
              </a:rPr>
              <a:t>Doel</a:t>
            </a:r>
            <a:r>
              <a:rPr lang="nl-NL" sz="1800" b="1" dirty="0"/>
              <a:t> </a:t>
            </a:r>
            <a:r>
              <a:rPr lang="nl-NL" sz="1800" dirty="0"/>
              <a:t>: De robot beweegt voortdurend. Als hij iets op een bepaalde afstand </a:t>
            </a:r>
            <a:r>
              <a:rPr lang="nl-NL" sz="1800" dirty="0" err="1"/>
              <a:t>detecteerd</a:t>
            </a:r>
            <a:r>
              <a:rPr lang="nl-NL" sz="1800" dirty="0"/>
              <a:t>, dan stopt hij, speelt een geluid af en wacht 3 seconden. Als het obstakel na drie seconden nog niet bewogen heeft, dan schiet de robot een balletje.</a:t>
            </a:r>
            <a:endParaRPr lang="en" sz="1800" dirty="0"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99" y="3039198"/>
            <a:ext cx="2288264" cy="14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55" name="Shape 155"/>
          <p:cNvSpPr txBox="1"/>
          <p:nvPr/>
        </p:nvSpPr>
        <p:spPr>
          <a:xfrm>
            <a:off x="410925" y="1212400"/>
            <a:ext cx="8229600" cy="3049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3. Plaats een </a:t>
            </a:r>
            <a:r>
              <a:rPr lang="nl-NL" sz="1800" dirty="0">
                <a:solidFill>
                  <a:srgbClr val="FF9900"/>
                </a:solidFill>
              </a:rPr>
              <a:t>Wacht</a:t>
            </a:r>
            <a:r>
              <a:rPr lang="nl-NL" sz="1800" dirty="0"/>
              <a:t> blok in het </a:t>
            </a:r>
            <a:r>
              <a:rPr lang="nl-NL" sz="1800" dirty="0">
                <a:solidFill>
                  <a:srgbClr val="FF9900"/>
                </a:solidFill>
              </a:rPr>
              <a:t>waar</a:t>
            </a:r>
            <a:r>
              <a:rPr lang="nl-NL" sz="1800" dirty="0"/>
              <a:t> vakje (die met het vinkje) van het blok </a:t>
            </a:r>
            <a:r>
              <a:rPr lang="nl-NL" sz="1800" dirty="0">
                <a:solidFill>
                  <a:srgbClr val="FF9900"/>
                </a:solidFill>
              </a:rPr>
              <a:t>Schakelen </a:t>
            </a:r>
          </a:p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4.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Seconden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3</a:t>
            </a:r>
            <a:endParaRPr sz="1800" dirty="0">
              <a:solidFill>
                <a:srgbClr val="FF9900"/>
              </a:solidFill>
            </a:endParaRPr>
          </a:p>
        </p:txBody>
      </p:sp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1594" y="2297822"/>
            <a:ext cx="1792649" cy="17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Shape 157"/>
          <p:cNvSpPr txBox="1"/>
          <p:nvPr/>
        </p:nvSpPr>
        <p:spPr>
          <a:xfrm>
            <a:off x="6063637" y="388989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63" name="Shape 163"/>
          <p:cNvSpPr txBox="1"/>
          <p:nvPr/>
        </p:nvSpPr>
        <p:spPr>
          <a:xfrm>
            <a:off x="410925" y="1212400"/>
            <a:ext cx="5707352" cy="333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fontScale="92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5. Plaats een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  <a:r>
              <a:rPr lang="nl-NL" sz="1800" dirty="0"/>
              <a:t> blok </a:t>
            </a:r>
            <a:r>
              <a:rPr lang="nl-NL" sz="1800" b="1" u="sng" dirty="0"/>
              <a:t>in</a:t>
            </a:r>
            <a:r>
              <a:rPr lang="nl-NL" sz="1800" b="1" i="1" dirty="0"/>
              <a:t> </a:t>
            </a:r>
            <a:r>
              <a:rPr lang="nl-NL" sz="1800" dirty="0"/>
              <a:t>het waar vakje (die met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het vinkje) van het eerste blok </a:t>
            </a:r>
            <a:r>
              <a:rPr lang="nl-NL" sz="1800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6. Verander de status naar </a:t>
            </a:r>
            <a:r>
              <a:rPr lang="nl-NL" sz="1800" dirty="0">
                <a:solidFill>
                  <a:srgbClr val="FF9900"/>
                </a:solidFill>
              </a:rPr>
              <a:t>Infraroodsensor </a:t>
            </a:r>
            <a:r>
              <a:rPr lang="nl-NL" sz="1800" dirty="0"/>
              <a:t>en kies dan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in het menu voor </a:t>
            </a:r>
            <a:r>
              <a:rPr lang="nl-NL" sz="1800" dirty="0">
                <a:solidFill>
                  <a:srgbClr val="FF9900"/>
                </a:solidFill>
              </a:rPr>
              <a:t>Vergelijken</a:t>
            </a:r>
            <a:r>
              <a:rPr lang="nl-NL" sz="1800" dirty="0"/>
              <a:t> en in het volgende menu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voor </a:t>
            </a:r>
            <a:r>
              <a:rPr lang="nl-NL" sz="1800" dirty="0">
                <a:solidFill>
                  <a:srgbClr val="FF9900"/>
                </a:solidFill>
              </a:rPr>
              <a:t>Afstand                                              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sz="1800" dirty="0"/>
              <a:t>7. Verander de </a:t>
            </a:r>
            <a:r>
              <a:rPr lang="nl-NL" sz="1800" dirty="0">
                <a:solidFill>
                  <a:srgbClr val="FF9900"/>
                </a:solidFill>
              </a:rPr>
              <a:t>Drempelwaarde</a:t>
            </a:r>
            <a:r>
              <a:rPr lang="nl-NL" sz="1800" dirty="0"/>
              <a:t> in </a:t>
            </a:r>
            <a:r>
              <a:rPr lang="nl-NL" sz="1800" dirty="0">
                <a:solidFill>
                  <a:srgbClr val="FF9900"/>
                </a:solidFill>
              </a:rPr>
              <a:t>30</a:t>
            </a:r>
            <a:r>
              <a:rPr lang="nl-NL" sz="1800" dirty="0"/>
              <a:t> 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575" y="1063375"/>
            <a:ext cx="2257927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/>
        </p:nvSpPr>
        <p:spPr>
          <a:xfrm>
            <a:off x="7030825" y="34330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6370875" y="34330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84048" y="24828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5404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8. 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nieuwe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9.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10. Verander de waarde van </a:t>
            </a:r>
            <a:r>
              <a:rPr lang="nl-NL" dirty="0">
                <a:solidFill>
                  <a:srgbClr val="FF9900"/>
                </a:solidFill>
              </a:rPr>
              <a:t>Richting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11. Verander de waarde van </a:t>
            </a:r>
            <a:r>
              <a:rPr lang="nl-NL" dirty="0">
                <a:solidFill>
                  <a:srgbClr val="FF9900"/>
                </a:solidFill>
              </a:rPr>
              <a:t>Graden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1000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73" name="Shape 1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223" y="1983062"/>
            <a:ext cx="3054425" cy="182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Shape 174"/>
          <p:cNvSpPr txBox="1"/>
          <p:nvPr/>
        </p:nvSpPr>
        <p:spPr>
          <a:xfrm>
            <a:off x="6541849" y="3743325"/>
            <a:ext cx="466112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10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6064731" y="374332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9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7331816" y="37433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775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12. Plaats een </a:t>
            </a:r>
            <a:r>
              <a:rPr lang="nl-NL" dirty="0">
                <a:solidFill>
                  <a:srgbClr val="FF9900"/>
                </a:solidFill>
              </a:rPr>
              <a:t>Medium Motor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nieuwe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13. Verander de status in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14. Verander de waarde van </a:t>
            </a:r>
            <a:r>
              <a:rPr lang="nl-NL" dirty="0">
                <a:solidFill>
                  <a:srgbClr val="FF9900"/>
                </a:solidFill>
              </a:rPr>
              <a:t>Rotaties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3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9525" y="2055799"/>
            <a:ext cx="2910299" cy="17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7032175" y="38562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14</a:t>
            </a:r>
          </a:p>
        </p:txBody>
      </p:sp>
      <p:sp>
        <p:nvSpPr>
          <p:cNvPr id="185" name="Shape 185"/>
          <p:cNvSpPr txBox="1"/>
          <p:nvPr/>
        </p:nvSpPr>
        <p:spPr>
          <a:xfrm>
            <a:off x="5798250" y="3856225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l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#3 : Jacht op de indringers!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15.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16. </a:t>
            </a:r>
            <a:r>
              <a:rPr lang="en" dirty="0">
                <a:solidFill>
                  <a:srgbClr val="FF9900"/>
                </a:solidFill>
              </a:rPr>
              <a:t>Download </a:t>
            </a:r>
            <a:r>
              <a:rPr lang="nl-NL" dirty="0">
                <a:solidFill>
                  <a:schemeClr val="tx1"/>
                </a:solidFill>
              </a:rPr>
              <a:t>het programma.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17. </a:t>
            </a:r>
            <a:r>
              <a:rPr lang="nl-NL" sz="1800" dirty="0">
                <a:solidFill>
                  <a:schemeClr val="dk1"/>
                </a:solidFill>
              </a:rPr>
              <a:t>Draai </a:t>
            </a:r>
            <a:r>
              <a:rPr lang="en" sz="1800" dirty="0">
                <a:solidFill>
                  <a:schemeClr val="dk1"/>
                </a:solidFill>
              </a:rPr>
              <a:t>het program </a:t>
            </a:r>
            <a:r>
              <a:rPr lang="nl-NL" sz="1800" dirty="0"/>
              <a:t>(Klik op het mapje, kies TRACK3R, kies Program2)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94" name="Shape 194"/>
          <p:cNvSpPr txBox="1"/>
          <p:nvPr/>
        </p:nvSpPr>
        <p:spPr>
          <a:xfrm>
            <a:off x="5932725" y="2437050"/>
            <a:ext cx="3986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16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W</a:t>
            </a:r>
            <a:r>
              <a:rPr lang="nl-NL" dirty="0" err="1"/>
              <a:t>aarvan</a:t>
            </a:r>
            <a:r>
              <a:rPr lang="nl-NL" dirty="0"/>
              <a:t> is jouw robot gemaakt </a:t>
            </a:r>
            <a:r>
              <a:rPr lang="en" dirty="0"/>
              <a:t>?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2853425" y="1200150"/>
            <a:ext cx="5833499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/>
              <a:t>Een</a:t>
            </a:r>
            <a:r>
              <a:rPr lang="en" sz="1800" dirty="0"/>
              <a:t> </a:t>
            </a:r>
            <a:r>
              <a:rPr lang="en" sz="1800" dirty="0">
                <a:solidFill>
                  <a:srgbClr val="FF9900"/>
                </a:solidFill>
              </a:rPr>
              <a:t>EV3 b</a:t>
            </a:r>
            <a:r>
              <a:rPr lang="en" dirty="0">
                <a:solidFill>
                  <a:srgbClr val="FF9900"/>
                </a:solidFill>
              </a:rPr>
              <a:t>rick</a:t>
            </a:r>
            <a:r>
              <a:rPr lang="en" sz="1800" dirty="0"/>
              <a:t> </a:t>
            </a:r>
            <a:r>
              <a:rPr lang="nl-NL" sz="1800" dirty="0"/>
              <a:t>waarop je de sensoren en de motoren aansluit. We bouwen ons programma op de computer en uploaden deze dan naar </a:t>
            </a:r>
            <a:br>
              <a:rPr lang="nl-NL" sz="1800" dirty="0"/>
            </a:br>
            <a:r>
              <a:rPr lang="nl-NL" sz="1800" dirty="0"/>
              <a:t>de </a:t>
            </a:r>
            <a:r>
              <a:rPr lang="nl-NL" sz="1800" dirty="0">
                <a:solidFill>
                  <a:srgbClr val="FF9900"/>
                </a:solidFill>
              </a:rPr>
              <a:t>EV3 </a:t>
            </a:r>
            <a:r>
              <a:rPr lang="nl-NL" sz="1800" dirty="0" err="1">
                <a:solidFill>
                  <a:srgbClr val="FF9900"/>
                </a:solidFill>
              </a:rPr>
              <a:t>brick</a:t>
            </a:r>
            <a:r>
              <a:rPr lang="nl-NL" sz="1800" dirty="0"/>
              <a:t>.</a:t>
            </a:r>
            <a:endParaRPr lang="en" sz="1800" dirty="0"/>
          </a:p>
          <a:p>
            <a:pPr lvl="0" algn="just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2</a:t>
            </a:r>
            <a:r>
              <a:rPr lang="en" sz="1800" dirty="0"/>
              <a:t> </a:t>
            </a:r>
            <a:r>
              <a:rPr lang="nl-NL" dirty="0">
                <a:solidFill>
                  <a:srgbClr val="FF9900"/>
                </a:solidFill>
              </a:rPr>
              <a:t>grote mot</a:t>
            </a:r>
            <a:r>
              <a:rPr lang="en" dirty="0">
                <a:solidFill>
                  <a:srgbClr val="FF9900"/>
                </a:solidFill>
              </a:rPr>
              <a:t>or</a:t>
            </a:r>
            <a:r>
              <a:rPr lang="nl-NL" dirty="0">
                <a:solidFill>
                  <a:srgbClr val="FF9900"/>
                </a:solidFill>
              </a:rPr>
              <a:t>en</a:t>
            </a:r>
            <a:r>
              <a:rPr lang="en" dirty="0"/>
              <a:t> </a:t>
            </a:r>
            <a:r>
              <a:rPr lang="nl-NL" dirty="0"/>
              <a:t>voor het laten rijden van de robot</a:t>
            </a:r>
            <a:r>
              <a:rPr lang="en" dirty="0"/>
              <a:t>.</a:t>
            </a:r>
          </a:p>
        </p:txBody>
      </p:sp>
      <p:pic>
        <p:nvPicPr>
          <p:cNvPr id="34" name="Shape 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999" y="1322624"/>
            <a:ext cx="1926600" cy="162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Shape 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700" y="3115624"/>
            <a:ext cx="1662800" cy="1429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r>
              <a:rPr lang="en" b="1" dirty="0">
                <a:solidFill>
                  <a:srgbClr val="FF9900"/>
                </a:solidFill>
              </a:rPr>
              <a:t>Doel</a:t>
            </a:r>
            <a:r>
              <a:rPr lang="en" dirty="0"/>
              <a:t> : de robot be</a:t>
            </a:r>
            <a:r>
              <a:rPr lang="nl-NL" dirty="0"/>
              <a:t>weegt voortdurend in een steeds groter wordende vierkant</a:t>
            </a:r>
            <a:r>
              <a:rPr lang="en" dirty="0"/>
              <a:t>. </a:t>
            </a:r>
            <a:r>
              <a:rPr lang="nl-NL" dirty="0"/>
              <a:t>Als hij iets op een bepaalde afstand </a:t>
            </a:r>
            <a:r>
              <a:rPr lang="nl-NL" dirty="0" err="1"/>
              <a:t>detecteerd</a:t>
            </a:r>
            <a:r>
              <a:rPr lang="nl-NL" dirty="0"/>
              <a:t>, dan draait hij een kwartslag. Als hij niets detecteert, blijft hij bewegen.</a:t>
            </a:r>
          </a:p>
          <a:p>
            <a:endParaRPr lang="nl-NL" dirty="0"/>
          </a:p>
          <a:p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Voeg een nieuw programma toe</a:t>
            </a:r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Variabele </a:t>
            </a:r>
            <a:r>
              <a:rPr lang="nl-NL" dirty="0"/>
              <a:t>blok achter het start blok</a:t>
            </a:r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endParaRPr lang="nl-NL" dirty="0"/>
          </a:p>
          <a:p>
            <a:pPr marL="342900" indent="-342900">
              <a:buAutoNum type="arabicPeriod"/>
            </a:pPr>
            <a:endParaRPr lang="nl-NL" dirty="0"/>
          </a:p>
          <a:p>
            <a:endParaRPr lang="en" dirty="0"/>
          </a:p>
          <a:p>
            <a:endParaRPr lang="nl-NL" dirty="0"/>
          </a:p>
        </p:txBody>
      </p:sp>
      <p:pic>
        <p:nvPicPr>
          <p:cNvPr id="4" name="Shape 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12504" y="2213321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101"/>
          <p:cNvSpPr txBox="1"/>
          <p:nvPr/>
        </p:nvSpPr>
        <p:spPr>
          <a:xfrm>
            <a:off x="8303229" y="221192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</a:t>
            </a:r>
          </a:p>
        </p:txBody>
      </p:sp>
      <p:sp>
        <p:nvSpPr>
          <p:cNvPr id="7" name="Shape 101"/>
          <p:cNvSpPr txBox="1"/>
          <p:nvPr/>
        </p:nvSpPr>
        <p:spPr>
          <a:xfrm>
            <a:off x="8303229" y="327608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138" y="3184037"/>
            <a:ext cx="2340091" cy="13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0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3. Verander de status naar </a:t>
            </a:r>
            <a:r>
              <a:rPr lang="nl-NL" dirty="0">
                <a:solidFill>
                  <a:srgbClr val="FF9900"/>
                </a:solidFill>
              </a:rPr>
              <a:t>Schrijven </a:t>
            </a:r>
            <a:r>
              <a:rPr lang="nl-NL" dirty="0"/>
              <a:t>en kies dan in het menu voor </a:t>
            </a:r>
            <a:r>
              <a:rPr lang="nl-NL" dirty="0">
                <a:solidFill>
                  <a:srgbClr val="FF9900"/>
                </a:solidFill>
              </a:rPr>
              <a:t>Numeriek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en" dirty="0"/>
              <a:t>4. </a:t>
            </a:r>
            <a:r>
              <a:rPr lang="nl-NL" dirty="0"/>
              <a:t>Verander de Waarde in </a:t>
            </a:r>
            <a:r>
              <a:rPr lang="nl-NL" dirty="0">
                <a:solidFill>
                  <a:srgbClr val="FF9900"/>
                </a:solidFill>
              </a:rPr>
              <a:t>2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 </a:t>
            </a:r>
            <a:br>
              <a:rPr lang="nl-NL" dirty="0"/>
            </a:br>
            <a:r>
              <a:rPr lang="nl-NL" dirty="0"/>
              <a:t>    na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blok.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16" name="Afbeelding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214" y="1667014"/>
            <a:ext cx="4013078" cy="298259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978227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5407144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4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6302935" y="170218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6092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22" y="1971583"/>
            <a:ext cx="4990040" cy="2549891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6.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 </a:t>
            </a:r>
            <a:r>
              <a:rPr lang="nl-NL" b="1" u="sng" dirty="0"/>
              <a:t>in</a:t>
            </a:r>
            <a:r>
              <a:rPr lang="nl-NL" dirty="0"/>
              <a:t> het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7. Verander de status naar </a:t>
            </a:r>
            <a:r>
              <a:rPr lang="nl-NL" dirty="0">
                <a:solidFill>
                  <a:srgbClr val="FF9900"/>
                </a:solidFill>
              </a:rPr>
              <a:t>numeriek Lezen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8. Plaats een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    na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9. Verander de status naar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rgbClr val="FF9900"/>
                </a:solidFill>
              </a:rPr>
              <a:t>    teller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572000" y="3910029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7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6407513" y="26595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8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4517119" y="26595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6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755297" y="386704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544444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l="23674" r="230" b="2667"/>
          <a:stretch/>
        </p:blipFill>
        <p:spPr>
          <a:xfrm>
            <a:off x="4360984" y="1442235"/>
            <a:ext cx="4247519" cy="3129576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10. Koppel de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>
                <a:solidFill>
                  <a:schemeClr val="tx1"/>
                </a:solidFill>
              </a:rPr>
              <a:t>      aan de tellen waarde van </a:t>
            </a:r>
            <a:br>
              <a:rPr lang="nl-NL" dirty="0">
                <a:solidFill>
                  <a:schemeClr val="tx1"/>
                </a:solidFill>
              </a:rPr>
            </a:br>
            <a:r>
              <a:rPr lang="nl-NL" dirty="0">
                <a:solidFill>
                  <a:schemeClr val="tx1"/>
                </a:solidFill>
              </a:rPr>
              <a:t>      het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>
                <a:solidFill>
                  <a:schemeClr val="tx1"/>
                </a:solidFill>
              </a:rPr>
              <a:t> blok.</a:t>
            </a:r>
            <a:endParaRPr lang="nl-NL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	</a:t>
            </a:r>
          </a:p>
          <a:p>
            <a:pPr lvl="0"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nl-NL" dirty="0">
              <a:solidFill>
                <a:srgbClr val="FF9900"/>
              </a:solidFill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4" name="Shape 157"/>
          <p:cNvSpPr txBox="1"/>
          <p:nvPr/>
        </p:nvSpPr>
        <p:spPr>
          <a:xfrm>
            <a:off x="5126719" y="3362952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41537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11. Plaats een </a:t>
            </a:r>
            <a:r>
              <a:rPr lang="nl-NL" dirty="0">
                <a:solidFill>
                  <a:srgbClr val="FF9900"/>
                </a:solidFill>
              </a:rPr>
              <a:t>Tankbesturing </a:t>
            </a:r>
            <a:r>
              <a:rPr lang="nl-NL" dirty="0"/>
              <a:t>blok achter het binnenste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12.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13. Verander de waarde van </a:t>
            </a:r>
            <a:r>
              <a:rPr lang="nl-NL" dirty="0">
                <a:solidFill>
                  <a:srgbClr val="FF9900"/>
                </a:solidFill>
              </a:rPr>
              <a:t>Vermogen links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14.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rechts in </a:t>
            </a:r>
            <a:r>
              <a:rPr lang="nl-NL" dirty="0">
                <a:solidFill>
                  <a:srgbClr val="FF9900"/>
                </a:solidFill>
              </a:rPr>
              <a:t>0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7" name="Shape 157"/>
          <p:cNvSpPr txBox="1"/>
          <p:nvPr/>
        </p:nvSpPr>
        <p:spPr>
          <a:xfrm>
            <a:off x="3546293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12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4062760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13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4473162" y="458946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14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 rotWithShape="1">
          <a:blip r:embed="rId2"/>
          <a:srcRect t="5274"/>
          <a:stretch/>
        </p:blipFill>
        <p:spPr>
          <a:xfrm>
            <a:off x="3213629" y="3141130"/>
            <a:ext cx="2780771" cy="14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1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15. Verander de waarde van </a:t>
            </a:r>
            <a:r>
              <a:rPr lang="nl-NL" dirty="0">
                <a:solidFill>
                  <a:srgbClr val="FF9900"/>
                </a:solidFill>
              </a:rPr>
              <a:t>Graden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1000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16. Verander de waarde van 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Juist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6581132" y="362944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12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6974602" y="362944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16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 rotWithShape="1">
          <a:blip r:embed="rId2"/>
          <a:srcRect t="5274"/>
          <a:stretch/>
        </p:blipFill>
        <p:spPr>
          <a:xfrm>
            <a:off x="4898498" y="2152042"/>
            <a:ext cx="2780771" cy="14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569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17. Plaats een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 achter het </a:t>
            </a:r>
            <a:r>
              <a:rPr lang="nl-NL" dirty="0">
                <a:solidFill>
                  <a:srgbClr val="FF9900"/>
                </a:solidFill>
              </a:rPr>
              <a:t>Tankbesturing</a:t>
            </a:r>
            <a:r>
              <a:rPr lang="nl-NL" dirty="0"/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18. Plaats een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 achter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19. Verander de status naar </a:t>
            </a:r>
            <a:r>
              <a:rPr lang="nl-NL" dirty="0">
                <a:solidFill>
                  <a:srgbClr val="FF9900"/>
                </a:solidFill>
              </a:rPr>
              <a:t>Schrijven</a:t>
            </a:r>
            <a:r>
              <a:rPr lang="nl-NL" dirty="0"/>
              <a:t> en kies dan in het menu voor </a:t>
            </a:r>
            <a:r>
              <a:rPr lang="nl-NL" dirty="0">
                <a:solidFill>
                  <a:srgbClr val="FF9900"/>
                </a:solidFill>
              </a:rPr>
              <a:t>Numeriek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34" y="2921000"/>
            <a:ext cx="3247110" cy="1333500"/>
          </a:xfrm>
          <a:prstGeom prst="rect">
            <a:avLst/>
          </a:prstGeom>
        </p:spPr>
      </p:pic>
      <p:sp>
        <p:nvSpPr>
          <p:cNvPr id="6" name="Shape 157"/>
          <p:cNvSpPr txBox="1"/>
          <p:nvPr/>
        </p:nvSpPr>
        <p:spPr>
          <a:xfrm>
            <a:off x="4972465" y="423718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39004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65" y="1595696"/>
            <a:ext cx="6345767" cy="2976115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20. Koppel </a:t>
            </a:r>
            <a:r>
              <a:rPr lang="nl-NL" dirty="0">
                <a:solidFill>
                  <a:schemeClr val="tx1"/>
                </a:solidFill>
              </a:rPr>
              <a:t>de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>
                <a:solidFill>
                  <a:schemeClr val="tx1"/>
                </a:solidFill>
              </a:rPr>
              <a:t> blok aan de</a:t>
            </a:r>
            <a:r>
              <a:rPr lang="nl-NL" dirty="0"/>
              <a:t> A van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/>
              <a:t> blok.</a:t>
            </a:r>
            <a:endParaRPr lang="nl-NL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1827099" y="3424384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45909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807" y="1828799"/>
            <a:ext cx="3635226" cy="3053936"/>
          </a:xfrm>
          <a:prstGeom prst="rect">
            <a:avLst/>
          </a:prstGeom>
        </p:spPr>
      </p:pic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21. Koppel </a:t>
            </a:r>
            <a:r>
              <a:rPr lang="nl-NL" dirty="0">
                <a:solidFill>
                  <a:schemeClr val="tx1"/>
                </a:solidFill>
              </a:rPr>
              <a:t>het resultaat van het </a:t>
            </a:r>
            <a:r>
              <a:rPr lang="nl-NL" dirty="0">
                <a:solidFill>
                  <a:srgbClr val="FF9900"/>
                </a:solidFill>
              </a:rPr>
              <a:t>Rekenen</a:t>
            </a:r>
            <a:r>
              <a:rPr lang="nl-NL" dirty="0">
                <a:solidFill>
                  <a:schemeClr val="tx1"/>
                </a:solidFill>
              </a:rPr>
              <a:t> blok aan de</a:t>
            </a:r>
            <a:r>
              <a:rPr lang="nl-NL" dirty="0"/>
              <a:t> waarde van het </a:t>
            </a:r>
            <a:r>
              <a:rPr lang="nl-NL" dirty="0">
                <a:solidFill>
                  <a:srgbClr val="FF9900"/>
                </a:solidFill>
              </a:rPr>
              <a:t>Variabele</a:t>
            </a:r>
            <a:r>
              <a:rPr lang="nl-NL" dirty="0"/>
              <a:t> blok.</a:t>
            </a:r>
            <a:endParaRPr lang="nl-NL" dirty="0">
              <a:solidFill>
                <a:srgbClr val="FF990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6" name="Shape 157"/>
          <p:cNvSpPr txBox="1"/>
          <p:nvPr/>
        </p:nvSpPr>
        <p:spPr>
          <a:xfrm>
            <a:off x="4877220" y="33557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1689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7870092" cy="3391199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22. Plaats een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r>
              <a:rPr lang="nl-NL" dirty="0"/>
              <a:t> blok </a:t>
            </a:r>
            <a:r>
              <a:rPr lang="nl-NL" b="1" u="sng" dirty="0"/>
              <a:t>in</a:t>
            </a:r>
            <a:r>
              <a:rPr lang="nl-NL" dirty="0"/>
              <a:t> het binnenste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</a:t>
            </a:r>
            <a:r>
              <a:rPr lang="nl-NL" dirty="0">
                <a:solidFill>
                  <a:srgbClr val="FF9900"/>
                </a:solidFill>
              </a:rPr>
              <a:t>Herhalen</a:t>
            </a:r>
            <a:r>
              <a:rPr lang="nl-NL" dirty="0"/>
              <a:t> blok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23. Verander de status naar </a:t>
            </a:r>
            <a:r>
              <a:rPr lang="nl-NL" dirty="0">
                <a:solidFill>
                  <a:srgbClr val="FF9900"/>
                </a:solidFill>
              </a:rPr>
              <a:t>Infraroodsensor </a:t>
            </a:r>
            <a:r>
              <a:rPr lang="nl-NL" dirty="0"/>
              <a:t>en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kies dan in het menu voor </a:t>
            </a:r>
            <a:r>
              <a:rPr lang="nl-NL" dirty="0">
                <a:solidFill>
                  <a:srgbClr val="FF9900"/>
                </a:solidFill>
              </a:rPr>
              <a:t>Vergelijken</a:t>
            </a:r>
            <a:r>
              <a:rPr lang="nl-NL" dirty="0"/>
              <a:t> en in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      het volgende menu voor </a:t>
            </a:r>
            <a:r>
              <a:rPr lang="nl-NL" dirty="0">
                <a:solidFill>
                  <a:srgbClr val="FF9900"/>
                </a:solidFill>
              </a:rPr>
              <a:t>Afstand                                                              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24. Verander de </a:t>
            </a:r>
            <a:r>
              <a:rPr lang="nl-NL" dirty="0">
                <a:solidFill>
                  <a:srgbClr val="FF9900"/>
                </a:solidFill>
              </a:rPr>
              <a:t>Drempelwaarde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30</a:t>
            </a:r>
            <a:r>
              <a:rPr lang="nl-NL" dirty="0"/>
              <a:t> 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6" name="Shape 1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73575" y="1063375"/>
            <a:ext cx="2257927" cy="34794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157"/>
          <p:cNvSpPr txBox="1"/>
          <p:nvPr/>
        </p:nvSpPr>
        <p:spPr>
          <a:xfrm>
            <a:off x="6726919" y="2137656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22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749779" y="341527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23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7065586" y="3415278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84576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2853425" y="1200150"/>
            <a:ext cx="5833499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22860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1 </a:t>
            </a:r>
            <a:r>
              <a:rPr lang="en" dirty="0">
                <a:solidFill>
                  <a:srgbClr val="FF9900"/>
                </a:solidFill>
              </a:rPr>
              <a:t>medium motor</a:t>
            </a:r>
            <a:r>
              <a:rPr lang="en" dirty="0"/>
              <a:t> </a:t>
            </a:r>
            <a:r>
              <a:rPr lang="nl-NL" dirty="0"/>
              <a:t>voor andere acties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/>
              <a:t>1 </a:t>
            </a:r>
            <a:r>
              <a:rPr lang="en" dirty="0">
                <a:solidFill>
                  <a:srgbClr val="FF9900"/>
                </a:solidFill>
              </a:rPr>
              <a:t>infrar</a:t>
            </a:r>
            <a:r>
              <a:rPr lang="nl-NL" dirty="0" err="1">
                <a:solidFill>
                  <a:srgbClr val="FF9900"/>
                </a:solidFill>
              </a:rPr>
              <a:t>oo</a:t>
            </a:r>
            <a:r>
              <a:rPr lang="en" dirty="0">
                <a:solidFill>
                  <a:srgbClr val="FF9900"/>
                </a:solidFill>
              </a:rPr>
              <a:t>d sensor</a:t>
            </a:r>
            <a:r>
              <a:rPr lang="en" dirty="0"/>
              <a:t> </a:t>
            </a:r>
            <a:r>
              <a:rPr lang="nl-NL" dirty="0"/>
              <a:t>voor het herkennen van obstakel en voor het meten van de afstand tot de obstakels.</a:t>
            </a:r>
            <a:endParaRPr lang="en" dirty="0"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W</a:t>
            </a:r>
            <a:r>
              <a:rPr lang="nl-NL" dirty="0" err="1"/>
              <a:t>aarvan</a:t>
            </a:r>
            <a:r>
              <a:rPr lang="nl-NL" dirty="0"/>
              <a:t> is jouw robot gemaakt </a:t>
            </a:r>
            <a:r>
              <a:rPr lang="en" dirty="0"/>
              <a:t>?</a:t>
            </a:r>
          </a:p>
        </p:txBody>
      </p:sp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550" y="1641051"/>
            <a:ext cx="1540000" cy="121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350" y="3030987"/>
            <a:ext cx="175260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7791938" cy="3391199"/>
          </a:xfrm>
        </p:spPr>
        <p:txBody>
          <a:bodyPr/>
          <a:lstStyle/>
          <a:p>
            <a:r>
              <a:rPr lang="en" dirty="0"/>
              <a:t>25.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Geluid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waar</a:t>
            </a:r>
            <a:r>
              <a:rPr lang="nl-NL" dirty="0"/>
              <a:t> vakje (die met het vinkje) van het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endParaRPr lang="en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" dirty="0"/>
              <a:t>26. </a:t>
            </a:r>
            <a:r>
              <a:rPr lang="nl-NL" dirty="0"/>
              <a:t>Kies het Turn geluid (in het menu LEGO geluidsbestanden onder Informatie)</a:t>
            </a:r>
            <a:endParaRPr lang="en" dirty="0"/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" dirty="0">
              <a:solidFill>
                <a:srgbClr val="FF9900"/>
              </a:solidFill>
            </a:endParaRPr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09" y="2523067"/>
            <a:ext cx="2076450" cy="1638300"/>
          </a:xfrm>
          <a:prstGeom prst="rect">
            <a:avLst/>
          </a:prstGeom>
        </p:spPr>
      </p:pic>
      <p:sp>
        <p:nvSpPr>
          <p:cNvPr id="8" name="Shape 157"/>
          <p:cNvSpPr txBox="1"/>
          <p:nvPr/>
        </p:nvSpPr>
        <p:spPr>
          <a:xfrm>
            <a:off x="6437659" y="2523067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519381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27. 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achter het </a:t>
            </a:r>
            <a:r>
              <a:rPr lang="nl-NL" dirty="0">
                <a:solidFill>
                  <a:srgbClr val="FF9900"/>
                </a:solidFill>
              </a:rPr>
              <a:t>Geluid</a:t>
            </a:r>
            <a:r>
              <a:rPr lang="nl-NL" dirty="0"/>
              <a:t> blok</a:t>
            </a:r>
            <a:endParaRPr lang="nl-NL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28. Verander de status in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29. Verander de waarde van </a:t>
            </a:r>
            <a:r>
              <a:rPr lang="nl-NL" dirty="0">
                <a:solidFill>
                  <a:srgbClr val="FF9900"/>
                </a:solidFill>
              </a:rPr>
              <a:t>Richting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30.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50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31. Verander de waarde van </a:t>
            </a:r>
            <a:r>
              <a:rPr lang="nl-NL" dirty="0">
                <a:solidFill>
                  <a:srgbClr val="FF9900"/>
                </a:solidFill>
              </a:rPr>
              <a:t>Graden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180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32. Verander de waarde van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</a:t>
            </a:r>
            <a:r>
              <a:rPr lang="nl-NL" dirty="0"/>
              <a:t> in </a:t>
            </a:r>
            <a:r>
              <a:rPr lang="nl-NL" dirty="0">
                <a:solidFill>
                  <a:srgbClr val="FF9900"/>
                </a:solidFill>
              </a:rPr>
              <a:t>juist</a:t>
            </a:r>
            <a:endParaRPr lang="nl-NL" dirty="0"/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8844" y="1960042"/>
            <a:ext cx="3000835" cy="1969029"/>
          </a:xfrm>
          <a:prstGeom prst="rect">
            <a:avLst/>
          </a:prstGeom>
        </p:spPr>
      </p:pic>
      <p:sp>
        <p:nvSpPr>
          <p:cNvPr id="7" name="Shape 157"/>
          <p:cNvSpPr txBox="1"/>
          <p:nvPr/>
        </p:nvSpPr>
        <p:spPr>
          <a:xfrm>
            <a:off x="5722226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28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238693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29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649095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30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703409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31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742756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474705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32. Plaats een </a:t>
            </a:r>
            <a:r>
              <a:rPr lang="nl-NL" dirty="0">
                <a:solidFill>
                  <a:srgbClr val="FF9900"/>
                </a:solidFill>
              </a:rPr>
              <a:t>Tankbesturing </a:t>
            </a:r>
            <a:r>
              <a:rPr lang="nl-NL" dirty="0"/>
              <a:t>blok in het </a:t>
            </a:r>
            <a:r>
              <a:rPr lang="nl-NL" dirty="0">
                <a:solidFill>
                  <a:srgbClr val="FF9900"/>
                </a:solidFill>
              </a:rPr>
              <a:t>onwaar</a:t>
            </a:r>
            <a:r>
              <a:rPr lang="nl-NL" dirty="0"/>
              <a:t> vakje (die met het kruisje) van het blok </a:t>
            </a:r>
            <a:r>
              <a:rPr lang="nl-NL" dirty="0">
                <a:solidFill>
                  <a:srgbClr val="FF9900"/>
                </a:solidFill>
              </a:rPr>
              <a:t>Schakelen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33. Verander de status in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34. Verander de waarde van </a:t>
            </a:r>
            <a:r>
              <a:rPr lang="nl-NL" dirty="0">
                <a:solidFill>
                  <a:srgbClr val="FF9900"/>
                </a:solidFill>
              </a:rPr>
              <a:t>Vermogen links</a:t>
            </a:r>
            <a:r>
              <a:rPr lang="nl-NL" dirty="0"/>
              <a:t> </a:t>
            </a:r>
            <a:br>
              <a:rPr lang="nl-NL" dirty="0"/>
            </a:b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-75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35. Verander de waarde van </a:t>
            </a:r>
            <a:r>
              <a:rPr lang="nl-NL" dirty="0">
                <a:solidFill>
                  <a:srgbClr val="FF9900"/>
                </a:solidFill>
              </a:rPr>
              <a:t>Vermogen</a:t>
            </a:r>
            <a:r>
              <a:rPr lang="nl-NL" dirty="0"/>
              <a:t> rechts </a:t>
            </a:r>
            <a:br>
              <a:rPr lang="nl-NL" dirty="0"/>
            </a:b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-75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7" name="Shape 157"/>
          <p:cNvSpPr txBox="1"/>
          <p:nvPr/>
        </p:nvSpPr>
        <p:spPr>
          <a:xfrm>
            <a:off x="5722226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33</a:t>
            </a:r>
          </a:p>
        </p:txBody>
      </p:sp>
      <p:sp>
        <p:nvSpPr>
          <p:cNvPr id="8" name="Shape 157"/>
          <p:cNvSpPr txBox="1"/>
          <p:nvPr/>
        </p:nvSpPr>
        <p:spPr>
          <a:xfrm>
            <a:off x="6238693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34</a:t>
            </a:r>
          </a:p>
        </p:txBody>
      </p:sp>
      <p:sp>
        <p:nvSpPr>
          <p:cNvPr id="9" name="Shape 157"/>
          <p:cNvSpPr txBox="1"/>
          <p:nvPr/>
        </p:nvSpPr>
        <p:spPr>
          <a:xfrm>
            <a:off x="6649095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35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05" y="1828800"/>
            <a:ext cx="2730352" cy="21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03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88462" y="1180612"/>
            <a:ext cx="8229600" cy="339119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36. Verander de waarde van </a:t>
            </a:r>
            <a:r>
              <a:rPr lang="nl-NL" dirty="0">
                <a:solidFill>
                  <a:srgbClr val="FF9900"/>
                </a:solidFill>
              </a:rPr>
              <a:t>Rotaties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1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nl-NL" dirty="0"/>
              <a:t>37. Verander de waarde van </a:t>
            </a:r>
            <a:br>
              <a:rPr lang="nl-NL" dirty="0"/>
            </a:br>
            <a:r>
              <a:rPr lang="nl-NL" dirty="0">
                <a:solidFill>
                  <a:srgbClr val="FF9900"/>
                </a:solidFill>
              </a:rPr>
              <a:t>Remmen op het eind </a:t>
            </a:r>
            <a:r>
              <a:rPr lang="nl-NL" dirty="0"/>
              <a:t>in </a:t>
            </a:r>
            <a:r>
              <a:rPr lang="nl-NL" dirty="0">
                <a:solidFill>
                  <a:srgbClr val="FF9900"/>
                </a:solidFill>
              </a:rPr>
              <a:t>Onwaar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Missie #4 : Scan de omgeving</a:t>
            </a:r>
          </a:p>
        </p:txBody>
      </p:sp>
      <p:sp>
        <p:nvSpPr>
          <p:cNvPr id="10" name="Shape 157"/>
          <p:cNvSpPr txBox="1"/>
          <p:nvPr/>
        </p:nvSpPr>
        <p:spPr>
          <a:xfrm>
            <a:off x="703409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36</a:t>
            </a:r>
          </a:p>
        </p:txBody>
      </p:sp>
      <p:sp>
        <p:nvSpPr>
          <p:cNvPr id="11" name="Shape 157"/>
          <p:cNvSpPr txBox="1"/>
          <p:nvPr/>
        </p:nvSpPr>
        <p:spPr>
          <a:xfrm>
            <a:off x="7427569" y="3929071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36000" tIns="91425" rIns="36000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 dirty="0"/>
              <a:t>37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05" y="1828800"/>
            <a:ext cx="2730352" cy="210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9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#4: Scan de omgeving</a:t>
            </a:r>
            <a:endParaRPr lang="en" dirty="0"/>
          </a:p>
        </p:txBody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38.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r>
              <a:rPr lang="en" dirty="0"/>
              <a:t>.</a:t>
            </a:r>
          </a:p>
          <a:p>
            <a:pPr lvl="0" rtl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dirty="0"/>
              <a:t>39. </a:t>
            </a:r>
            <a:r>
              <a:rPr lang="en" dirty="0">
                <a:solidFill>
                  <a:srgbClr val="FF9900"/>
                </a:solidFill>
              </a:rPr>
              <a:t>Download </a:t>
            </a:r>
            <a:r>
              <a:rPr lang="nl-NL" dirty="0">
                <a:solidFill>
                  <a:schemeClr val="tx1"/>
                </a:solidFill>
              </a:rPr>
              <a:t>het programma.</a:t>
            </a:r>
            <a:endParaRPr lang="en" dirty="0">
              <a:solidFill>
                <a:schemeClr val="tx1"/>
              </a:solidFill>
            </a:endParaRPr>
          </a:p>
        </p:txBody>
      </p:sp>
      <p:pic>
        <p:nvPicPr>
          <p:cNvPr id="192" name="Shape 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 txBox="1"/>
          <p:nvPr/>
        </p:nvSpPr>
        <p:spPr>
          <a:xfrm>
            <a:off x="457200" y="3340425"/>
            <a:ext cx="7788599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>
                <a:solidFill>
                  <a:schemeClr val="dk1"/>
                </a:solidFill>
              </a:rPr>
              <a:t>40. </a:t>
            </a:r>
            <a:r>
              <a:rPr lang="nl-NL" sz="1800" dirty="0">
                <a:solidFill>
                  <a:schemeClr val="dk1"/>
                </a:solidFill>
              </a:rPr>
              <a:t>Draai </a:t>
            </a:r>
            <a:r>
              <a:rPr lang="en" sz="1800" dirty="0">
                <a:solidFill>
                  <a:schemeClr val="dk1"/>
                </a:solidFill>
              </a:rPr>
              <a:t>het program </a:t>
            </a:r>
            <a:r>
              <a:rPr lang="nl-NL" sz="1800" dirty="0"/>
              <a:t>(Klik op het mapje, kies TRACK3R, kies Missie 4)</a:t>
            </a:r>
            <a:endParaRPr lang="en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959476"/>
      </p:ext>
    </p:extLst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nl-NL" dirty="0"/>
              <a:t>Missie # </a:t>
            </a:r>
            <a:r>
              <a:rPr lang="nl-NL" dirty="0">
                <a:solidFill>
                  <a:srgbClr val="FF9900"/>
                </a:solidFill>
              </a:rPr>
              <a:t>Plus</a:t>
            </a:r>
            <a:r>
              <a:rPr lang="en" dirty="0">
                <a:solidFill>
                  <a:srgbClr val="FF9900"/>
                </a:solidFill>
              </a:rPr>
              <a:t> </a:t>
            </a:r>
            <a:r>
              <a:rPr lang="nl-NL" dirty="0"/>
              <a:t>: Doolhof</a:t>
            </a:r>
            <a:endParaRPr lang="en" dirty="0"/>
          </a:p>
        </p:txBody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02564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buSzPct val="61111"/>
            </a:pPr>
            <a:r>
              <a:rPr lang="nl-NL" dirty="0"/>
              <a:t>1. Laat de robot het </a:t>
            </a:r>
            <a:r>
              <a:rPr lang="nl-NL" dirty="0">
                <a:solidFill>
                  <a:srgbClr val="FF9900"/>
                </a:solidFill>
              </a:rPr>
              <a:t>doolhof</a:t>
            </a:r>
            <a:r>
              <a:rPr lang="nl-NL" dirty="0"/>
              <a:t> volgen</a:t>
            </a:r>
            <a:endParaRPr lang="en" dirty="0"/>
          </a:p>
          <a:p>
            <a:pPr lvl="0">
              <a:lnSpc>
                <a:spcPct val="150000"/>
              </a:lnSpc>
              <a:spcBef>
                <a:spcPts val="600"/>
              </a:spcBef>
              <a:buSzPct val="61111"/>
            </a:pPr>
            <a:r>
              <a:rPr lang="en" dirty="0"/>
              <a:t>2. </a:t>
            </a:r>
            <a:r>
              <a:rPr lang="en-US" dirty="0" err="1"/>
              <a:t>Maak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de </a:t>
            </a:r>
            <a:r>
              <a:rPr lang="nl-NL" dirty="0">
                <a:solidFill>
                  <a:srgbClr val="FF9900"/>
                </a:solidFill>
              </a:rPr>
              <a:t>kennis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voorgaande</a:t>
            </a:r>
            <a:r>
              <a:rPr lang="en-US" dirty="0"/>
              <a:t> </a:t>
            </a:r>
            <a:r>
              <a:rPr lang="en-US" dirty="0" err="1"/>
              <a:t>opdrachten</a:t>
            </a:r>
            <a:endParaRPr lang="nl-NL" dirty="0">
              <a:solidFill>
                <a:srgbClr val="000000"/>
              </a:solidFill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2C129129-3F75-4F3E-81A0-BCEE1DBB4D9D}"/>
              </a:ext>
            </a:extLst>
          </p:cNvPr>
          <p:cNvGrpSpPr/>
          <p:nvPr/>
        </p:nvGrpSpPr>
        <p:grpSpPr>
          <a:xfrm>
            <a:off x="457200" y="2421213"/>
            <a:ext cx="3295357" cy="1939771"/>
            <a:chOff x="2293033" y="2250390"/>
            <a:chExt cx="4030394" cy="2267097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1FAB8A3-7F99-4B2B-8CCF-1704D78E7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3033" y="2250390"/>
              <a:ext cx="4030394" cy="2267097"/>
            </a:xfrm>
            <a:prstGeom prst="rect">
              <a:avLst/>
            </a:prstGeom>
          </p:spPr>
        </p:pic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89F19F0-9B5E-4868-808F-92359D78EDEF}"/>
                </a:ext>
              </a:extLst>
            </p:cNvPr>
            <p:cNvSpPr/>
            <p:nvPr/>
          </p:nvSpPr>
          <p:spPr>
            <a:xfrm>
              <a:off x="3643924" y="2869741"/>
              <a:ext cx="611554" cy="46166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X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B7223D5-0FB2-4416-BD94-6CAD0B57A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967" y="2421213"/>
            <a:ext cx="3796243" cy="25284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AFC277-EE70-4B87-BB07-BEBC996E4023}"/>
              </a:ext>
            </a:extLst>
          </p:cNvPr>
          <p:cNvSpPr txBox="1"/>
          <p:nvPr/>
        </p:nvSpPr>
        <p:spPr>
          <a:xfrm>
            <a:off x="3836504" y="2176954"/>
            <a:ext cx="3836706" cy="2646878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NL" sz="2000" b="1" dirty="0">
                <a:solidFill>
                  <a:srgbClr val="FF9900"/>
                </a:solidFill>
              </a:rPr>
              <a:t>TIP</a:t>
            </a:r>
          </a:p>
          <a:p>
            <a:endParaRPr lang="nl-NL" sz="2000" b="1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2259778"/>
      </p:ext>
    </p:extLst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nl-NL" dirty="0"/>
              <a:t>Hoe programmeer je jouw robot </a:t>
            </a:r>
            <a:r>
              <a:rPr lang="en" dirty="0"/>
              <a:t>?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073850" y="1200150"/>
            <a:ext cx="5613000" cy="3391199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/>
              <a:t>We geven de robot instructies door blokken achter elkaar te zetten.</a:t>
            </a:r>
            <a:r>
              <a:rPr lang="en" dirty="0"/>
              <a:t> </a:t>
            </a:r>
            <a:r>
              <a:rPr lang="nl-NL" dirty="0"/>
              <a:t>We kunnen de robot laten</a:t>
            </a:r>
            <a:r>
              <a:rPr lang="en" dirty="0"/>
              <a:t>: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bewegen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dirty="0">
                <a:solidFill>
                  <a:srgbClr val="FF9900"/>
                </a:solidFill>
              </a:rPr>
              <a:t>wa</a:t>
            </a:r>
            <a:r>
              <a:rPr lang="nl-NL" dirty="0" err="1">
                <a:solidFill>
                  <a:srgbClr val="FF9900"/>
                </a:solidFill>
              </a:rPr>
              <a:t>chten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geluid afspelen</a:t>
            </a:r>
            <a:r>
              <a:rPr lang="en" dirty="0"/>
              <a:t>,</a:t>
            </a:r>
          </a:p>
          <a:p>
            <a:pPr marL="914400" lvl="0" indent="-34290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nl-NL" dirty="0">
                <a:solidFill>
                  <a:srgbClr val="FF9900"/>
                </a:solidFill>
              </a:rPr>
              <a:t>plaatjes tonen</a:t>
            </a:r>
            <a:r>
              <a:rPr lang="en" dirty="0"/>
              <a:t>, ...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549" y="1349322"/>
            <a:ext cx="2572074" cy="303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684500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algn="l">
              <a:lnSpc>
                <a:spcPct val="150000"/>
              </a:lnSpc>
              <a:buSzPct val="61111"/>
            </a:pPr>
            <a:r>
              <a:rPr lang="nl-NL" b="1" dirty="0">
                <a:solidFill>
                  <a:srgbClr val="FF9900"/>
                </a:solidFill>
              </a:rPr>
              <a:t>Doel</a:t>
            </a:r>
            <a:r>
              <a:rPr lang="en" dirty="0"/>
              <a:t> : </a:t>
            </a:r>
            <a:r>
              <a:rPr lang="nl-NL" dirty="0"/>
              <a:t>De robot beweegt naar voren, maak een draai van </a:t>
            </a:r>
            <a:r>
              <a:rPr lang="en" dirty="0"/>
              <a:t>180-</a:t>
            </a:r>
            <a:r>
              <a:rPr lang="nl-NL" dirty="0"/>
              <a:t>graden en beweeg naar voren</a:t>
            </a:r>
            <a:r>
              <a:rPr lang="en" dirty="0"/>
              <a:t> terug naar </a:t>
            </a:r>
            <a:r>
              <a:rPr lang="nl-NL" dirty="0"/>
              <a:t>dezelfde plek als waar hij begon</a:t>
            </a:r>
            <a:r>
              <a:rPr lang="en" dirty="0"/>
              <a:t>.</a:t>
            </a:r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1. </a:t>
            </a:r>
            <a:r>
              <a:rPr lang="nl-NL" dirty="0"/>
              <a:t>Voeg een nieuw programma toe</a:t>
            </a:r>
            <a:endParaRPr lang="en" dirty="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662" y="2151362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Shape 58"/>
          <p:cNvSpPr txBox="1"/>
          <p:nvPr/>
        </p:nvSpPr>
        <p:spPr>
          <a:xfrm>
            <a:off x="256033" y="3064575"/>
            <a:ext cx="6247180" cy="137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2. </a:t>
            </a:r>
            <a:r>
              <a:rPr lang="nl-NL" sz="1800" dirty="0"/>
              <a:t>Plaats een </a:t>
            </a:r>
            <a:r>
              <a:rPr lang="nl-NL" sz="1800" dirty="0">
                <a:solidFill>
                  <a:srgbClr val="FF9900"/>
                </a:solidFill>
              </a:rPr>
              <a:t>Richting veranderen </a:t>
            </a:r>
            <a:r>
              <a:rPr lang="nl-NL" sz="1800" dirty="0"/>
              <a:t>blok achter het start blok</a:t>
            </a:r>
            <a:endParaRPr lang="en" sz="1800" dirty="0"/>
          </a:p>
          <a:p>
            <a:pPr lvl="0">
              <a:lnSpc>
                <a:spcPct val="150000"/>
              </a:lnSpc>
            </a:pPr>
            <a:r>
              <a:rPr lang="en" sz="1800" dirty="0"/>
              <a:t>3. </a:t>
            </a:r>
            <a:r>
              <a:rPr lang="nl-NL" sz="1800" dirty="0"/>
              <a:t>Kijk of de status op </a:t>
            </a:r>
            <a:r>
              <a:rPr lang="nl-NL" sz="1800" dirty="0">
                <a:solidFill>
                  <a:srgbClr val="FF9900"/>
                </a:solidFill>
              </a:rPr>
              <a:t>Aantal rotaties Aan </a:t>
            </a:r>
            <a:r>
              <a:rPr lang="nl-NL" sz="1800" dirty="0"/>
              <a:t>staat </a:t>
            </a:r>
            <a:endParaRPr lang="en" sz="1800" dirty="0">
              <a:solidFill>
                <a:srgbClr val="FF9900"/>
              </a:solidFill>
            </a:endParaRPr>
          </a:p>
          <a:p>
            <a:pPr>
              <a:lnSpc>
                <a:spcPct val="150000"/>
              </a:lnSpc>
            </a:pPr>
            <a:r>
              <a:rPr lang="en" sz="1800" dirty="0"/>
              <a:t>4. </a:t>
            </a:r>
            <a:r>
              <a:rPr lang="nl-NL" sz="1800" dirty="0"/>
              <a:t>Verander de waarde van </a:t>
            </a:r>
            <a:r>
              <a:rPr lang="nl-NL" sz="1800" dirty="0">
                <a:solidFill>
                  <a:srgbClr val="FF9900"/>
                </a:solidFill>
              </a:rPr>
              <a:t>Aantal rotaties </a:t>
            </a:r>
            <a:r>
              <a:rPr lang="nl-NL" sz="1800" dirty="0"/>
              <a:t>naar 5</a:t>
            </a:r>
            <a:endParaRPr lang="en" sz="1800" dirty="0">
              <a:solidFill>
                <a:srgbClr val="FF9900"/>
              </a:solidFill>
            </a:endParaRPr>
          </a:p>
        </p:txBody>
      </p:sp>
      <p:pic>
        <p:nvPicPr>
          <p:cNvPr id="59" name="Shape 59"/>
          <p:cNvPicPr preferRelativeResize="0"/>
          <p:nvPr/>
        </p:nvPicPr>
        <p:blipFill rotWithShape="1">
          <a:blip r:embed="rId4">
            <a:alphaModFix/>
          </a:blip>
          <a:srcRect l="3098"/>
          <a:stretch/>
        </p:blipFill>
        <p:spPr>
          <a:xfrm>
            <a:off x="6359745" y="3093131"/>
            <a:ext cx="2784255" cy="1090824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Shape 60"/>
          <p:cNvSpPr txBox="1"/>
          <p:nvPr/>
        </p:nvSpPr>
        <p:spPr>
          <a:xfrm>
            <a:off x="7210831" y="418395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3</a:t>
            </a:r>
          </a:p>
        </p:txBody>
      </p:sp>
      <p:sp>
        <p:nvSpPr>
          <p:cNvPr id="61" name="Shape 61"/>
          <p:cNvSpPr txBox="1"/>
          <p:nvPr/>
        </p:nvSpPr>
        <p:spPr>
          <a:xfrm>
            <a:off x="8405100" y="3338393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dirty="0"/>
              <a:t>4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142275" y="21376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84699" cy="1869000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dirty="0"/>
              <a:t>5.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Richting veranderen </a:t>
            </a:r>
            <a:r>
              <a:rPr lang="nl-NL" dirty="0"/>
              <a:t>blok achter het vorige blok </a:t>
            </a:r>
            <a:endParaRPr lang="en" dirty="0"/>
          </a:p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6. </a:t>
            </a:r>
            <a:r>
              <a:rPr lang="nl-NL" dirty="0"/>
              <a:t>Verander de status naar </a:t>
            </a:r>
            <a:r>
              <a:rPr lang="nl-NL" dirty="0">
                <a:solidFill>
                  <a:srgbClr val="FF9900"/>
                </a:solidFill>
              </a:rPr>
              <a:t>Aantal graden Aan</a:t>
            </a:r>
            <a:endParaRPr lang="en" dirty="0">
              <a:solidFill>
                <a:srgbClr val="FF99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" dirty="0"/>
              <a:t>7. </a:t>
            </a:r>
            <a:r>
              <a:rPr lang="nl-NL" dirty="0"/>
              <a:t>Verander de waarde van besturing in </a:t>
            </a:r>
            <a:r>
              <a:rPr lang="nl-NL" dirty="0">
                <a:solidFill>
                  <a:srgbClr val="FF9900"/>
                </a:solidFill>
              </a:rPr>
              <a:t>-100</a:t>
            </a:r>
            <a:r>
              <a:rPr lang="nl-NL" dirty="0"/>
              <a:t> 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lang="en" dirty="0">
                <a:solidFill>
                  <a:srgbClr val="000000"/>
                </a:solidFill>
              </a:rPr>
              <a:t>8. </a:t>
            </a:r>
            <a:r>
              <a:rPr lang="nl-NL" dirty="0"/>
              <a:t>Verander de waarde van graden in </a:t>
            </a:r>
            <a:r>
              <a:rPr lang="nl-NL" dirty="0">
                <a:solidFill>
                  <a:srgbClr val="FF9900"/>
                </a:solidFill>
              </a:rPr>
              <a:t>1000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75" y="3069031"/>
            <a:ext cx="2544449" cy="1210393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Shape 70"/>
          <p:cNvSpPr txBox="1"/>
          <p:nvPr/>
        </p:nvSpPr>
        <p:spPr>
          <a:xfrm>
            <a:off x="3551475" y="4347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6</a:t>
            </a:r>
          </a:p>
        </p:txBody>
      </p:sp>
      <p:sp>
        <p:nvSpPr>
          <p:cNvPr id="71" name="Shape 71"/>
          <p:cNvSpPr txBox="1"/>
          <p:nvPr/>
        </p:nvSpPr>
        <p:spPr>
          <a:xfrm>
            <a:off x="4059025" y="4347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7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806600" y="433492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8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311200" cy="3391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9. </a:t>
            </a:r>
            <a:r>
              <a:rPr lang="nl-NL" dirty="0"/>
              <a:t>Plaats een </a:t>
            </a:r>
            <a:r>
              <a:rPr lang="nl-NL" dirty="0">
                <a:solidFill>
                  <a:srgbClr val="FF9900"/>
                </a:solidFill>
              </a:rPr>
              <a:t>Richting veranderen</a:t>
            </a:r>
            <a:r>
              <a:rPr lang="nl-NL" dirty="0"/>
              <a:t> blok achter het vorige blok</a:t>
            </a:r>
            <a:endParaRPr lang="en" dirty="0"/>
          </a:p>
          <a:p>
            <a:pPr lvl="0" algn="l">
              <a:lnSpc>
                <a:spcPct val="150000"/>
              </a:lnSpc>
              <a:buSzPct val="61111"/>
            </a:pPr>
            <a:r>
              <a:rPr lang="en" dirty="0"/>
              <a:t>10. </a:t>
            </a:r>
            <a:r>
              <a:rPr lang="nl-NL" dirty="0"/>
              <a:t>Kijk of de status op </a:t>
            </a:r>
            <a:r>
              <a:rPr lang="nl-NL" dirty="0">
                <a:solidFill>
                  <a:srgbClr val="FF9900"/>
                </a:solidFill>
              </a:rPr>
              <a:t>Aantal rotaties Aan</a:t>
            </a:r>
            <a:r>
              <a:rPr lang="nl-NL" dirty="0"/>
              <a:t> staat </a:t>
            </a:r>
            <a:endParaRPr lang="en" dirty="0">
              <a:solidFill>
                <a:srgbClr val="FF9900"/>
              </a:solidFill>
            </a:endParaRPr>
          </a:p>
          <a:p>
            <a:pPr lvl="0" algn="l">
              <a:lnSpc>
                <a:spcPct val="150000"/>
              </a:lnSpc>
            </a:pPr>
            <a:r>
              <a:rPr lang="en" dirty="0"/>
              <a:t>11. </a:t>
            </a:r>
            <a:r>
              <a:rPr lang="nl-NL" dirty="0"/>
              <a:t>Verander het aantal rotaties naar </a:t>
            </a:r>
            <a:r>
              <a:rPr lang="nl-NL" dirty="0">
                <a:solidFill>
                  <a:srgbClr val="FF9900"/>
                </a:solidFill>
              </a:rPr>
              <a:t>5 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9775" y="3034854"/>
            <a:ext cx="2544450" cy="11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3475275" y="4347475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10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4812850" y="4347475"/>
            <a:ext cx="416399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11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 lvl="0"/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#1 : </a:t>
            </a:r>
            <a:r>
              <a:rPr lang="nl-NL" dirty="0"/>
              <a:t>Maak een halve draai</a:t>
            </a:r>
            <a:endParaRPr lang="en"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1249199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  <a:buSzPct val="61111"/>
            </a:pPr>
            <a:r>
              <a:rPr lang="en" dirty="0"/>
              <a:t>12. </a:t>
            </a:r>
            <a:r>
              <a:rPr lang="nl-NL" dirty="0"/>
              <a:t>Sluit de </a:t>
            </a:r>
            <a:r>
              <a:rPr lang="nl-NL" dirty="0">
                <a:solidFill>
                  <a:srgbClr val="FF9900"/>
                </a:solidFill>
              </a:rPr>
              <a:t>robot</a:t>
            </a:r>
            <a:r>
              <a:rPr lang="nl-NL" dirty="0"/>
              <a:t> aan</a:t>
            </a:r>
            <a:endParaRPr lang="en" dirty="0"/>
          </a:p>
          <a:p>
            <a:pPr lvl="0">
              <a:lnSpc>
                <a:spcPct val="150000"/>
              </a:lnSpc>
              <a:buSzPct val="61111"/>
            </a:pPr>
            <a:r>
              <a:rPr lang="en" dirty="0"/>
              <a:t>13. </a:t>
            </a:r>
            <a:r>
              <a:rPr lang="en" dirty="0">
                <a:solidFill>
                  <a:srgbClr val="FF9900"/>
                </a:solidFill>
              </a:rPr>
              <a:t>Download</a:t>
            </a:r>
            <a:r>
              <a:rPr lang="en" dirty="0"/>
              <a:t> </a:t>
            </a:r>
            <a:r>
              <a:rPr lang="nl-NL" dirty="0"/>
              <a:t>het programma</a:t>
            </a:r>
            <a:endParaRPr lang="en" dirty="0"/>
          </a:p>
        </p:txBody>
      </p:sp>
      <p:pic>
        <p:nvPicPr>
          <p:cNvPr id="88" name="Shape 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8475" y="2254700"/>
            <a:ext cx="2941949" cy="10193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/>
          <p:nvPr/>
        </p:nvSpPr>
        <p:spPr>
          <a:xfrm>
            <a:off x="457200" y="3340425"/>
            <a:ext cx="8043062" cy="101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" sz="1800" dirty="0">
                <a:solidFill>
                  <a:schemeClr val="dk1"/>
                </a:solidFill>
              </a:rPr>
              <a:t>14. </a:t>
            </a:r>
            <a:r>
              <a:rPr lang="nl-NL" sz="1800" dirty="0"/>
              <a:t>Draai het programma (Klik op het mapje, kies TRACK3R, kies Program)</a:t>
            </a: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90" name="Shape 90"/>
          <p:cNvSpPr txBox="1"/>
          <p:nvPr/>
        </p:nvSpPr>
        <p:spPr>
          <a:xfrm>
            <a:off x="5989875" y="2442475"/>
            <a:ext cx="4149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" dirty="0"/>
              <a:t>Missi</a:t>
            </a:r>
            <a:r>
              <a:rPr lang="nl-NL" dirty="0"/>
              <a:t>e</a:t>
            </a:r>
            <a:r>
              <a:rPr lang="en" dirty="0"/>
              <a:t> #2 : De</a:t>
            </a:r>
            <a:r>
              <a:rPr lang="nl-NL" dirty="0" err="1"/>
              <a:t>tecteer</a:t>
            </a:r>
            <a:r>
              <a:rPr lang="en" dirty="0"/>
              <a:t> </a:t>
            </a:r>
            <a:r>
              <a:rPr lang="nl-NL" dirty="0"/>
              <a:t>een</a:t>
            </a:r>
            <a:r>
              <a:rPr lang="en" dirty="0"/>
              <a:t> o</a:t>
            </a:r>
            <a:r>
              <a:rPr lang="nl-NL" dirty="0" err="1"/>
              <a:t>bstakel</a:t>
            </a:r>
            <a:endParaRPr lang="en" dirty="0"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2339075" y="2200625"/>
            <a:ext cx="6347999" cy="980100"/>
          </a:xfrm>
          <a:prstGeom prst="rect">
            <a:avLst/>
          </a:prstGeom>
        </p:spPr>
        <p:txBody>
          <a:bodyPr lIns="91425" tIns="91425" rIns="91425" bIns="91425" anchor="t" anchorCtr="0">
            <a:normAutofit lnSpcReduction="10000"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 dirty="0"/>
              <a:t>1. </a:t>
            </a:r>
            <a:r>
              <a:rPr lang="nl-NL" dirty="0"/>
              <a:t>V</a:t>
            </a:r>
            <a:r>
              <a:rPr lang="en" dirty="0"/>
              <a:t>oeg </a:t>
            </a:r>
            <a:r>
              <a:rPr lang="nl-NL" dirty="0"/>
              <a:t>indien nodig de </a:t>
            </a:r>
            <a:r>
              <a:rPr lang="nl-NL" dirty="0">
                <a:solidFill>
                  <a:srgbClr val="FF9900"/>
                </a:solidFill>
              </a:rPr>
              <a:t>infraroodsensor</a:t>
            </a:r>
            <a:r>
              <a:rPr lang="en" dirty="0"/>
              <a:t> </a:t>
            </a:r>
            <a:r>
              <a:rPr lang="nl-NL" dirty="0"/>
              <a:t>toe en hang die aan </a:t>
            </a:r>
            <a:r>
              <a:rPr lang="nl-NL" dirty="0">
                <a:solidFill>
                  <a:srgbClr val="FF9900"/>
                </a:solidFill>
              </a:rPr>
              <a:t>poort 4</a:t>
            </a:r>
            <a:endParaRPr lang="en" dirty="0">
              <a:solidFill>
                <a:srgbClr val="FF9900"/>
              </a:solidFill>
            </a:endParaRP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900" y="2368650"/>
            <a:ext cx="1233518" cy="12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8229600" cy="980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r>
              <a:rPr lang="en" sz="1800" b="1" dirty="0">
                <a:solidFill>
                  <a:srgbClr val="FF9900"/>
                </a:solidFill>
              </a:rPr>
              <a:t>Doel</a:t>
            </a:r>
            <a:r>
              <a:rPr lang="en" sz="1800" dirty="0"/>
              <a:t> : de robot be</a:t>
            </a:r>
            <a:r>
              <a:rPr lang="nl-NL" sz="1800" dirty="0"/>
              <a:t>weegt voortdurend</a:t>
            </a:r>
            <a:r>
              <a:rPr lang="en" sz="1800" dirty="0"/>
              <a:t>. </a:t>
            </a:r>
            <a:r>
              <a:rPr lang="nl-NL" sz="1800" dirty="0"/>
              <a:t>Als hij iets op een bepaalde afstand </a:t>
            </a:r>
            <a:r>
              <a:rPr lang="nl-NL" sz="1800" dirty="0" err="1"/>
              <a:t>detecteerd</a:t>
            </a:r>
            <a:r>
              <a:rPr lang="nl-NL" sz="1800" dirty="0"/>
              <a:t>, dan stopt hij en speelt een geluid af. Als hij niets </a:t>
            </a:r>
            <a:r>
              <a:rPr lang="nl-NL" sz="1800" dirty="0" err="1"/>
              <a:t>detecteerd</a:t>
            </a:r>
            <a:r>
              <a:rPr lang="nl-NL" sz="1800" dirty="0"/>
              <a:t>, blijft hij bewegen.</a:t>
            </a:r>
            <a:endParaRPr lang="en" sz="1800" dirty="0"/>
          </a:p>
        </p:txBody>
      </p:sp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5150" y="3205875"/>
            <a:ext cx="16668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Shape 100"/>
          <p:cNvSpPr txBox="1"/>
          <p:nvPr/>
        </p:nvSpPr>
        <p:spPr>
          <a:xfrm>
            <a:off x="2339075" y="3241300"/>
            <a:ext cx="4041300" cy="885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/>
          <a:p>
            <a:pPr lvl="0" algn="just">
              <a:spcBef>
                <a:spcPts val="600"/>
              </a:spcBef>
            </a:pPr>
            <a:r>
              <a:rPr lang="en" sz="1800" dirty="0">
                <a:solidFill>
                  <a:schemeClr val="dk1"/>
                </a:solidFill>
              </a:rPr>
              <a:t>2. </a:t>
            </a:r>
            <a:r>
              <a:rPr lang="nl-NL" sz="1800" dirty="0"/>
              <a:t>Voeg een nieuw programma toe</a:t>
            </a:r>
          </a:p>
          <a:p>
            <a:pPr lvl="0" algn="just">
              <a:spcBef>
                <a:spcPts val="600"/>
              </a:spcBef>
            </a:pPr>
            <a:endParaRPr lang="en" sz="1800" dirty="0">
              <a:solidFill>
                <a:schemeClr val="dk1"/>
              </a:solidFill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275875" y="3204475"/>
            <a:ext cx="281700" cy="269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lIns="91425" tIns="91425" rIns="91425" bIns="91425" anchor="ctr" anchorCtr="0">
            <a:normAutofit fontScale="47500" lnSpcReduction="20000"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/>
              <a:t>2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Microsoft Office PowerPoint</Application>
  <PresentationFormat>On-screen Show (16:9)</PresentationFormat>
  <Paragraphs>235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Arial</vt:lpstr>
      <vt:lpstr>simple-light</vt:lpstr>
      <vt:lpstr>Lego Mindstorms</vt:lpstr>
      <vt:lpstr>Waarvan is jouw robot gemaakt ?</vt:lpstr>
      <vt:lpstr>Waarvan is jouw robot gemaakt ?</vt:lpstr>
      <vt:lpstr>Hoe programmeer je jouw robot ?</vt:lpstr>
      <vt:lpstr>Missie #1 : Maak een halve draai</vt:lpstr>
      <vt:lpstr>Missie #1 : Maak een halve draai</vt:lpstr>
      <vt:lpstr>Missie #1 : Maak een halve draai</vt:lpstr>
      <vt:lpstr>Missie #1 : Maak een halve draai</vt:lpstr>
      <vt:lpstr>Missie #2 : Detecteer een obstakel</vt:lpstr>
      <vt:lpstr>Missie #2 : Detecteer een obstakel</vt:lpstr>
      <vt:lpstr>Missie #2 : Detecteer een obstakel</vt:lpstr>
      <vt:lpstr>Missie #2 : Detecteer een obstakel</vt:lpstr>
      <vt:lpstr>Missie #2 : Detecteer een obstakel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#3 : Jacht op de indringers!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 : Scan de omgeving</vt:lpstr>
      <vt:lpstr>Missie #4: Scan de omgeving</vt:lpstr>
      <vt:lpstr>Missie # Plus : Doolhof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Lego Mindstorms</dc:title>
  <cp:lastModifiedBy>Luc Hondshorst</cp:lastModifiedBy>
  <cp:revision>15</cp:revision>
  <dcterms:modified xsi:type="dcterms:W3CDTF">2017-06-23T14:10:40Z</dcterms:modified>
</cp:coreProperties>
</file>