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4" r:id="rId22"/>
    <p:sldId id="285" r:id="rId23"/>
    <p:sldId id="286" r:id="rId24"/>
    <p:sldId id="289" r:id="rId25"/>
    <p:sldId id="290" r:id="rId26"/>
    <p:sldId id="281" r:id="rId27"/>
    <p:sldId id="291" r:id="rId28"/>
    <p:sldId id="292" r:id="rId29"/>
    <p:sldId id="279" r:id="rId30"/>
    <p:sldId id="278" r:id="rId31"/>
    <p:sldId id="277" r:id="rId32"/>
    <p:sldId id="287" r:id="rId33"/>
    <p:sldId id="288" r:id="rId34"/>
    <p:sldId id="283" r:id="rId35"/>
    <p:sldId id="280" r:id="rId36"/>
    <p:sldId id="293" r:id="rId3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9" d="100"/>
          <a:sy n="79" d="100"/>
        </p:scale>
        <p:origin x="2760" y="3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7CB2102-10EE-44E2-9456-FD2FD53C88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C8E252A-DFB7-41D8-8F78-9EEC42EA9B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F2447D-57FA-4453-8517-95C84F2C2B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05B87CA-08C7-404D-8DE4-08542643F2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121C8-06C8-4EAB-9081-FC13641348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077171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71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58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1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just">
              <a:spcBef>
                <a:spcPts val="0"/>
              </a:spcBef>
              <a:buSzPct val="100000"/>
              <a:defRPr sz="1800"/>
            </a:lvl1pPr>
            <a:lvl2pPr algn="just">
              <a:spcBef>
                <a:spcPts val="0"/>
              </a:spcBef>
              <a:buSzPct val="100000"/>
              <a:defRPr sz="1800"/>
            </a:lvl2pPr>
            <a:lvl3pPr algn="just">
              <a:spcBef>
                <a:spcPts val="0"/>
              </a:spcBef>
              <a:buSzPct val="100000"/>
              <a:defRPr sz="1800"/>
            </a:lvl3pPr>
            <a:lvl4pPr algn="just">
              <a:spcBef>
                <a:spcPts val="0"/>
              </a:spcBef>
              <a:defRPr/>
            </a:lvl4pPr>
            <a:lvl5pPr algn="just">
              <a:spcBef>
                <a:spcPts val="0"/>
              </a:spcBef>
              <a:defRPr/>
            </a:lvl5pPr>
            <a:lvl6pPr algn="just">
              <a:spcBef>
                <a:spcPts val="0"/>
              </a:spcBef>
              <a:defRPr/>
            </a:lvl6pPr>
            <a:lvl7pPr algn="just">
              <a:spcBef>
                <a:spcPts val="0"/>
              </a:spcBef>
              <a:defRPr/>
            </a:lvl7pPr>
            <a:lvl8pPr algn="just">
              <a:spcBef>
                <a:spcPts val="0"/>
              </a:spcBef>
              <a:defRPr/>
            </a:lvl8pPr>
            <a:lvl9pPr algn="just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150" y="4591454"/>
            <a:ext cx="1284674" cy="45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200" y="4598525"/>
            <a:ext cx="1284675" cy="4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4308025" y="3107350"/>
            <a:ext cx="4150199" cy="1423799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Lego Mindstorms</a:t>
            </a:r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387" y="420999"/>
            <a:ext cx="6241225" cy="21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74" y="2016743"/>
            <a:ext cx="34480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1" y="1276350"/>
            <a:ext cx="3368650" cy="9458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r>
              <a:rPr lang="en" dirty="0"/>
              <a:t>3.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 achter het start blok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300" y="1276350"/>
            <a:ext cx="1583925" cy="108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57200" y="2416475"/>
            <a:ext cx="5372099" cy="1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nl-NL" sz="1800" dirty="0"/>
              <a:t>4. Plaats een </a:t>
            </a:r>
            <a:r>
              <a:rPr lang="nl-NL" sz="1800" dirty="0">
                <a:solidFill>
                  <a:srgbClr val="FF9900"/>
                </a:solidFill>
              </a:rPr>
              <a:t>Schakelen </a:t>
            </a:r>
            <a:r>
              <a:rPr lang="nl-NL" sz="1800" dirty="0"/>
              <a:t>blok </a:t>
            </a:r>
            <a:r>
              <a:rPr lang="nl-NL" sz="1800" b="1" u="sng" dirty="0"/>
              <a:t>in</a:t>
            </a:r>
            <a:r>
              <a:rPr lang="nl-NL" sz="1800" b="1" i="1" dirty="0"/>
              <a:t> </a:t>
            </a:r>
            <a:r>
              <a:rPr lang="nl-NL" sz="1800" dirty="0"/>
              <a:t>het </a:t>
            </a:r>
            <a:r>
              <a:rPr lang="nl-NL" sz="1800" dirty="0">
                <a:solidFill>
                  <a:srgbClr val="FF9900"/>
                </a:solidFill>
              </a:rPr>
              <a:t>Herhalen</a:t>
            </a:r>
            <a:r>
              <a:rPr lang="nl-NL" sz="1800" dirty="0"/>
              <a:t> blok.</a:t>
            </a:r>
            <a:endParaRPr lang="en" sz="1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5. </a:t>
            </a:r>
            <a:r>
              <a:rPr lang="nl-NL" sz="1800" dirty="0"/>
              <a:t>Verander de status naar </a:t>
            </a:r>
            <a:r>
              <a:rPr lang="nl-NL" sz="1800" dirty="0">
                <a:solidFill>
                  <a:srgbClr val="FF9900"/>
                </a:solidFill>
              </a:rPr>
              <a:t>Infraroodsensor </a:t>
            </a:r>
            <a:r>
              <a:rPr lang="nl-NL" sz="1800" dirty="0"/>
              <a:t>en kies dan in het menu voor </a:t>
            </a:r>
            <a:r>
              <a:rPr lang="nl-NL" sz="1800" dirty="0">
                <a:solidFill>
                  <a:srgbClr val="FF9900"/>
                </a:solidFill>
              </a:rPr>
              <a:t>Vergelijken</a:t>
            </a:r>
            <a:r>
              <a:rPr lang="nl-NL" sz="1800" dirty="0"/>
              <a:t> en in het volgende menu voor </a:t>
            </a:r>
            <a:r>
              <a:rPr lang="nl-NL" sz="1800" dirty="0">
                <a:solidFill>
                  <a:srgbClr val="FF9900"/>
                </a:solidFill>
              </a:rPr>
              <a:t>Afstand</a:t>
            </a:r>
            <a:endParaRPr lang="en" sz="1800" dirty="0">
              <a:solidFill>
                <a:srgbClr val="FF9900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6. </a:t>
            </a:r>
            <a:r>
              <a:rPr lang="nl-NL" sz="1800" dirty="0"/>
              <a:t>Verander de Drempelwaarde in </a:t>
            </a:r>
            <a:r>
              <a:rPr lang="nl-NL" sz="1800" dirty="0">
                <a:solidFill>
                  <a:srgbClr val="FF9900"/>
                </a:solidFill>
              </a:rPr>
              <a:t>30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849" y="1302350"/>
            <a:ext cx="3083214" cy="31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447075" y="3280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954625" y="3280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18" name="Shape 118"/>
          <p:cNvSpPr txBox="1"/>
          <p:nvPr/>
        </p:nvSpPr>
        <p:spPr>
          <a:xfrm>
            <a:off x="410925" y="1212400"/>
            <a:ext cx="6140999" cy="152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r>
              <a:rPr lang="en" sz="1800" dirty="0">
                <a:solidFill>
                  <a:schemeClr val="dk1"/>
                </a:solidFill>
              </a:rPr>
              <a:t>7.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 in het </a:t>
            </a:r>
            <a:r>
              <a:rPr lang="nl-NL" sz="1800" dirty="0">
                <a:solidFill>
                  <a:srgbClr val="FF9900"/>
                </a:solidFill>
              </a:rPr>
              <a:t>waar</a:t>
            </a:r>
            <a:r>
              <a:rPr lang="nl-NL" sz="1800" dirty="0"/>
              <a:t> vakje (die met het vinkje) van het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  <a:endParaRPr lang="en" sz="1800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8. </a:t>
            </a:r>
            <a:r>
              <a:rPr lang="nl-NL" sz="1800" dirty="0"/>
              <a:t>Verander de status naar </a:t>
            </a:r>
            <a:r>
              <a:rPr lang="nl-NL" sz="1800" dirty="0">
                <a:solidFill>
                  <a:srgbClr val="FF9900"/>
                </a:solidFill>
              </a:rPr>
              <a:t>Uit</a:t>
            </a:r>
            <a:endParaRPr lang="en" sz="1800" dirty="0">
              <a:solidFill>
                <a:srgbClr val="FF9900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10925" y="2865675"/>
            <a:ext cx="6123300" cy="162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/>
          </a:bodyPr>
          <a:lstStyle/>
          <a:p>
            <a:pPr lvl="0" algn="just">
              <a:lnSpc>
                <a:spcPct val="16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" sz="1800" dirty="0">
                <a:solidFill>
                  <a:schemeClr val="dk1"/>
                </a:solidFill>
              </a:rPr>
              <a:t>9.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Geluid</a:t>
            </a:r>
            <a:r>
              <a:rPr lang="nl-NL" sz="1800" dirty="0"/>
              <a:t> blok achter het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10. </a:t>
            </a:r>
            <a:r>
              <a:rPr lang="nl-NL" sz="1800" dirty="0"/>
              <a:t>Kies het Error geluid (in het menu LEGO geluidsbestanden onder Informatie)</a:t>
            </a:r>
            <a:endParaRPr lang="en" sz="1800" dirty="0">
              <a:solidFill>
                <a:schemeClr val="dk1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300" y="1079600"/>
            <a:ext cx="1717471" cy="16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687" y="3163162"/>
            <a:ext cx="1756675" cy="13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7409100" y="2689750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8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437033" y="3077367"/>
            <a:ext cx="314491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29" name="Shape 129"/>
          <p:cNvSpPr txBox="1"/>
          <p:nvPr/>
        </p:nvSpPr>
        <p:spPr>
          <a:xfrm>
            <a:off x="410925" y="1212400"/>
            <a:ext cx="6140999" cy="30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11.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</a:t>
            </a:r>
            <a:r>
              <a:rPr lang="nl-NL" sz="1800" dirty="0"/>
              <a:t> blok in het </a:t>
            </a:r>
            <a:r>
              <a:rPr lang="nl-NL" sz="1800" dirty="0">
                <a:solidFill>
                  <a:srgbClr val="FF9900"/>
                </a:solidFill>
              </a:rPr>
              <a:t>onwaar </a:t>
            </a:r>
            <a:r>
              <a:rPr lang="nl-NL" sz="1800" dirty="0"/>
              <a:t>vakje (die met het kruisje) van </a:t>
            </a:r>
            <a:br>
              <a:rPr lang="nl-NL" sz="1800" dirty="0"/>
            </a:br>
            <a:r>
              <a:rPr lang="nl-NL" sz="1800" dirty="0"/>
              <a:t>het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12. </a:t>
            </a:r>
            <a:r>
              <a:rPr lang="nl-NL" sz="1800" dirty="0"/>
              <a:t>Verander de status in </a:t>
            </a:r>
            <a:r>
              <a:rPr lang="nl-NL" sz="1800" dirty="0">
                <a:solidFill>
                  <a:srgbClr val="FF9900"/>
                </a:solidFill>
              </a:rPr>
              <a:t>Aan</a:t>
            </a:r>
            <a:endParaRPr lang="en" sz="1800" dirty="0">
              <a:solidFill>
                <a:srgbClr val="FF9900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" sz="1800" dirty="0">
                <a:solidFill>
                  <a:schemeClr val="dk1"/>
                </a:solidFill>
              </a:rPr>
              <a:t>13.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Vermogen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-75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525" y="1922700"/>
            <a:ext cx="2408449" cy="24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5656588" y="3774688"/>
            <a:ext cx="4041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704349" y="3774688"/>
            <a:ext cx="4041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SzPct val="61111"/>
            </a:pPr>
            <a:r>
              <a:rPr lang="en" dirty="0"/>
              <a:t>14.</a:t>
            </a:r>
            <a:r>
              <a:rPr lang="nl-NL" dirty="0"/>
              <a:t> 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15. </a:t>
            </a:r>
            <a:r>
              <a:rPr lang="nl-NL" dirty="0">
                <a:solidFill>
                  <a:srgbClr val="FF9900"/>
                </a:solidFill>
              </a:rPr>
              <a:t>Download</a:t>
            </a:r>
            <a:r>
              <a:rPr lang="nl-NL" dirty="0"/>
              <a:t> het programma</a:t>
            </a:r>
            <a:endParaRPr lang="en" dirty="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16. </a:t>
            </a:r>
            <a:r>
              <a:rPr lang="nl-NL" sz="1800" dirty="0"/>
              <a:t>Draai het programma (Klik op het mapje, kies Begin, kies Missie 2)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951775" y="2437050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72750" y="2944097"/>
            <a:ext cx="5514299" cy="1405800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1. </a:t>
            </a:r>
            <a:r>
              <a:rPr lang="nl-NL" dirty="0"/>
              <a:t>Plaats indien nodig het schietmechanisme op de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rgbClr val="FF9900"/>
                </a:solidFill>
              </a:rPr>
              <a:t>medium motor</a:t>
            </a:r>
            <a:endParaRPr lang="en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" dirty="0"/>
              <a:t>2. </a:t>
            </a:r>
            <a:r>
              <a:rPr lang="nl-NL" dirty="0"/>
              <a:t>Ga verder met het vorige programma (Missie 2)</a:t>
            </a:r>
            <a:endParaRPr lang="en"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8229600" cy="14698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-NL" sz="1800" dirty="0">
                <a:solidFill>
                  <a:srgbClr val="FF9900"/>
                </a:solidFill>
              </a:rPr>
              <a:t>Doel</a:t>
            </a:r>
            <a:r>
              <a:rPr lang="nl-NL" sz="1800" b="1" dirty="0"/>
              <a:t> </a:t>
            </a:r>
            <a:r>
              <a:rPr lang="nl-NL" sz="1800" dirty="0"/>
              <a:t>: De robot beweegt voortdurend. Als hij iets op een bepaalde afstand </a:t>
            </a:r>
            <a:r>
              <a:rPr lang="nl-NL" sz="1800" dirty="0" err="1"/>
              <a:t>detecteerd</a:t>
            </a:r>
            <a:r>
              <a:rPr lang="nl-NL" sz="1800" dirty="0"/>
              <a:t>, dan stopt hij, speelt een geluid af en wacht 3 seconden. Als het obstakel na drie seconden nog niet bewogen heeft, dan schiet de robot een balletje.</a:t>
            </a:r>
            <a:endParaRPr lang="en" sz="1800" dirty="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" y="3039198"/>
            <a:ext cx="2288264" cy="14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55" name="Shape 155"/>
          <p:cNvSpPr txBox="1"/>
          <p:nvPr/>
        </p:nvSpPr>
        <p:spPr>
          <a:xfrm>
            <a:off x="410925" y="1212400"/>
            <a:ext cx="8229600" cy="30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3. Plaats een </a:t>
            </a:r>
            <a:r>
              <a:rPr lang="nl-NL" sz="1800" dirty="0">
                <a:solidFill>
                  <a:srgbClr val="FF9900"/>
                </a:solidFill>
              </a:rPr>
              <a:t>Wacht</a:t>
            </a:r>
            <a:r>
              <a:rPr lang="nl-NL" sz="1800" dirty="0"/>
              <a:t> blok in het </a:t>
            </a:r>
            <a:r>
              <a:rPr lang="nl-NL" sz="1800" dirty="0">
                <a:solidFill>
                  <a:srgbClr val="FF9900"/>
                </a:solidFill>
              </a:rPr>
              <a:t>waar</a:t>
            </a:r>
            <a:r>
              <a:rPr lang="nl-NL" sz="1800" dirty="0"/>
              <a:t> vakje (die met het vinkje) van het blok </a:t>
            </a:r>
            <a:r>
              <a:rPr lang="nl-NL" sz="1800" dirty="0">
                <a:solidFill>
                  <a:srgbClr val="FF9900"/>
                </a:solidFill>
              </a:rPr>
              <a:t>Schakelen </a:t>
            </a: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4.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Seconden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3</a:t>
            </a:r>
            <a:endParaRPr sz="1800" dirty="0">
              <a:solidFill>
                <a:srgbClr val="FF9900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594" y="2297822"/>
            <a:ext cx="1792649" cy="1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6063637" y="388989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63" name="Shape 163"/>
          <p:cNvSpPr txBox="1"/>
          <p:nvPr/>
        </p:nvSpPr>
        <p:spPr>
          <a:xfrm>
            <a:off x="410925" y="1212400"/>
            <a:ext cx="5707352" cy="33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5. Plaats een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  <a:r>
              <a:rPr lang="nl-NL" sz="1800" dirty="0"/>
              <a:t> blok </a:t>
            </a:r>
            <a:r>
              <a:rPr lang="nl-NL" sz="1800" b="1" u="sng" dirty="0"/>
              <a:t>in</a:t>
            </a:r>
            <a:r>
              <a:rPr lang="nl-NL" sz="1800" b="1" i="1" dirty="0"/>
              <a:t> </a:t>
            </a:r>
            <a:r>
              <a:rPr lang="nl-NL" sz="1800" dirty="0"/>
              <a:t>het waar vakje (die met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het vinkje) van het eerste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6. Verander de status naar </a:t>
            </a:r>
            <a:r>
              <a:rPr lang="nl-NL" sz="1800" dirty="0">
                <a:solidFill>
                  <a:srgbClr val="FF9900"/>
                </a:solidFill>
              </a:rPr>
              <a:t>Infraroodsensor </a:t>
            </a:r>
            <a:r>
              <a:rPr lang="nl-NL" sz="1800" dirty="0"/>
              <a:t>en kies dan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in het menu voor </a:t>
            </a:r>
            <a:r>
              <a:rPr lang="nl-NL" sz="1800" dirty="0">
                <a:solidFill>
                  <a:srgbClr val="FF9900"/>
                </a:solidFill>
              </a:rPr>
              <a:t>Vergelijken</a:t>
            </a:r>
            <a:r>
              <a:rPr lang="nl-NL" sz="1800" dirty="0"/>
              <a:t> en in het volgende menu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voor </a:t>
            </a:r>
            <a:r>
              <a:rPr lang="nl-NL" sz="1800" dirty="0">
                <a:solidFill>
                  <a:srgbClr val="FF9900"/>
                </a:solidFill>
              </a:rPr>
              <a:t>Afstand                                              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7. Verander de </a:t>
            </a:r>
            <a:r>
              <a:rPr lang="nl-NL" sz="1800" dirty="0">
                <a:solidFill>
                  <a:srgbClr val="FF9900"/>
                </a:solidFill>
              </a:rPr>
              <a:t>Drempelwaarde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30</a:t>
            </a:r>
            <a:r>
              <a:rPr lang="nl-NL" sz="1800" dirty="0"/>
              <a:t> 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575" y="1063375"/>
            <a:ext cx="2257927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030825" y="34330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70875" y="34330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84048" y="24828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404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8. 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nieuwe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9.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10. Verander de waarde van </a:t>
            </a:r>
            <a:r>
              <a:rPr lang="nl-NL" dirty="0">
                <a:solidFill>
                  <a:srgbClr val="FF9900"/>
                </a:solidFill>
              </a:rPr>
              <a:t>Richting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11. Verander de waarde van </a:t>
            </a:r>
            <a:r>
              <a:rPr lang="nl-NL" dirty="0">
                <a:solidFill>
                  <a:srgbClr val="FF9900"/>
                </a:solidFill>
              </a:rPr>
              <a:t>Graden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1000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23" y="1983062"/>
            <a:ext cx="3054425" cy="182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6541849" y="3743325"/>
            <a:ext cx="466112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064731" y="374332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9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331816" y="37433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775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12. Plaats een </a:t>
            </a:r>
            <a:r>
              <a:rPr lang="nl-NL" dirty="0">
                <a:solidFill>
                  <a:srgbClr val="FF9900"/>
                </a:solidFill>
              </a:rPr>
              <a:t>Medium Motor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nieuwe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13. Verander de status in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14. Verander de waarde van </a:t>
            </a:r>
            <a:r>
              <a:rPr lang="nl-NL" dirty="0">
                <a:solidFill>
                  <a:srgbClr val="FF9900"/>
                </a:solidFill>
              </a:rPr>
              <a:t>Rotaties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3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525" y="2055799"/>
            <a:ext cx="2910299" cy="17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032175" y="38562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798250" y="38562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15.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16. </a:t>
            </a:r>
            <a:r>
              <a:rPr lang="en" dirty="0">
                <a:solidFill>
                  <a:srgbClr val="FF9900"/>
                </a:solidFill>
              </a:rPr>
              <a:t>Download </a:t>
            </a:r>
            <a:r>
              <a:rPr lang="nl-NL" dirty="0">
                <a:solidFill>
                  <a:schemeClr val="tx1"/>
                </a:solidFill>
              </a:rPr>
              <a:t>het programma.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17. </a:t>
            </a:r>
            <a:r>
              <a:rPr lang="nl-NL" sz="1800" dirty="0">
                <a:solidFill>
                  <a:schemeClr val="dk1"/>
                </a:solidFill>
              </a:rPr>
              <a:t>Draai </a:t>
            </a:r>
            <a:r>
              <a:rPr lang="en" sz="1800" dirty="0">
                <a:solidFill>
                  <a:schemeClr val="dk1"/>
                </a:solidFill>
              </a:rPr>
              <a:t>het program </a:t>
            </a:r>
            <a:r>
              <a:rPr lang="nl-NL" sz="1800" dirty="0"/>
              <a:t>(Klik op het mapje, kies Begin, kies Missie 2)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932725" y="2437050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</a:t>
            </a:r>
            <a:r>
              <a:rPr lang="nl-NL" dirty="0" err="1"/>
              <a:t>aarvan</a:t>
            </a:r>
            <a:r>
              <a:rPr lang="nl-NL" dirty="0"/>
              <a:t> is jouw robot gemaakt </a:t>
            </a:r>
            <a:r>
              <a:rPr lang="en" dirty="0"/>
              <a:t>?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853425" y="1200150"/>
            <a:ext cx="5833499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/>
              <a:t>Een</a:t>
            </a:r>
            <a:r>
              <a:rPr lang="en" sz="1800" dirty="0"/>
              <a:t> </a:t>
            </a:r>
            <a:r>
              <a:rPr lang="en" sz="1800" dirty="0">
                <a:solidFill>
                  <a:srgbClr val="FF9900"/>
                </a:solidFill>
              </a:rPr>
              <a:t>EV3 b</a:t>
            </a:r>
            <a:r>
              <a:rPr lang="en" dirty="0">
                <a:solidFill>
                  <a:srgbClr val="FF9900"/>
                </a:solidFill>
              </a:rPr>
              <a:t>rick</a:t>
            </a:r>
            <a:r>
              <a:rPr lang="en" sz="1800" dirty="0"/>
              <a:t> </a:t>
            </a:r>
            <a:r>
              <a:rPr lang="nl-NL" sz="1800" dirty="0"/>
              <a:t>waarop je de sensoren en de motoren aansluit. We bouwen ons programma op de computer en uploaden deze dan naar </a:t>
            </a:r>
            <a:br>
              <a:rPr lang="nl-NL" sz="1800" dirty="0"/>
            </a:br>
            <a:r>
              <a:rPr lang="nl-NL" sz="1800" dirty="0"/>
              <a:t>de </a:t>
            </a:r>
            <a:r>
              <a:rPr lang="nl-NL" sz="1800" dirty="0">
                <a:solidFill>
                  <a:srgbClr val="FF9900"/>
                </a:solidFill>
              </a:rPr>
              <a:t>EV3 </a:t>
            </a:r>
            <a:r>
              <a:rPr lang="nl-NL" sz="1800" dirty="0" err="1">
                <a:solidFill>
                  <a:srgbClr val="FF9900"/>
                </a:solidFill>
              </a:rPr>
              <a:t>brick</a:t>
            </a:r>
            <a:r>
              <a:rPr lang="nl-NL" sz="1800" dirty="0"/>
              <a:t>.</a:t>
            </a:r>
            <a:endParaRPr lang="en" sz="1800" dirty="0"/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2</a:t>
            </a:r>
            <a:r>
              <a:rPr lang="en" sz="1800" dirty="0"/>
              <a:t> </a:t>
            </a:r>
            <a:r>
              <a:rPr lang="nl-NL" dirty="0">
                <a:solidFill>
                  <a:srgbClr val="FF9900"/>
                </a:solidFill>
              </a:rPr>
              <a:t>grote mot</a:t>
            </a:r>
            <a:r>
              <a:rPr lang="en" dirty="0">
                <a:solidFill>
                  <a:srgbClr val="FF9900"/>
                </a:solidFill>
              </a:rPr>
              <a:t>or</a:t>
            </a:r>
            <a:r>
              <a:rPr lang="nl-NL" dirty="0">
                <a:solidFill>
                  <a:srgbClr val="FF9900"/>
                </a:solidFill>
              </a:rPr>
              <a:t>en</a:t>
            </a:r>
            <a:r>
              <a:rPr lang="en" dirty="0"/>
              <a:t> </a:t>
            </a:r>
            <a:r>
              <a:rPr lang="nl-NL" dirty="0"/>
              <a:t>voor het laten rijden van de robot</a:t>
            </a:r>
            <a:r>
              <a:rPr lang="en" dirty="0"/>
              <a:t>.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99" y="1322624"/>
            <a:ext cx="1926600" cy="16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700" y="3115624"/>
            <a:ext cx="1662800" cy="142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r>
              <a:rPr lang="en" b="1" dirty="0">
                <a:solidFill>
                  <a:srgbClr val="FF9900"/>
                </a:solidFill>
              </a:rPr>
              <a:t>Doel</a:t>
            </a:r>
            <a:r>
              <a:rPr lang="en" dirty="0"/>
              <a:t> : de robot be</a:t>
            </a:r>
            <a:r>
              <a:rPr lang="nl-NL" dirty="0"/>
              <a:t>weegt voortdurend in een steeds groter wordende vierkant</a:t>
            </a:r>
            <a:r>
              <a:rPr lang="en" dirty="0"/>
              <a:t>. </a:t>
            </a:r>
            <a:r>
              <a:rPr lang="nl-NL" dirty="0"/>
              <a:t>Als hij iets op een bepaalde afstand </a:t>
            </a:r>
            <a:r>
              <a:rPr lang="nl-NL" dirty="0" err="1"/>
              <a:t>detecteerd</a:t>
            </a:r>
            <a:r>
              <a:rPr lang="nl-NL" dirty="0"/>
              <a:t>, dan draait hij een kwartslag. Als hij niets detecteert, blijft hij bewegen.</a:t>
            </a:r>
          </a:p>
          <a:p>
            <a:endParaRPr lang="nl-NL" dirty="0"/>
          </a:p>
          <a:p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Voeg een nieuw programma toe</a:t>
            </a:r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Variabele </a:t>
            </a:r>
            <a:r>
              <a:rPr lang="nl-NL" dirty="0"/>
              <a:t>blok achter het start blok</a:t>
            </a:r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endParaRPr lang="nl-NL" dirty="0"/>
          </a:p>
          <a:p>
            <a:endParaRPr lang="en" dirty="0"/>
          </a:p>
          <a:p>
            <a:endParaRPr lang="nl-NL" dirty="0"/>
          </a:p>
        </p:txBody>
      </p:sp>
      <p:pic>
        <p:nvPicPr>
          <p:cNvPr id="4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2504" y="2213321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01"/>
          <p:cNvSpPr txBox="1"/>
          <p:nvPr/>
        </p:nvSpPr>
        <p:spPr>
          <a:xfrm>
            <a:off x="8303229" y="221192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</a:t>
            </a:r>
          </a:p>
        </p:txBody>
      </p:sp>
      <p:sp>
        <p:nvSpPr>
          <p:cNvPr id="7" name="Shape 101"/>
          <p:cNvSpPr txBox="1"/>
          <p:nvPr/>
        </p:nvSpPr>
        <p:spPr>
          <a:xfrm>
            <a:off x="8303229" y="327608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138" y="3184037"/>
            <a:ext cx="2340091" cy="13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3. Verander de status naar </a:t>
            </a:r>
            <a:r>
              <a:rPr lang="nl-NL" dirty="0">
                <a:solidFill>
                  <a:srgbClr val="FF9900"/>
                </a:solidFill>
              </a:rPr>
              <a:t>Schrijven </a:t>
            </a:r>
            <a:r>
              <a:rPr lang="nl-NL" dirty="0"/>
              <a:t>en kies dan in het menu voor </a:t>
            </a:r>
            <a:r>
              <a:rPr lang="nl-NL" dirty="0">
                <a:solidFill>
                  <a:srgbClr val="FF9900"/>
                </a:solidFill>
              </a:rPr>
              <a:t>Numeriek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en" dirty="0"/>
              <a:t>4. </a:t>
            </a:r>
            <a:r>
              <a:rPr lang="nl-NL" dirty="0"/>
              <a:t>Verander de Waarde in </a:t>
            </a:r>
            <a:r>
              <a:rPr lang="nl-NL" dirty="0">
                <a:solidFill>
                  <a:srgbClr val="FF9900"/>
                </a:solidFill>
              </a:rPr>
              <a:t>2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 </a:t>
            </a:r>
            <a:br>
              <a:rPr lang="nl-NL" dirty="0"/>
            </a:br>
            <a:r>
              <a:rPr lang="nl-NL" dirty="0"/>
              <a:t>    na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blok.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14" y="1667014"/>
            <a:ext cx="4013078" cy="29825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978227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5407144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4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6302935" y="170218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6092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22" y="1971583"/>
            <a:ext cx="4990040" cy="2549891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6.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 </a:t>
            </a:r>
            <a:r>
              <a:rPr lang="nl-NL" b="1" u="sng" dirty="0"/>
              <a:t>in</a:t>
            </a:r>
            <a:r>
              <a:rPr lang="nl-NL" dirty="0"/>
              <a:t> het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7. Verander de status naar </a:t>
            </a:r>
            <a:r>
              <a:rPr lang="nl-NL" dirty="0">
                <a:solidFill>
                  <a:srgbClr val="FF9900"/>
                </a:solidFill>
              </a:rPr>
              <a:t>numeriek Lezen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8. 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    na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9. Verander de status naar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rgbClr val="FF9900"/>
                </a:solidFill>
              </a:rPr>
              <a:t>    teller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572000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7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6407513" y="26595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8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4517119" y="26595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6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755297" y="386704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44444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23674" r="230" b="2667"/>
          <a:stretch/>
        </p:blipFill>
        <p:spPr>
          <a:xfrm>
            <a:off x="4360984" y="1442235"/>
            <a:ext cx="4247519" cy="3129576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10. Koppel de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      aan de tellen waarde van </a:t>
            </a:r>
            <a:br>
              <a:rPr lang="nl-NL" dirty="0">
                <a:solidFill>
                  <a:schemeClr val="tx1"/>
                </a:solidFill>
              </a:rPr>
            </a:br>
            <a:r>
              <a:rPr lang="nl-NL" dirty="0">
                <a:solidFill>
                  <a:schemeClr val="tx1"/>
                </a:solidFill>
              </a:rPr>
              <a:t>      het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>
                <a:solidFill>
                  <a:schemeClr val="tx1"/>
                </a:solidFill>
              </a:rPr>
              <a:t> blok.</a:t>
            </a:r>
            <a:endParaRPr lang="nl-NL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5126719" y="3362952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1537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11. Plaats een </a:t>
            </a:r>
            <a:r>
              <a:rPr lang="nl-NL" dirty="0">
                <a:solidFill>
                  <a:srgbClr val="FF9900"/>
                </a:solidFill>
              </a:rPr>
              <a:t>Tankbesturing </a:t>
            </a:r>
            <a:r>
              <a:rPr lang="nl-NL" dirty="0"/>
              <a:t>blok achter het binnenste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12.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13. Verander de waarde van </a:t>
            </a:r>
            <a:r>
              <a:rPr lang="nl-NL" dirty="0">
                <a:solidFill>
                  <a:srgbClr val="FF9900"/>
                </a:solidFill>
              </a:rPr>
              <a:t>Vermogen links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14.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rechts in </a:t>
            </a:r>
            <a:r>
              <a:rPr lang="nl-NL" dirty="0">
                <a:solidFill>
                  <a:srgbClr val="FF9900"/>
                </a:solidFill>
              </a:rPr>
              <a:t>0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7" name="Shape 157"/>
          <p:cNvSpPr txBox="1"/>
          <p:nvPr/>
        </p:nvSpPr>
        <p:spPr>
          <a:xfrm>
            <a:off x="3546293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12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062760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13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4473162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14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5274"/>
          <a:stretch/>
        </p:blipFill>
        <p:spPr>
          <a:xfrm>
            <a:off x="3213629" y="3141130"/>
            <a:ext cx="2780771" cy="14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1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15. Verander de waarde van </a:t>
            </a:r>
            <a:r>
              <a:rPr lang="nl-NL" dirty="0">
                <a:solidFill>
                  <a:srgbClr val="FF9900"/>
                </a:solidFill>
              </a:rPr>
              <a:t>Graden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1000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16. Verander de waarde van 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Juist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6581132" y="362944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12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6974602" y="362944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16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t="5274"/>
          <a:stretch/>
        </p:blipFill>
        <p:spPr>
          <a:xfrm>
            <a:off x="4898498" y="2152042"/>
            <a:ext cx="2780771" cy="14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17. Plaats een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 achter het </a:t>
            </a:r>
            <a:r>
              <a:rPr lang="nl-NL" dirty="0">
                <a:solidFill>
                  <a:srgbClr val="FF9900"/>
                </a:solidFill>
              </a:rPr>
              <a:t>Tankbesturing</a:t>
            </a:r>
            <a:r>
              <a:rPr lang="nl-NL" dirty="0"/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18. Plaats een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 achter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19. Verander de status naar </a:t>
            </a:r>
            <a:r>
              <a:rPr lang="nl-NL" dirty="0">
                <a:solidFill>
                  <a:srgbClr val="FF9900"/>
                </a:solidFill>
              </a:rPr>
              <a:t>Schrijven</a:t>
            </a:r>
            <a:r>
              <a:rPr lang="nl-NL" dirty="0"/>
              <a:t> en kies dan in het menu voor </a:t>
            </a:r>
            <a:r>
              <a:rPr lang="nl-NL" dirty="0">
                <a:solidFill>
                  <a:srgbClr val="FF9900"/>
                </a:solidFill>
              </a:rPr>
              <a:t>Numeriek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34" y="2921000"/>
            <a:ext cx="3247110" cy="1333500"/>
          </a:xfrm>
          <a:prstGeom prst="rect">
            <a:avLst/>
          </a:prstGeom>
        </p:spPr>
      </p:pic>
      <p:sp>
        <p:nvSpPr>
          <p:cNvPr id="6" name="Shape 157"/>
          <p:cNvSpPr txBox="1"/>
          <p:nvPr/>
        </p:nvSpPr>
        <p:spPr>
          <a:xfrm>
            <a:off x="4972465" y="423718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9004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65" y="1595696"/>
            <a:ext cx="6345767" cy="2976115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20. Koppel </a:t>
            </a:r>
            <a:r>
              <a:rPr lang="nl-NL" dirty="0">
                <a:solidFill>
                  <a:schemeClr val="tx1"/>
                </a:solidFill>
              </a:rPr>
              <a:t>de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 aan de</a:t>
            </a:r>
            <a:r>
              <a:rPr lang="nl-NL" dirty="0"/>
              <a:t> A van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blok.</a:t>
            </a:r>
            <a:endParaRPr lang="nl-NL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1827099" y="342438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45909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07" y="1828799"/>
            <a:ext cx="3635226" cy="3053936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21. Koppel </a:t>
            </a:r>
            <a:r>
              <a:rPr lang="nl-NL" dirty="0">
                <a:solidFill>
                  <a:schemeClr val="tx1"/>
                </a:solidFill>
              </a:rPr>
              <a:t>het resultaat van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>
                <a:solidFill>
                  <a:schemeClr val="tx1"/>
                </a:solidFill>
              </a:rPr>
              <a:t> blok aan de</a:t>
            </a:r>
            <a:r>
              <a:rPr lang="nl-NL" dirty="0"/>
              <a:t>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blok.</a:t>
            </a:r>
            <a:endParaRPr lang="nl-NL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4877220" y="33557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1689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7870092" cy="339119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22. Plaats een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r>
              <a:rPr lang="nl-NL" dirty="0"/>
              <a:t> blok </a:t>
            </a:r>
            <a:r>
              <a:rPr lang="nl-NL" b="1" u="sng" dirty="0"/>
              <a:t>in</a:t>
            </a:r>
            <a:r>
              <a:rPr lang="nl-NL" dirty="0"/>
              <a:t> het binnenste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23. Verander de status naar </a:t>
            </a:r>
            <a:r>
              <a:rPr lang="nl-NL" dirty="0">
                <a:solidFill>
                  <a:srgbClr val="FF9900"/>
                </a:solidFill>
              </a:rPr>
              <a:t>Infraroodsensor </a:t>
            </a:r>
            <a:r>
              <a:rPr lang="nl-NL" dirty="0"/>
              <a:t>en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kies dan in het menu voor </a:t>
            </a:r>
            <a:r>
              <a:rPr lang="nl-NL" dirty="0">
                <a:solidFill>
                  <a:srgbClr val="FF9900"/>
                </a:solidFill>
              </a:rPr>
              <a:t>Vergelijken</a:t>
            </a:r>
            <a:r>
              <a:rPr lang="nl-NL" dirty="0"/>
              <a:t> en in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het volgende menu voor </a:t>
            </a:r>
            <a:r>
              <a:rPr lang="nl-NL" dirty="0">
                <a:solidFill>
                  <a:srgbClr val="FF9900"/>
                </a:solidFill>
              </a:rPr>
              <a:t>Afstand                                              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24. Verander de </a:t>
            </a:r>
            <a:r>
              <a:rPr lang="nl-NL" dirty="0">
                <a:solidFill>
                  <a:srgbClr val="FF9900"/>
                </a:solidFill>
              </a:rPr>
              <a:t>Drempelwaarde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30</a:t>
            </a:r>
            <a:r>
              <a:rPr lang="nl-NL" dirty="0"/>
              <a:t> 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6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3575" y="1063375"/>
            <a:ext cx="2257927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57"/>
          <p:cNvSpPr txBox="1"/>
          <p:nvPr/>
        </p:nvSpPr>
        <p:spPr>
          <a:xfrm>
            <a:off x="6726919" y="2137656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22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749779" y="341527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23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7065586" y="341527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84576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853425" y="1200150"/>
            <a:ext cx="5833499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1 </a:t>
            </a:r>
            <a:r>
              <a:rPr lang="en" dirty="0">
                <a:solidFill>
                  <a:srgbClr val="FF9900"/>
                </a:solidFill>
              </a:rPr>
              <a:t>medium motor</a:t>
            </a:r>
            <a:r>
              <a:rPr lang="en" dirty="0"/>
              <a:t> </a:t>
            </a:r>
            <a:r>
              <a:rPr lang="nl-NL" dirty="0"/>
              <a:t>voor andere acties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1 </a:t>
            </a:r>
            <a:r>
              <a:rPr lang="en" dirty="0">
                <a:solidFill>
                  <a:srgbClr val="FF9900"/>
                </a:solidFill>
              </a:rPr>
              <a:t>infrar</a:t>
            </a:r>
            <a:r>
              <a:rPr lang="nl-NL" dirty="0" err="1">
                <a:solidFill>
                  <a:srgbClr val="FF9900"/>
                </a:solidFill>
              </a:rPr>
              <a:t>oo</a:t>
            </a:r>
            <a:r>
              <a:rPr lang="en" dirty="0">
                <a:solidFill>
                  <a:srgbClr val="FF9900"/>
                </a:solidFill>
              </a:rPr>
              <a:t>d sensor</a:t>
            </a:r>
            <a:r>
              <a:rPr lang="en" dirty="0"/>
              <a:t> </a:t>
            </a:r>
            <a:r>
              <a:rPr lang="nl-NL" dirty="0"/>
              <a:t>voor het herkennen van obstakel en voor het meten van de afstand tot de obstakels.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W</a:t>
            </a:r>
            <a:r>
              <a:rPr lang="nl-NL" dirty="0" err="1"/>
              <a:t>aarvan</a:t>
            </a:r>
            <a:r>
              <a:rPr lang="nl-NL" dirty="0"/>
              <a:t> is jouw robot gemaakt </a:t>
            </a:r>
            <a:r>
              <a:rPr lang="en" dirty="0"/>
              <a:t>?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50" y="1641051"/>
            <a:ext cx="1540000" cy="12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50" y="3030987"/>
            <a:ext cx="17526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7791938" cy="3391199"/>
          </a:xfrm>
        </p:spPr>
        <p:txBody>
          <a:bodyPr/>
          <a:lstStyle/>
          <a:p>
            <a:r>
              <a:rPr lang="en" dirty="0"/>
              <a:t>25.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Geluid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endParaRPr lang="en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dirty="0"/>
              <a:t>26. </a:t>
            </a:r>
            <a:r>
              <a:rPr lang="nl-NL" dirty="0"/>
              <a:t>Kies het Turn geluid (in het menu LEGO geluidsbestanden onder Informatie)</a:t>
            </a:r>
            <a:endParaRPr lang="en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09" y="2523067"/>
            <a:ext cx="2076450" cy="1638300"/>
          </a:xfrm>
          <a:prstGeom prst="rect">
            <a:avLst/>
          </a:prstGeom>
        </p:spPr>
      </p:pic>
      <p:sp>
        <p:nvSpPr>
          <p:cNvPr id="8" name="Shape 157"/>
          <p:cNvSpPr txBox="1"/>
          <p:nvPr/>
        </p:nvSpPr>
        <p:spPr>
          <a:xfrm>
            <a:off x="6437659" y="25230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51938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27. 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achter het </a:t>
            </a:r>
            <a:r>
              <a:rPr lang="nl-NL" dirty="0">
                <a:solidFill>
                  <a:srgbClr val="FF9900"/>
                </a:solidFill>
              </a:rPr>
              <a:t>Geluid</a:t>
            </a:r>
            <a:r>
              <a:rPr lang="nl-NL" dirty="0"/>
              <a:t> blok</a:t>
            </a:r>
            <a:endParaRPr lang="nl-NL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28.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29. Verander de waarde van </a:t>
            </a:r>
            <a:r>
              <a:rPr lang="nl-NL" dirty="0">
                <a:solidFill>
                  <a:srgbClr val="FF9900"/>
                </a:solidFill>
              </a:rPr>
              <a:t>Richting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30.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50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31. Verander de waarde van </a:t>
            </a:r>
            <a:r>
              <a:rPr lang="nl-NL" dirty="0">
                <a:solidFill>
                  <a:srgbClr val="FF9900"/>
                </a:solidFill>
              </a:rPr>
              <a:t>Graden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180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32. Verander de waarde van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juist</a:t>
            </a:r>
            <a:endParaRPr lang="nl-NL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44" y="1960042"/>
            <a:ext cx="3000835" cy="1969029"/>
          </a:xfrm>
          <a:prstGeom prst="rect">
            <a:avLst/>
          </a:prstGeom>
        </p:spPr>
      </p:pic>
      <p:sp>
        <p:nvSpPr>
          <p:cNvPr id="7" name="Shape 157"/>
          <p:cNvSpPr txBox="1"/>
          <p:nvPr/>
        </p:nvSpPr>
        <p:spPr>
          <a:xfrm>
            <a:off x="5722226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28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238693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29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649095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30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703409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31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742756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47470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32. Plaats een </a:t>
            </a:r>
            <a:r>
              <a:rPr lang="nl-NL" dirty="0">
                <a:solidFill>
                  <a:srgbClr val="FF9900"/>
                </a:solidFill>
              </a:rPr>
              <a:t>Tankbesturing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onwaar</a:t>
            </a:r>
            <a:r>
              <a:rPr lang="nl-NL" dirty="0"/>
              <a:t> vakje (die met het kruisje) van het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33. Verander de status in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34. Verander de waarde van </a:t>
            </a:r>
            <a:r>
              <a:rPr lang="nl-NL" dirty="0">
                <a:solidFill>
                  <a:srgbClr val="FF9900"/>
                </a:solidFill>
              </a:rPr>
              <a:t>Vermogen links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-75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35.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rechts </a:t>
            </a:r>
            <a:br>
              <a:rPr lang="nl-NL" dirty="0"/>
            </a:b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-75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7" name="Shape 157"/>
          <p:cNvSpPr txBox="1"/>
          <p:nvPr/>
        </p:nvSpPr>
        <p:spPr>
          <a:xfrm>
            <a:off x="5722226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33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238693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34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649095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35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05" y="1828800"/>
            <a:ext cx="2730352" cy="21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0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36. Verander de waarde van </a:t>
            </a:r>
            <a:r>
              <a:rPr lang="nl-NL" dirty="0">
                <a:solidFill>
                  <a:srgbClr val="FF9900"/>
                </a:solidFill>
              </a:rPr>
              <a:t>Rotaties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1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37. Verander de waarde van 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Onwaar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703409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36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742756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37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05" y="1828800"/>
            <a:ext cx="2730352" cy="21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9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#4: Scan de omgeving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38.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39. </a:t>
            </a:r>
            <a:r>
              <a:rPr lang="en" dirty="0">
                <a:solidFill>
                  <a:srgbClr val="FF9900"/>
                </a:solidFill>
              </a:rPr>
              <a:t>Download </a:t>
            </a:r>
            <a:r>
              <a:rPr lang="nl-NL" dirty="0">
                <a:solidFill>
                  <a:schemeClr val="tx1"/>
                </a:solidFill>
              </a:rPr>
              <a:t>het programma.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40. </a:t>
            </a:r>
            <a:r>
              <a:rPr lang="nl-NL" sz="1800" dirty="0">
                <a:solidFill>
                  <a:schemeClr val="dk1"/>
                </a:solidFill>
              </a:rPr>
              <a:t>Draai </a:t>
            </a:r>
            <a:r>
              <a:rPr lang="en" sz="1800" dirty="0">
                <a:solidFill>
                  <a:schemeClr val="dk1"/>
                </a:solidFill>
              </a:rPr>
              <a:t>het program </a:t>
            </a:r>
            <a:r>
              <a:rPr lang="nl-NL" sz="1800" dirty="0"/>
              <a:t>(Klik op het mapje, kies Begin, kies Missie 4)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59476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 </a:t>
            </a:r>
            <a:r>
              <a:rPr lang="nl-NL" dirty="0">
                <a:solidFill>
                  <a:srgbClr val="FF9900"/>
                </a:solidFill>
              </a:rPr>
              <a:t>Plus</a:t>
            </a:r>
            <a:r>
              <a:rPr lang="en" dirty="0">
                <a:solidFill>
                  <a:srgbClr val="FF9900"/>
                </a:solidFill>
              </a:rPr>
              <a:t> </a:t>
            </a:r>
            <a:r>
              <a:rPr lang="nl-NL" dirty="0"/>
              <a:t>: Doolhof</a:t>
            </a:r>
            <a:endParaRPr lang="en"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02564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SzPct val="61111"/>
            </a:pPr>
            <a:r>
              <a:rPr lang="nl-NL" dirty="0"/>
              <a:t>1. Laat de robot het </a:t>
            </a:r>
            <a:r>
              <a:rPr lang="nl-NL" dirty="0">
                <a:solidFill>
                  <a:srgbClr val="FF9900"/>
                </a:solidFill>
              </a:rPr>
              <a:t>doolhof</a:t>
            </a:r>
            <a:r>
              <a:rPr lang="nl-NL" dirty="0"/>
              <a:t> volgen</a:t>
            </a:r>
            <a:endParaRPr lang="en" dirty="0"/>
          </a:p>
          <a:p>
            <a:pPr lvl="0">
              <a:lnSpc>
                <a:spcPct val="150000"/>
              </a:lnSpc>
              <a:spcBef>
                <a:spcPts val="600"/>
              </a:spcBef>
              <a:buSzPct val="61111"/>
            </a:pPr>
            <a:r>
              <a:rPr lang="en" dirty="0"/>
              <a:t>2.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nl-NL" dirty="0">
                <a:solidFill>
                  <a:srgbClr val="FF9900"/>
                </a:solidFill>
              </a:rPr>
              <a:t>kennis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voorgaande</a:t>
            </a:r>
            <a:r>
              <a:rPr lang="en-US" dirty="0"/>
              <a:t> </a:t>
            </a:r>
            <a:r>
              <a:rPr lang="en-US" dirty="0" err="1"/>
              <a:t>opdrachten</a:t>
            </a:r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C129129-3F75-4F3E-81A0-BCEE1DBB4D9D}"/>
              </a:ext>
            </a:extLst>
          </p:cNvPr>
          <p:cNvGrpSpPr/>
          <p:nvPr/>
        </p:nvGrpSpPr>
        <p:grpSpPr>
          <a:xfrm>
            <a:off x="457200" y="2421213"/>
            <a:ext cx="3295357" cy="1939771"/>
            <a:chOff x="2293033" y="2250390"/>
            <a:chExt cx="4030394" cy="226709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1FAB8A3-7F99-4B2B-8CCF-1704D78E7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033" y="2250390"/>
              <a:ext cx="4030394" cy="2267097"/>
            </a:xfrm>
            <a:prstGeom prst="rect">
              <a:avLst/>
            </a:prstGeom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89F19F0-9B5E-4868-808F-92359D78EDEF}"/>
                </a:ext>
              </a:extLst>
            </p:cNvPr>
            <p:cNvSpPr/>
            <p:nvPr/>
          </p:nvSpPr>
          <p:spPr>
            <a:xfrm>
              <a:off x="3643924" y="2869741"/>
              <a:ext cx="61155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B7223D5-0FB2-4416-BD94-6CAD0B57A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67" y="2421213"/>
            <a:ext cx="3796243" cy="25284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AFC277-EE70-4B87-BB07-BEBC996E4023}"/>
              </a:ext>
            </a:extLst>
          </p:cNvPr>
          <p:cNvSpPr txBox="1"/>
          <p:nvPr/>
        </p:nvSpPr>
        <p:spPr>
          <a:xfrm>
            <a:off x="3836504" y="2176954"/>
            <a:ext cx="3836706" cy="264687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9900"/>
                </a:solidFill>
              </a:rPr>
              <a:t>TIP</a:t>
            </a:r>
          </a:p>
          <a:p>
            <a:endParaRPr lang="nl-NL" sz="2000" b="1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2259778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34554-0486-4A26-9375-93E80E9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</a:t>
            </a:r>
            <a:r>
              <a:rPr lang="en-US"/>
              <a:t> was het…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F69F98-B4B4-4B23-BE2B-D6A4DE82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Leuk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>
                <a:solidFill>
                  <a:srgbClr val="FF9900"/>
                </a:solidFill>
              </a:rPr>
              <a:t>jij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was!</a:t>
            </a:r>
          </a:p>
          <a:p>
            <a:pPr algn="ctr"/>
            <a:endParaRPr lang="en-US" dirty="0"/>
          </a:p>
          <a:p>
            <a:pPr algn="ctr"/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9966FBC-826D-43FF-A539-A7A253F5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40" y="2675204"/>
            <a:ext cx="3093720" cy="10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4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dirty="0"/>
              <a:t>Hoe programmeer je jouw robot </a:t>
            </a:r>
            <a:r>
              <a:rPr lang="en" dirty="0"/>
              <a:t>?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73850" y="1200150"/>
            <a:ext cx="5613000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/>
              <a:t>We geven de robot instructies door blokken achter elkaar te zetten.</a:t>
            </a:r>
            <a:r>
              <a:rPr lang="en" dirty="0"/>
              <a:t> </a:t>
            </a:r>
            <a:r>
              <a:rPr lang="nl-NL" dirty="0"/>
              <a:t>We kunnen de robot laten</a:t>
            </a:r>
            <a:r>
              <a:rPr lang="en" dirty="0"/>
              <a:t>: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bewegen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FF9900"/>
                </a:solidFill>
              </a:rPr>
              <a:t>wa</a:t>
            </a:r>
            <a:r>
              <a:rPr lang="nl-NL" dirty="0" err="1">
                <a:solidFill>
                  <a:srgbClr val="FF9900"/>
                </a:solidFill>
              </a:rPr>
              <a:t>chten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geluid afspelen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plaatjes tonen</a:t>
            </a:r>
            <a:r>
              <a:rPr lang="en" dirty="0"/>
              <a:t>, ...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49" y="1349322"/>
            <a:ext cx="2572074" cy="303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6845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algn="l">
              <a:lnSpc>
                <a:spcPct val="150000"/>
              </a:lnSpc>
              <a:buSzPct val="61111"/>
            </a:pPr>
            <a:r>
              <a:rPr lang="nl-NL" b="1" dirty="0">
                <a:solidFill>
                  <a:srgbClr val="FF9900"/>
                </a:solidFill>
              </a:rPr>
              <a:t>Doel</a:t>
            </a:r>
            <a:r>
              <a:rPr lang="en" dirty="0"/>
              <a:t> : </a:t>
            </a:r>
            <a:r>
              <a:rPr lang="nl-NL" dirty="0"/>
              <a:t>De robot beweegt naar voren, maak een draai van </a:t>
            </a:r>
            <a:r>
              <a:rPr lang="en" dirty="0"/>
              <a:t>180-</a:t>
            </a:r>
            <a:r>
              <a:rPr lang="nl-NL" dirty="0"/>
              <a:t>graden en beweeg naar voren</a:t>
            </a:r>
            <a:r>
              <a:rPr lang="en" dirty="0"/>
              <a:t> terug naar </a:t>
            </a:r>
            <a:r>
              <a:rPr lang="nl-NL" dirty="0"/>
              <a:t>dezelfde plek als waar hij begon</a:t>
            </a:r>
            <a:r>
              <a:rPr lang="en" dirty="0"/>
              <a:t>.</a:t>
            </a:r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1. </a:t>
            </a:r>
            <a:r>
              <a:rPr lang="nl-NL" dirty="0"/>
              <a:t>Voeg een nieuw programma toe</a:t>
            </a:r>
            <a:endParaRPr lang="en" dirty="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662" y="2151362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56033" y="3064575"/>
            <a:ext cx="6247180" cy="137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2.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 achter het start blok</a:t>
            </a:r>
            <a:endParaRPr lang="en" sz="1800" dirty="0"/>
          </a:p>
          <a:p>
            <a:pPr lvl="0">
              <a:lnSpc>
                <a:spcPct val="150000"/>
              </a:lnSpc>
            </a:pPr>
            <a:r>
              <a:rPr lang="en" sz="1800" dirty="0"/>
              <a:t>3. </a:t>
            </a:r>
            <a:r>
              <a:rPr lang="nl-NL" sz="1800" dirty="0"/>
              <a:t>Kijk of de status op </a:t>
            </a:r>
            <a:r>
              <a:rPr lang="nl-NL" sz="1800" dirty="0">
                <a:solidFill>
                  <a:srgbClr val="FF9900"/>
                </a:solidFill>
              </a:rPr>
              <a:t>Aantal rotaties Aan </a:t>
            </a:r>
            <a:r>
              <a:rPr lang="nl-NL" sz="1800" dirty="0"/>
              <a:t>staat </a:t>
            </a:r>
            <a:endParaRPr lang="en" sz="1800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</a:pPr>
            <a:r>
              <a:rPr lang="en" sz="1800" dirty="0"/>
              <a:t>4.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Aantal rotaties </a:t>
            </a:r>
            <a:r>
              <a:rPr lang="nl-NL" sz="1800" dirty="0"/>
              <a:t>naar 5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l="3098"/>
          <a:stretch/>
        </p:blipFill>
        <p:spPr>
          <a:xfrm>
            <a:off x="6359745" y="3093131"/>
            <a:ext cx="2784255" cy="10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7210831" y="418395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405100" y="333839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142275" y="2137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4699" cy="1869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dirty="0"/>
              <a:t>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achter het vorige blok </a:t>
            </a:r>
            <a:endParaRPr lang="en" dirty="0"/>
          </a:p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6. </a:t>
            </a:r>
            <a:r>
              <a:rPr lang="nl-NL" dirty="0"/>
              <a:t>Verander de status naar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" dirty="0"/>
              <a:t>7. </a:t>
            </a:r>
            <a:r>
              <a:rPr lang="nl-NL" dirty="0"/>
              <a:t>Verander de waarde van besturing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  <a:r>
              <a:rPr lang="nl-NL" dirty="0"/>
              <a:t> 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lang="en" dirty="0">
                <a:solidFill>
                  <a:srgbClr val="000000"/>
                </a:solidFill>
              </a:rPr>
              <a:t>8. </a:t>
            </a:r>
            <a:r>
              <a:rPr lang="nl-NL" dirty="0"/>
              <a:t>Verander de waarde van graden in </a:t>
            </a:r>
            <a:r>
              <a:rPr lang="nl-NL" dirty="0">
                <a:solidFill>
                  <a:srgbClr val="FF9900"/>
                </a:solidFill>
              </a:rPr>
              <a:t>1000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75" y="3069031"/>
            <a:ext cx="2544449" cy="12103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551475" y="4347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059025" y="4347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806600" y="433492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112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9.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Richting veranderen</a:t>
            </a:r>
            <a:r>
              <a:rPr lang="nl-NL" dirty="0"/>
              <a:t> blok achter het vorige blok</a:t>
            </a:r>
            <a:endParaRPr lang="en" dirty="0"/>
          </a:p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10. </a:t>
            </a:r>
            <a:r>
              <a:rPr lang="nl-NL" dirty="0"/>
              <a:t>Kijk of de status op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  <a:r>
              <a:rPr lang="nl-NL" dirty="0"/>
              <a:t> staat 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lang="en" dirty="0"/>
              <a:t>11. </a:t>
            </a:r>
            <a:r>
              <a:rPr lang="nl-NL" dirty="0"/>
              <a:t>Verander het aantal rotaties naar </a:t>
            </a:r>
            <a:r>
              <a:rPr lang="nl-NL" dirty="0">
                <a:solidFill>
                  <a:srgbClr val="FF9900"/>
                </a:solidFill>
              </a:rPr>
              <a:t>5 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75" y="3034854"/>
            <a:ext cx="2544450" cy="1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475275" y="4347475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812850" y="4347475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SzPct val="61111"/>
            </a:pPr>
            <a:r>
              <a:rPr lang="en" dirty="0"/>
              <a:t>12.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endParaRPr lang="en" dirty="0"/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13. </a:t>
            </a:r>
            <a:r>
              <a:rPr lang="en" dirty="0">
                <a:solidFill>
                  <a:srgbClr val="FF9900"/>
                </a:solidFill>
              </a:rPr>
              <a:t>Download</a:t>
            </a:r>
            <a:r>
              <a:rPr lang="en" dirty="0"/>
              <a:t> </a:t>
            </a:r>
            <a:r>
              <a:rPr lang="nl-NL" dirty="0"/>
              <a:t>het programma</a:t>
            </a:r>
            <a:endParaRPr lang="en"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57200" y="3340425"/>
            <a:ext cx="8043062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14. </a:t>
            </a:r>
            <a:r>
              <a:rPr lang="nl-NL" sz="1800" dirty="0"/>
              <a:t>Draai het programma (Klik op het mapje, kies Begin, kies Missie 1)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989875" y="2442475"/>
            <a:ext cx="4149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339075" y="2200625"/>
            <a:ext cx="6347999" cy="980100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1. </a:t>
            </a:r>
            <a:r>
              <a:rPr lang="nl-NL" dirty="0"/>
              <a:t>V</a:t>
            </a:r>
            <a:r>
              <a:rPr lang="en" dirty="0"/>
              <a:t>oeg </a:t>
            </a:r>
            <a:r>
              <a:rPr lang="nl-NL" dirty="0"/>
              <a:t>indien nodig de </a:t>
            </a:r>
            <a:r>
              <a:rPr lang="nl-NL" dirty="0">
                <a:solidFill>
                  <a:srgbClr val="FF9900"/>
                </a:solidFill>
              </a:rPr>
              <a:t>infraroodsensor</a:t>
            </a:r>
            <a:r>
              <a:rPr lang="en" dirty="0"/>
              <a:t> </a:t>
            </a:r>
            <a:r>
              <a:rPr lang="nl-NL" dirty="0"/>
              <a:t>toe en hang die aan </a:t>
            </a:r>
            <a:r>
              <a:rPr lang="nl-NL" dirty="0">
                <a:solidFill>
                  <a:srgbClr val="FF9900"/>
                </a:solidFill>
              </a:rPr>
              <a:t>poort 4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00" y="2368650"/>
            <a:ext cx="1233518" cy="12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8229600" cy="9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>
                <a:solidFill>
                  <a:srgbClr val="FF9900"/>
                </a:solidFill>
              </a:rPr>
              <a:t>Doel</a:t>
            </a:r>
            <a:r>
              <a:rPr lang="en" sz="1800" dirty="0"/>
              <a:t> : de robot be</a:t>
            </a:r>
            <a:r>
              <a:rPr lang="nl-NL" sz="1800" dirty="0"/>
              <a:t>weegt voortdurend</a:t>
            </a:r>
            <a:r>
              <a:rPr lang="en" sz="1800" dirty="0"/>
              <a:t>. </a:t>
            </a:r>
            <a:r>
              <a:rPr lang="nl-NL" sz="1800" dirty="0"/>
              <a:t>Als hij iets op een bepaalde afstand </a:t>
            </a:r>
            <a:r>
              <a:rPr lang="nl-NL" sz="1800" dirty="0" err="1"/>
              <a:t>detecteerd</a:t>
            </a:r>
            <a:r>
              <a:rPr lang="nl-NL" sz="1800" dirty="0"/>
              <a:t>, dan stopt hij en speelt een geluid af. Als hij niets </a:t>
            </a:r>
            <a:r>
              <a:rPr lang="nl-NL" sz="1800" dirty="0" err="1"/>
              <a:t>detecteerd</a:t>
            </a:r>
            <a:r>
              <a:rPr lang="nl-NL" sz="1800" dirty="0"/>
              <a:t>, blijft hij bewegen.</a:t>
            </a:r>
            <a:endParaRPr lang="en" sz="1800"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150" y="3205875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339075" y="3241300"/>
            <a:ext cx="4041300" cy="8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 algn="just"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2. </a:t>
            </a:r>
            <a:r>
              <a:rPr lang="nl-NL" sz="1800" dirty="0"/>
              <a:t>Voeg een nieuw programma toe</a:t>
            </a:r>
          </a:p>
          <a:p>
            <a:pPr lvl="0" algn="just">
              <a:spcBef>
                <a:spcPts val="600"/>
              </a:spcBef>
            </a:pP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275875" y="3204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1556</Words>
  <Application>Microsoft Office PowerPoint</Application>
  <PresentationFormat>Diavoorstelling (16:9)</PresentationFormat>
  <Paragraphs>239</Paragraphs>
  <Slides>36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38" baseType="lpstr">
      <vt:lpstr>Arial</vt:lpstr>
      <vt:lpstr>simple-light</vt:lpstr>
      <vt:lpstr>Lego Mindstorms</vt:lpstr>
      <vt:lpstr>Waarvan is jouw robot gemaakt ?</vt:lpstr>
      <vt:lpstr>Waarvan is jouw robot gemaakt ?</vt:lpstr>
      <vt:lpstr>Hoe programmeer je jouw robot ?</vt:lpstr>
      <vt:lpstr>Missie #1 : Maak een halve draai</vt:lpstr>
      <vt:lpstr>Missie #1 : Maak een halve draai</vt:lpstr>
      <vt:lpstr>Missie #1 : Maak een halve draai</vt:lpstr>
      <vt:lpstr>Missie #1 : Maak een halve draai</vt:lpstr>
      <vt:lpstr>Missie #2 : Detecteer een obstakel</vt:lpstr>
      <vt:lpstr>Missie #2 : Detecteer een obstakel</vt:lpstr>
      <vt:lpstr>Missie #2 : Detecteer een obstakel</vt:lpstr>
      <vt:lpstr>Missie #2 : Detecteer een obstakel</vt:lpstr>
      <vt:lpstr>Missie #2 : Detecteer een obstakel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#4: Scan de omgeving</vt:lpstr>
      <vt:lpstr>Missie # Plus : Doolhof</vt:lpstr>
      <vt:lpstr>Dat was het…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Mindstorms</dc:title>
  <cp:lastModifiedBy>Arian Geertsema</cp:lastModifiedBy>
  <cp:revision>16</cp:revision>
  <cp:lastPrinted>2017-06-27T11:20:31Z</cp:lastPrinted>
  <dcterms:modified xsi:type="dcterms:W3CDTF">2017-07-13T13:16:32Z</dcterms:modified>
</cp:coreProperties>
</file>