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10" r:id="rId3"/>
    <p:sldId id="313" r:id="rId4"/>
    <p:sldId id="314" r:id="rId5"/>
    <p:sldId id="262" r:id="rId6"/>
    <p:sldId id="257" r:id="rId7"/>
    <p:sldId id="261" r:id="rId8"/>
    <p:sldId id="263" r:id="rId9"/>
    <p:sldId id="264" r:id="rId10"/>
    <p:sldId id="311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312" r:id="rId19"/>
    <p:sldId id="259" r:id="rId20"/>
  </p:sldIdLst>
  <p:sldSz cx="13004800" cy="73152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lacial Indifference" pitchFamily="2" charset="0"/>
      <p:regular r:id="rId25"/>
      <p:bold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14" autoAdjust="0"/>
  </p:normalViewPr>
  <p:slideViewPr>
    <p:cSldViewPr>
      <p:cViewPr varScale="1">
        <p:scale>
          <a:sx n="86" d="100"/>
          <a:sy n="86" d="100"/>
        </p:scale>
        <p:origin x="232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8400" y="263684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4800" y="1763016"/>
            <a:ext cx="7239000" cy="27327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speakers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51C2B81-2F03-3543-8693-9A192A9E14E5}"/>
              </a:ext>
            </a:extLst>
          </p:cNvPr>
          <p:cNvSpPr txBox="1"/>
          <p:nvPr userDrawn="1"/>
        </p:nvSpPr>
        <p:spPr>
          <a:xfrm>
            <a:off x="6007100" y="6345811"/>
            <a:ext cx="9906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pc="201" dirty="0">
                <a:solidFill>
                  <a:srgbClr val="BE242E"/>
                </a:solidFill>
                <a:latin typeface="Glacial Indifference"/>
              </a:rPr>
              <a:t>2019</a:t>
            </a: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32126C9-DD72-A44F-B379-7AA1B64FCD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51"/>
          <a:stretch/>
        </p:blipFill>
        <p:spPr>
          <a:xfrm>
            <a:off x="4625579" y="5202811"/>
            <a:ext cx="3753642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27AF-6900-0F42-A45A-4C13283D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D27C-E7E5-4A48-BE02-14C59FF9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066800"/>
            <a:ext cx="12344400" cy="5604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97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7ADA-86FC-2C46-9425-B3086893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E418-B0F5-FA49-A78F-F737172B3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581" y="1099932"/>
            <a:ext cx="6150114" cy="562886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78037-F049-B646-98EC-2820B13A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399" y="1099932"/>
            <a:ext cx="6172201" cy="562886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3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D2AEA-4F80-204B-901C-0DDDBDDFB13E}"/>
              </a:ext>
            </a:extLst>
          </p:cNvPr>
          <p:cNvSpPr txBox="1"/>
          <p:nvPr userDrawn="1"/>
        </p:nvSpPr>
        <p:spPr>
          <a:xfrm>
            <a:off x="2656006" y="2549605"/>
            <a:ext cx="76927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01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00" y="274638"/>
            <a:ext cx="12344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00" y="1066800"/>
            <a:ext cx="12344400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7FB76B2-201D-0A44-B498-2E310229BDF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25954" t="49921" r="25954" b="49921"/>
          <a:stretch>
            <a:fillRect/>
          </a:stretch>
        </p:blipFill>
        <p:spPr>
          <a:xfrm>
            <a:off x="330200" y="6741691"/>
            <a:ext cx="12344400" cy="40109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F1C4148B-D2E7-3649-995F-F107B1427483}"/>
              </a:ext>
            </a:extLst>
          </p:cNvPr>
          <p:cNvSpPr txBox="1"/>
          <p:nvPr userDrawn="1"/>
        </p:nvSpPr>
        <p:spPr>
          <a:xfrm>
            <a:off x="11684000" y="6918160"/>
            <a:ext cx="824126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 spc="201" dirty="0">
                <a:solidFill>
                  <a:srgbClr val="BE242E"/>
                </a:solidFill>
                <a:latin typeface="Glacial Indifference"/>
              </a:rPr>
              <a:t>2019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35BA62-77C7-EC40-926B-C15A5D8B7C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0"/>
          <a:stretch/>
        </p:blipFill>
        <p:spPr>
          <a:xfrm>
            <a:off x="406400" y="6818547"/>
            <a:ext cx="1371600" cy="4146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6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6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6991-DF88-2E4A-B684-4AA192EC8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040D-E837-624C-A8C9-7AAEAB66F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4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7E3F-42AF-9A4C-873B-F3A8A1A1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 Distinguishers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B0A0-A5A1-4340-855F-777067B8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noc</a:t>
            </a:r>
            <a:r>
              <a:rPr lang="en-US" dirty="0"/>
              <a:t> VRF – RD 65000:100</a:t>
            </a:r>
          </a:p>
          <a:p>
            <a:r>
              <a:rPr lang="en-US" dirty="0"/>
              <a:t>gen VRF – RD 65000:200</a:t>
            </a:r>
          </a:p>
          <a:p>
            <a:r>
              <a:rPr lang="en-US" dirty="0"/>
              <a:t>man VRF – RD 65000:300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7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694F-11A2-2D4D-9D31-3F2D85AF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VRFs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A8F2-353B-DD4D-A279-C1140A8A36F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0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10.0.2.1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0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routing-mark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vrf_noc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ether2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route-distinguisher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export-route-targets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import-route-targets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routing-mark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vrf_gen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ether3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route-distinguisher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export-route-targets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import-route-targets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peer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address-families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vpnv4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0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routing-mark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vrf_noc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redistribute-connected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0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routing-mark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vrf_gen</a:t>
            </a:r>
            <a:r>
              <a:rPr lang="en-US" sz="20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redistribute-connected</a:t>
            </a:r>
            <a:r>
              <a:rPr lang="en-US" sz="20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sz="2000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2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7598-E52D-3D4C-8B37-DF7CCA77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Route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52F9-E7EE-9348-9842-A180291FBB8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Flags: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disabled,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active,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dynamic,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connect,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static,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rip,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mme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blackhole,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unreachable,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prohibit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     DST-ADDRESS        PREF-SRC        GATEWAY            DISTANCE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10.0.1.0/30                        198.51.100.0            200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10.0.1.4/30        10.0.1.5        ether4                   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0.0.0.0/0                          198.51.100.26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198.51.100.17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198.51.100.0/32                    198.51.100.26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198.51.100.17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198.51.100.1/32                    198.51.100.26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198.51.100.17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198.51.100.2/32                    198.51.100.17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198.51.100.3/32    198.51.100.3    lo0                      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198.51.100.4/32                    198.51.100.26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198.51.100.5/32                    198.51.100.22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198.51.100.6/32                    198.51.100.26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198.51.100.17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198.51.100.8/30                    198.51.100.26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198.51.100.17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198.51.100.12/30                   198.51.100.17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198.51.100.16/30   198.51.100.18   ether2                   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198.51.100.20/30   198.51.100.21   ether1                   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198.51.100.24/30   198.51.100.25   ether3                   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198.51.100.28/30                   198.51.100.26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198.51.100.32/30                   198.51.100.26           110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198.51.100.17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484D-CD0F-7045-943B-EA3033DA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Pinging Across the VRF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9987-412A-4F40-BB55-EA1E39659FE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10.0.1.1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SEQ HOST                                     SIZE TTL TIME  STATUS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10.0.1.1                                                timeout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10.0.1.1                                                timeout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10.0.1.1                                                timeout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 10.0.1.1                                                timeout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4 10.0.1.1                                                timeout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packet-loss=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100%</a:t>
            </a:r>
          </a:p>
          <a:p>
            <a:pPr marL="0" indent="0">
              <a:buNone/>
            </a:pPr>
            <a:endParaRPr lang="en-US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10.0.1.1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routing-table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vrf_noc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-address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SEQ HOST                                     SIZE TTL TIME  STATUS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10.0.1.1                                   56  62 1ms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10.0.1.1                                   56  62 1ms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10.0.1.1                                   56  62 1ms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 10.0.1.1                                   56  62 1ms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4 10.0.1.1                                   56  62 1ms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packet-loss=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0%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b="1" dirty="0" err="1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1ms </a:t>
            </a:r>
            <a:r>
              <a:rPr lang="en-US" b="1" dirty="0" err="1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avg-rtt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1ms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max-</a:t>
            </a:r>
            <a:r>
              <a:rPr lang="en-US" b="1" dirty="0" err="1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1ms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5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58C7-FD17-C24C-B499-91F09D70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Pinging Across the VRF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48FF-F0F9-234E-8B14-AEB467E9AB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nocpc1&gt; ping 10.0.1.5 -c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 bytes from 10.0.1.5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icmp_seq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=61 time=2.020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2400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nocpc1&gt; trace 10.0.1.5 -P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 to 10.0.1.5, 8 hops max (ICMP), press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stop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  *  *  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 *  *  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    *  *  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4   10.0.1.5   1.214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1.034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1.082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2400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8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58C7-FD17-C24C-B499-91F09D70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Pinging Across the VRF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48FF-F0F9-234E-8B14-AEB467E9AB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nocpc1&gt; ping 10.0.1.6 -c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 bytes from 10.0.1.6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icmp_seq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=60 time=2.244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2400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nocpc1&gt; trace 10.0.1.6 -P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 to 10.0.1.6, 8 hops max (ICMP), press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stop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  *  *  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 *  *  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    *  *  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    *  *  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5   10.0.1.6   2.602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2.275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2.227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6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CBC4-A263-3E48-AA6F-5AEABEBD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 the </a:t>
            </a:r>
            <a:r>
              <a:rPr lang="en-US" dirty="0" err="1"/>
              <a:t>noc</a:t>
            </a:r>
            <a:r>
              <a:rPr lang="en-US" dirty="0"/>
              <a:t> VRF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F2D1-67BA-8944-9E61-314E253B75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export-route-targets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\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import-route-targets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route-distinguisher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\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routing-mark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vrf_noc</a:t>
            </a:r>
            <a:endParaRPr lang="en-US" sz="2300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sz="2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198.51.100.255 </a:t>
            </a:r>
            <a:r>
              <a:rPr lang="en-US" sz="2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 \ 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198.51.100.255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mangle </a:t>
            </a:r>
            <a:r>
              <a:rPr lang="en-US" sz="2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mark-routing \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prerouting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-address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198.51.100.255 \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new-routing-mark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vrf_noc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passthrough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src-nat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srcnat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routing-mark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vrf_noc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to-addresses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198.51.100.255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</a:t>
            </a:r>
            <a:r>
              <a:rPr lang="en-US" sz="2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198.51.100.34@main \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 </a:t>
            </a:r>
            <a:r>
              <a:rPr lang="en-US" sz="2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routing-mark</a:t>
            </a:r>
            <a:r>
              <a:rPr lang="en-US" sz="2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vrf_noc</a:t>
            </a:r>
            <a:endParaRPr lang="en-US" sz="2300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658E-5F60-7746-A152-BD5F0C56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Pinging the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4B4DB-B6FD-7D4F-BCCC-4A53952F9B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nocpc1&gt; ping 198.51.100.34 –c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 bytes from 198.51.100.34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icmp_seq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2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=62 time=1.669 </a:t>
            </a:r>
            <a:r>
              <a:rPr lang="en-US" sz="2400" b="1" dirty="0" err="1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2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B689-DA39-C749-A056-0FC03AD2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Router 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F292-C91B-374D-AED2-FB16057B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Router configs at: https://</a:t>
            </a:r>
            <a:r>
              <a:rPr lang="en-US" sz="4000" dirty="0" err="1"/>
              <a:t>github.com</a:t>
            </a:r>
            <a:r>
              <a:rPr lang="en-US" sz="4000" dirty="0"/>
              <a:t>/</a:t>
            </a:r>
            <a:r>
              <a:rPr lang="en-US" sz="4000" dirty="0" err="1"/>
              <a:t>zimage</a:t>
            </a:r>
            <a:r>
              <a:rPr lang="en-US" sz="4000" dirty="0"/>
              <a:t>/wispamerica2019-MPLS</a:t>
            </a:r>
          </a:p>
        </p:txBody>
      </p:sp>
    </p:spTree>
    <p:extLst>
      <p:ext uri="{BB962C8B-B14F-4D97-AF65-F5344CB8AC3E}">
        <p14:creationId xmlns:p14="http://schemas.microsoft.com/office/powerpoint/2010/main" val="100609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7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70F-EE72-EC42-84F7-73F0847E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 </a:t>
            </a:r>
            <a:r>
              <a:rPr lang="en-US" dirty="0" err="1"/>
              <a:t>Nowaczyk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D619-09C3-4242-9D52-3D065575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066800"/>
            <a:ext cx="12344400" cy="5604545"/>
          </a:xfrm>
        </p:spPr>
        <p:txBody>
          <a:bodyPr>
            <a:normAutofit/>
          </a:bodyPr>
          <a:lstStyle/>
          <a:p>
            <a:r>
              <a:rPr lang="en-US" dirty="0"/>
              <a:t>All Points Broadband</a:t>
            </a:r>
          </a:p>
          <a:p>
            <a:r>
              <a:rPr lang="en-US" dirty="0"/>
              <a:t>Senior Network Manager and Employee #1</a:t>
            </a:r>
          </a:p>
          <a:p>
            <a:r>
              <a:rPr lang="en-US" dirty="0" err="1"/>
              <a:t>tnowaczyk@allpointsbroadband.com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29457-3ABD-CA4C-BF54-3C37110F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0" y="507419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BE3-1EA5-3D41-8AF2-B10E92EB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Routing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E4D-B060-E44B-A370-2BDF69DB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Routing Tables</a:t>
            </a:r>
          </a:p>
          <a:p>
            <a:r>
              <a:rPr lang="en-US" dirty="0"/>
              <a:t>Using BGP to exchange routes</a:t>
            </a:r>
          </a:p>
        </p:txBody>
      </p:sp>
    </p:spTree>
    <p:extLst>
      <p:ext uri="{BB962C8B-B14F-4D97-AF65-F5344CB8AC3E}">
        <p14:creationId xmlns:p14="http://schemas.microsoft.com/office/powerpoint/2010/main" val="344132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5C77-E183-C64E-B4DB-A5A52BD8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Routing and Forwarding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E0D5E2-9EE8-C445-8B99-06275E409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12" y="1847056"/>
            <a:ext cx="10058575" cy="36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0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C8D2-0380-7D48-A590-D43F9DFC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Topology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13181B-A958-0A4D-8890-3E8F7079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765" y="1066800"/>
            <a:ext cx="7621270" cy="56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0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70F-EE72-EC42-84F7-73F0847E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r1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D619-09C3-4242-9D52-3D065575C03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/interface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 </a:t>
            </a: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router-id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router-id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198.51.100.0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198.51.100.9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ether1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198.51.100.8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198.51.100.1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198.51.100.2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198.51.100.3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r5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r5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198.51.100.4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198.51.100.5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passive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ether1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network-type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point-to-point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 </a:t>
            </a:r>
            <a:r>
              <a:rPr lang="en-US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backbone </a:t>
            </a:r>
            <a:r>
              <a:rPr lang="en-US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198.51.100.0/24</a:t>
            </a:r>
          </a:p>
        </p:txBody>
      </p:sp>
    </p:spTree>
    <p:extLst>
      <p:ext uri="{BB962C8B-B14F-4D97-AF65-F5344CB8AC3E}">
        <p14:creationId xmlns:p14="http://schemas.microsoft.com/office/powerpoint/2010/main" val="240830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70F-EE72-EC42-84F7-73F0847E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r2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D619-09C3-4242-9D52-3D065575C03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/interface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 </a:t>
            </a: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router-id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198.51.100.1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router-id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198.51.100.1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198.51.100.1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198.51.100.1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198.51.100.10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ether1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198.51.100.8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198.51.100.13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ether3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198.51.100.12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198.51.100.33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ether4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198.51.100.32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198.51.100.30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ether2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198.51.100.28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peer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198.51.100.0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198.51.100.2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198.51.100.3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r5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r5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198.51.100.4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remote-address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198.51.100.5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remote-as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passive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ether1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network-type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point-to-point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ether3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network-type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point-to-point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ether4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network-type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point-to-point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ether2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network-type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point-to-point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/routing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backbone </a:t>
            </a:r>
            <a:r>
              <a:rPr lang="en-US" sz="13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3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198.51.100.0/24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6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9F76-8FAB-EB47-8690-C09D5E1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LDP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B976-B756-D54F-A22D-A27CF9ABE64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8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ldp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28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 \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\...</a:t>
            </a:r>
            <a:r>
              <a:rPr lang="en-US" sz="28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transport-address=198.51.100.1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8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ldp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8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8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ldp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8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8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ldp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55FF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8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5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8E3-9A6C-094F-BF9D-37737661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With 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E8B1-D481-244E-A5CD-418EE835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066800"/>
            <a:ext cx="12344400" cy="560454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b="1" dirty="0">
                <a:solidFill>
                  <a:srgbClr val="18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</a:t>
            </a: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r6.example.net </a:t>
            </a:r>
            <a:r>
              <a:rPr lang="en-US" sz="16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16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use-</a:t>
            </a:r>
            <a:r>
              <a:rPr lang="en-US" sz="1600" b="1" dirty="0" err="1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sz="1600" b="1" dirty="0">
                <a:solidFill>
                  <a:srgbClr val="BBBB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19BB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sz="16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ADDRESS                   LOSS SENT    LAST     AVG    BEST   WORST STD-DEV STATUS</a:t>
            </a:r>
            <a:endParaRPr lang="en-US" sz="1600" b="1" dirty="0">
              <a:solidFill>
                <a:srgbClr val="BBB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ether1.r2.example.net       0%    5   2.3ms     2.1     1.8     2.3     0.2 &lt;MPLS:L=19,E=0&gt;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ether2.r3.example.net       0%    5   2.1ms     2.1     1.9     2.3     0.1 &lt;MPLS:L=20,E=0&gt;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ether2.r4.example.net       0%    5   1.8ms       2     1.8     2.1     0.1 &lt;MPLS:L=19,E=0&gt;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r6.example.net              0%    5     2ms     2.1     1.9     2.4     0.2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6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1420</Words>
  <Application>Microsoft Macintosh PowerPoint</Application>
  <PresentationFormat>Custom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Glacial Indifference</vt:lpstr>
      <vt:lpstr>Arial</vt:lpstr>
      <vt:lpstr>Courier New</vt:lpstr>
      <vt:lpstr>Office Theme</vt:lpstr>
      <vt:lpstr>PowerPoint Presentation</vt:lpstr>
      <vt:lpstr>Tim Nowaczyk</vt:lpstr>
      <vt:lpstr>Virtual Routing and Forwarding</vt:lpstr>
      <vt:lpstr>Virtual Routing and Forwarding</vt:lpstr>
      <vt:lpstr>Topology</vt:lpstr>
      <vt:lpstr>r1 config</vt:lpstr>
      <vt:lpstr>r2 config</vt:lpstr>
      <vt:lpstr>Add LDP</vt:lpstr>
      <vt:lpstr>Test With Traceroute</vt:lpstr>
      <vt:lpstr>Route Distinguishers</vt:lpstr>
      <vt:lpstr>Add VRFs</vt:lpstr>
      <vt:lpstr>Show Route Table</vt:lpstr>
      <vt:lpstr>Pinging Across the VRF</vt:lpstr>
      <vt:lpstr>Pinging Across the VRF</vt:lpstr>
      <vt:lpstr>Pinging Across the VRF</vt:lpstr>
      <vt:lpstr>NAT the noc VRF</vt:lpstr>
      <vt:lpstr>Pinging the Firewall</vt:lpstr>
      <vt:lpstr>Router Configs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Written by Amelia Luxer Jackson Published n January 20, 2019 Published by Eagle Eye Publishing</dc:title>
  <cp:lastModifiedBy>Tim Nowaczyk</cp:lastModifiedBy>
  <cp:revision>41</cp:revision>
  <dcterms:created xsi:type="dcterms:W3CDTF">2006-08-16T00:00:00Z</dcterms:created>
  <dcterms:modified xsi:type="dcterms:W3CDTF">2019-03-18T20:08:49Z</dcterms:modified>
  <dc:identifier>DADSWqhFOpM</dc:identifier>
</cp:coreProperties>
</file>