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Italics" charset="1" panose="020B0606030504020204"/>
      <p:regular r:id="rId19"/>
    </p:embeddedFont>
    <p:embeddedFont>
      <p:font typeface="Gotham" charset="1" panose="00000000000000000000"/>
      <p:regular r:id="rId20"/>
    </p:embeddedFont>
    <p:embeddedFont>
      <p:font typeface="Gotham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zimbo-hur/sene-scraper" TargetMode="External" Type="http://schemas.openxmlformats.org/officeDocument/2006/relationships/hyperlink"/><Relationship Id="rId3" Target="https://github.com/zimbo-hur/app_sene_scraper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sene-scraper.onrender.com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2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22118" y="-130088"/>
            <a:ext cx="2165882" cy="10417088"/>
            <a:chOff x="0" y="0"/>
            <a:chExt cx="570438" cy="2743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0438" cy="2743595"/>
            </a:xfrm>
            <a:custGeom>
              <a:avLst/>
              <a:gdLst/>
              <a:ahLst/>
              <a:cxnLst/>
              <a:rect r="r" b="b" t="t" l="l"/>
              <a:pathLst>
                <a:path h="2743595" w="570438">
                  <a:moveTo>
                    <a:pt x="0" y="0"/>
                  </a:moveTo>
                  <a:lnTo>
                    <a:pt x="570438" y="0"/>
                  </a:lnTo>
                  <a:lnTo>
                    <a:pt x="570438" y="2743595"/>
                  </a:lnTo>
                  <a:lnTo>
                    <a:pt x="0" y="2743595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70438" cy="2781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0828128" y="5090064"/>
            <a:ext cx="10587979" cy="106871"/>
            <a:chOff x="0" y="0"/>
            <a:chExt cx="2788604" cy="281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8604" cy="28147"/>
            </a:xfrm>
            <a:custGeom>
              <a:avLst/>
              <a:gdLst/>
              <a:ahLst/>
              <a:cxnLst/>
              <a:rect r="r" b="b" t="t" l="l"/>
              <a:pathLst>
                <a:path h="28147" w="2788604">
                  <a:moveTo>
                    <a:pt x="0" y="0"/>
                  </a:moveTo>
                  <a:lnTo>
                    <a:pt x="2788604" y="0"/>
                  </a:lnTo>
                  <a:lnTo>
                    <a:pt x="2788604" y="28147"/>
                  </a:lnTo>
                  <a:lnTo>
                    <a:pt x="0" y="28147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88604" cy="6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924577" y="578584"/>
            <a:ext cx="599064" cy="900233"/>
          </a:xfrm>
          <a:custGeom>
            <a:avLst/>
            <a:gdLst/>
            <a:ahLst/>
            <a:cxnLst/>
            <a:rect r="r" b="b" t="t" l="l"/>
            <a:pathLst>
              <a:path h="900233" w="599064">
                <a:moveTo>
                  <a:pt x="0" y="0"/>
                </a:moveTo>
                <a:lnTo>
                  <a:pt x="599064" y="0"/>
                </a:lnTo>
                <a:lnTo>
                  <a:pt x="599064" y="900232"/>
                </a:lnTo>
                <a:lnTo>
                  <a:pt x="0" y="90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17259300" y="1879850"/>
            <a:ext cx="0" cy="7797327"/>
          </a:xfrm>
          <a:prstGeom prst="line">
            <a:avLst/>
          </a:prstGeom>
          <a:ln cap="flat" w="19050">
            <a:solidFill>
              <a:srgbClr val="B38C7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014038" y="3812930"/>
            <a:ext cx="125824" cy="2661140"/>
            <a:chOff x="0" y="0"/>
            <a:chExt cx="37628" cy="7958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628" cy="795814"/>
            </a:xfrm>
            <a:custGeom>
              <a:avLst/>
              <a:gdLst/>
              <a:ahLst/>
              <a:cxnLst/>
              <a:rect r="r" b="b" t="t" l="l"/>
              <a:pathLst>
                <a:path h="795814" w="37628">
                  <a:moveTo>
                    <a:pt x="0" y="0"/>
                  </a:moveTo>
                  <a:lnTo>
                    <a:pt x="37628" y="0"/>
                  </a:lnTo>
                  <a:lnTo>
                    <a:pt x="37628" y="795814"/>
                  </a:lnTo>
                  <a:lnTo>
                    <a:pt x="0" y="795814"/>
                  </a:lnTo>
                  <a:close/>
                </a:path>
              </a:pathLst>
            </a:custGeom>
            <a:solidFill>
              <a:srgbClr val="B38C77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7628" cy="833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258258" y="438404"/>
            <a:ext cx="2387203" cy="2080824"/>
          </a:xfrm>
          <a:custGeom>
            <a:avLst/>
            <a:gdLst/>
            <a:ahLst/>
            <a:cxnLst/>
            <a:rect r="r" b="b" t="t" l="l"/>
            <a:pathLst>
              <a:path h="2080824" w="2387203">
                <a:moveTo>
                  <a:pt x="0" y="0"/>
                </a:moveTo>
                <a:lnTo>
                  <a:pt x="2387203" y="0"/>
                </a:lnTo>
                <a:lnTo>
                  <a:pt x="2387203" y="2080824"/>
                </a:lnTo>
                <a:lnTo>
                  <a:pt x="0" y="2080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2043" y="438404"/>
            <a:ext cx="2444126" cy="2200872"/>
          </a:xfrm>
          <a:custGeom>
            <a:avLst/>
            <a:gdLst/>
            <a:ahLst/>
            <a:cxnLst/>
            <a:rect r="r" b="b" t="t" l="l"/>
            <a:pathLst>
              <a:path h="2200872" w="2444126">
                <a:moveTo>
                  <a:pt x="0" y="0"/>
                </a:moveTo>
                <a:lnTo>
                  <a:pt x="2444126" y="0"/>
                </a:lnTo>
                <a:lnTo>
                  <a:pt x="2444126" y="2200872"/>
                </a:lnTo>
                <a:lnTo>
                  <a:pt x="0" y="22008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64541" y="4834211"/>
            <a:ext cx="11868422" cy="761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5982" spc="-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Présentation de l’architecture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2043" y="2927373"/>
            <a:ext cx="15093418" cy="102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3"/>
              </a:lnSpc>
            </a:pPr>
            <a:r>
              <a:rPr lang="en-US" sz="2782" spc="-13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 de Web Scraping :</a:t>
            </a:r>
            <a:r>
              <a:rPr lang="en-US" sz="2782" spc="-1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  <a:p>
            <a:pPr algn="ctr">
              <a:lnSpc>
                <a:spcPts val="2643"/>
              </a:lnSpc>
            </a:pPr>
            <a:r>
              <a:rPr lang="en-US" sz="2782" spc="-1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Analyse des tendances médiatiques, topic modeling</a:t>
            </a:r>
          </a:p>
          <a:p>
            <a:pPr algn="ctr">
              <a:lnSpc>
                <a:spcPts val="264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52043" y="7600727"/>
            <a:ext cx="4360069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Rédigé par 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Ahmed Firhoun OUMAROU SOULEYE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Mamadou Saïdou DIALLO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Elèves en AS3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79793" y="7600727"/>
            <a:ext cx="4360069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Sous</a:t>
            </a: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la supervision de 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M. Baye Demba DIACK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Chef du Bureau des Données et des Solutions informatique (BDSI)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13145" y="9398322"/>
            <a:ext cx="4971213" cy="278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3"/>
              </a:lnSpc>
            </a:pPr>
            <a:r>
              <a:rPr lang="en-US" sz="2182" spc="-10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Année académique :</a:t>
            </a:r>
            <a:r>
              <a:rPr lang="en-US" sz="2182" spc="-1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2024-2025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2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22118" y="-130088"/>
            <a:ext cx="2165882" cy="10417088"/>
            <a:chOff x="0" y="0"/>
            <a:chExt cx="570438" cy="2743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0438" cy="2743595"/>
            </a:xfrm>
            <a:custGeom>
              <a:avLst/>
              <a:gdLst/>
              <a:ahLst/>
              <a:cxnLst/>
              <a:rect r="r" b="b" t="t" l="l"/>
              <a:pathLst>
                <a:path h="2743595" w="570438">
                  <a:moveTo>
                    <a:pt x="0" y="0"/>
                  </a:moveTo>
                  <a:lnTo>
                    <a:pt x="570438" y="0"/>
                  </a:lnTo>
                  <a:lnTo>
                    <a:pt x="570438" y="2743595"/>
                  </a:lnTo>
                  <a:lnTo>
                    <a:pt x="0" y="2743595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70438" cy="2781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24577" y="578584"/>
            <a:ext cx="599064" cy="900233"/>
          </a:xfrm>
          <a:custGeom>
            <a:avLst/>
            <a:gdLst/>
            <a:ahLst/>
            <a:cxnLst/>
            <a:rect r="r" b="b" t="t" l="l"/>
            <a:pathLst>
              <a:path h="900233" w="599064">
                <a:moveTo>
                  <a:pt x="0" y="0"/>
                </a:moveTo>
                <a:lnTo>
                  <a:pt x="599064" y="0"/>
                </a:lnTo>
                <a:lnTo>
                  <a:pt x="599064" y="900232"/>
                </a:lnTo>
                <a:lnTo>
                  <a:pt x="0" y="90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10828128" y="5090064"/>
            <a:ext cx="10587979" cy="106871"/>
            <a:chOff x="0" y="0"/>
            <a:chExt cx="2788604" cy="281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8604" cy="28147"/>
            </a:xfrm>
            <a:custGeom>
              <a:avLst/>
              <a:gdLst/>
              <a:ahLst/>
              <a:cxnLst/>
              <a:rect r="r" b="b" t="t" l="l"/>
              <a:pathLst>
                <a:path h="28147" w="2788604">
                  <a:moveTo>
                    <a:pt x="0" y="0"/>
                  </a:moveTo>
                  <a:lnTo>
                    <a:pt x="2788604" y="0"/>
                  </a:lnTo>
                  <a:lnTo>
                    <a:pt x="2788604" y="28147"/>
                  </a:lnTo>
                  <a:lnTo>
                    <a:pt x="0" y="28147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88604" cy="6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H="true" flipV="true">
            <a:off x="17259300" y="1808623"/>
            <a:ext cx="9525" cy="3900936"/>
          </a:xfrm>
          <a:prstGeom prst="line">
            <a:avLst/>
          </a:prstGeom>
          <a:ln cap="flat" w="19050">
            <a:solidFill>
              <a:srgbClr val="B38C7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89516" y="5090064"/>
            <a:ext cx="10587979" cy="106871"/>
            <a:chOff x="0" y="0"/>
            <a:chExt cx="2788604" cy="28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8604" cy="28147"/>
            </a:xfrm>
            <a:custGeom>
              <a:avLst/>
              <a:gdLst/>
              <a:ahLst/>
              <a:cxnLst/>
              <a:rect r="r" b="b" t="t" l="l"/>
              <a:pathLst>
                <a:path h="28147" w="2788604">
                  <a:moveTo>
                    <a:pt x="0" y="0"/>
                  </a:moveTo>
                  <a:lnTo>
                    <a:pt x="2788604" y="0"/>
                  </a:lnTo>
                  <a:lnTo>
                    <a:pt x="2788604" y="28147"/>
                  </a:lnTo>
                  <a:lnTo>
                    <a:pt x="0" y="28147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88604" cy="6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295435" y="3422652"/>
            <a:ext cx="8320133" cy="5826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Vue d’ensemble du projet</a:t>
            </a:r>
          </a:p>
          <a:p>
            <a:pPr algn="l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Architecture générale du système</a:t>
            </a:r>
          </a:p>
          <a:p>
            <a:pPr algn="l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Structure des dépôts GitHub</a:t>
            </a:r>
          </a:p>
          <a:p>
            <a:pPr algn="l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Pipeline de données</a:t>
            </a:r>
          </a:p>
          <a:p>
            <a:pPr algn="l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Interface de l’application Dash</a:t>
            </a:r>
          </a:p>
          <a:p>
            <a:pPr algn="l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99356" y="2451102"/>
            <a:ext cx="776617" cy="681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40"/>
              </a:lnSpc>
            </a:pPr>
          </a:p>
          <a:p>
            <a:pPr algn="r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3</a:t>
            </a:r>
          </a:p>
          <a:p>
            <a:pPr algn="r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4</a:t>
            </a:r>
          </a:p>
          <a:p>
            <a:pPr algn="r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6</a:t>
            </a:r>
          </a:p>
          <a:p>
            <a:pPr algn="r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7</a:t>
            </a:r>
          </a:p>
          <a:p>
            <a:pPr algn="r">
              <a:lnSpc>
                <a:spcPts val="7840"/>
              </a:lnSpc>
            </a:pPr>
            <a:r>
              <a:rPr lang="en-US" sz="3200" spc="-6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8</a:t>
            </a:r>
          </a:p>
          <a:p>
            <a:pPr algn="r">
              <a:lnSpc>
                <a:spcPts val="7840"/>
              </a:lnSpc>
            </a:pPr>
          </a:p>
        </p:txBody>
      </p:sp>
      <p:sp>
        <p:nvSpPr>
          <p:cNvPr name="AutoShape 7" id="7"/>
          <p:cNvSpPr/>
          <p:nvPr/>
        </p:nvSpPr>
        <p:spPr>
          <a:xfrm>
            <a:off x="7295435" y="3543577"/>
            <a:ext cx="9480537" cy="0"/>
          </a:xfrm>
          <a:prstGeom prst="line">
            <a:avLst/>
          </a:prstGeom>
          <a:ln cap="flat" w="9525">
            <a:solidFill>
              <a:srgbClr val="00225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7295435" y="4564756"/>
            <a:ext cx="9480537" cy="0"/>
          </a:xfrm>
          <a:prstGeom prst="line">
            <a:avLst/>
          </a:prstGeom>
          <a:ln cap="flat" w="9525">
            <a:solidFill>
              <a:srgbClr val="00225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7295435" y="5583931"/>
            <a:ext cx="9480537" cy="0"/>
          </a:xfrm>
          <a:prstGeom prst="line">
            <a:avLst/>
          </a:prstGeom>
          <a:ln cap="flat" w="9525">
            <a:solidFill>
              <a:srgbClr val="00225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7295435" y="6605110"/>
            <a:ext cx="9480537" cy="0"/>
          </a:xfrm>
          <a:prstGeom prst="line">
            <a:avLst/>
          </a:prstGeom>
          <a:ln cap="flat" w="9525">
            <a:solidFill>
              <a:srgbClr val="00225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7295435" y="7576660"/>
            <a:ext cx="9480537" cy="0"/>
          </a:xfrm>
          <a:prstGeom prst="line">
            <a:avLst/>
          </a:prstGeom>
          <a:ln cap="flat" w="9525">
            <a:solidFill>
              <a:srgbClr val="00225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295435" y="8588313"/>
            <a:ext cx="9480537" cy="0"/>
          </a:xfrm>
          <a:prstGeom prst="line">
            <a:avLst/>
          </a:prstGeom>
          <a:ln cap="flat" w="9525">
            <a:solidFill>
              <a:srgbClr val="00225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7295435" y="2188330"/>
            <a:ext cx="915323" cy="80965"/>
            <a:chOff x="0" y="0"/>
            <a:chExt cx="241073" cy="213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0"/>
            <a:ext cx="5830070" cy="10287000"/>
            <a:chOff x="0" y="0"/>
            <a:chExt cx="1535492" cy="27093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354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35492">
                  <a:moveTo>
                    <a:pt x="0" y="0"/>
                  </a:moveTo>
                  <a:lnTo>
                    <a:pt x="1535492" y="0"/>
                  </a:lnTo>
                  <a:lnTo>
                    <a:pt x="15354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3549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266860" y="1103052"/>
            <a:ext cx="6258584" cy="93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47"/>
              </a:lnSpc>
            </a:pPr>
            <a:r>
              <a:rPr lang="en-US" sz="6226" spc="940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SOMMAIRE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4954" y="2484704"/>
            <a:ext cx="915323" cy="80965"/>
            <a:chOff x="0" y="0"/>
            <a:chExt cx="241073" cy="213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34954" y="1903298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Vue d’ensemble du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9200" y="1903298"/>
            <a:ext cx="46975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9200" y="3138413"/>
            <a:ext cx="10633115" cy="364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Objectifs :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Collecter automatiquement des articles de presse sénégalais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Analyser les sujets d'actualité populaires via Topic Modeling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Fournir une plateforme interactive de visualisation des tendances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Données collectées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Sources :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SeneWeb, Senego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Éléments :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Titres, dates, catégories, contenu des articles, URL, auteur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Format :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CSV structuré pour l'analyse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7117" y="1304945"/>
            <a:ext cx="915323" cy="80965"/>
            <a:chOff x="0" y="0"/>
            <a:chExt cx="241073" cy="213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4157" y="2395560"/>
            <a:ext cx="3133451" cy="5155686"/>
            <a:chOff x="0" y="0"/>
            <a:chExt cx="825271" cy="1357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5271" cy="1357876"/>
            </a:xfrm>
            <a:custGeom>
              <a:avLst/>
              <a:gdLst/>
              <a:ahLst/>
              <a:cxnLst/>
              <a:rect r="r" b="b" t="t" l="l"/>
              <a:pathLst>
                <a:path h="1357876" w="825271">
                  <a:moveTo>
                    <a:pt x="126007" y="0"/>
                  </a:moveTo>
                  <a:lnTo>
                    <a:pt x="699264" y="0"/>
                  </a:lnTo>
                  <a:cubicBezTo>
                    <a:pt x="768856" y="0"/>
                    <a:pt x="825271" y="56415"/>
                    <a:pt x="825271" y="126007"/>
                  </a:cubicBezTo>
                  <a:lnTo>
                    <a:pt x="825271" y="1231869"/>
                  </a:lnTo>
                  <a:cubicBezTo>
                    <a:pt x="825271" y="1265288"/>
                    <a:pt x="811995" y="1297339"/>
                    <a:pt x="788364" y="1320970"/>
                  </a:cubicBezTo>
                  <a:cubicBezTo>
                    <a:pt x="764733" y="1344600"/>
                    <a:pt x="732683" y="1357876"/>
                    <a:pt x="699264" y="1357876"/>
                  </a:cubicBezTo>
                  <a:lnTo>
                    <a:pt x="126007" y="1357876"/>
                  </a:lnTo>
                  <a:cubicBezTo>
                    <a:pt x="56415" y="1357876"/>
                    <a:pt x="0" y="1301461"/>
                    <a:pt x="0" y="1231869"/>
                  </a:cubicBezTo>
                  <a:lnTo>
                    <a:pt x="0" y="126007"/>
                  </a:lnTo>
                  <a:cubicBezTo>
                    <a:pt x="0" y="56415"/>
                    <a:pt x="56415" y="0"/>
                    <a:pt x="126007" y="0"/>
                  </a:cubicBezTo>
                  <a:close/>
                </a:path>
              </a:pathLst>
            </a:custGeom>
            <a:solidFill>
              <a:srgbClr val="A0BAD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5271" cy="1395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4201" y="3370194"/>
            <a:ext cx="2000712" cy="1543050"/>
            <a:chOff x="0" y="0"/>
            <a:chExt cx="526936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936" cy="406400"/>
            </a:xfrm>
            <a:custGeom>
              <a:avLst/>
              <a:gdLst/>
              <a:ahLst/>
              <a:cxnLst/>
              <a:rect r="r" b="b" t="t" l="l"/>
              <a:pathLst>
                <a:path h="406400" w="526936">
                  <a:moveTo>
                    <a:pt x="0" y="0"/>
                  </a:moveTo>
                  <a:lnTo>
                    <a:pt x="526936" y="0"/>
                  </a:lnTo>
                  <a:lnTo>
                    <a:pt x="526936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93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SeneWeb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4201" y="5463970"/>
            <a:ext cx="2000712" cy="1543050"/>
            <a:chOff x="0" y="0"/>
            <a:chExt cx="526936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6936" cy="406400"/>
            </a:xfrm>
            <a:custGeom>
              <a:avLst/>
              <a:gdLst/>
              <a:ahLst/>
              <a:cxnLst/>
              <a:rect r="r" b="b" t="t" l="l"/>
              <a:pathLst>
                <a:path h="406400" w="526936">
                  <a:moveTo>
                    <a:pt x="0" y="0"/>
                  </a:moveTo>
                  <a:lnTo>
                    <a:pt x="526936" y="0"/>
                  </a:lnTo>
                  <a:lnTo>
                    <a:pt x="526936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2693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Senego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330787" y="3370194"/>
            <a:ext cx="3704893" cy="3150205"/>
            <a:chOff x="0" y="0"/>
            <a:chExt cx="975774" cy="8296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75774" cy="829684"/>
            </a:xfrm>
            <a:custGeom>
              <a:avLst/>
              <a:gdLst/>
              <a:ahLst/>
              <a:cxnLst/>
              <a:rect r="r" b="b" t="t" l="l"/>
              <a:pathLst>
                <a:path h="829684" w="975774">
                  <a:moveTo>
                    <a:pt x="106572" y="0"/>
                  </a:moveTo>
                  <a:lnTo>
                    <a:pt x="869202" y="0"/>
                  </a:lnTo>
                  <a:cubicBezTo>
                    <a:pt x="928060" y="0"/>
                    <a:pt x="975774" y="47714"/>
                    <a:pt x="975774" y="106572"/>
                  </a:cubicBezTo>
                  <a:lnTo>
                    <a:pt x="975774" y="723112"/>
                  </a:lnTo>
                  <a:cubicBezTo>
                    <a:pt x="975774" y="781970"/>
                    <a:pt x="928060" y="829684"/>
                    <a:pt x="869202" y="829684"/>
                  </a:cubicBezTo>
                  <a:lnTo>
                    <a:pt x="106572" y="829684"/>
                  </a:lnTo>
                  <a:cubicBezTo>
                    <a:pt x="47714" y="829684"/>
                    <a:pt x="0" y="781970"/>
                    <a:pt x="0" y="723112"/>
                  </a:cubicBezTo>
                  <a:lnTo>
                    <a:pt x="0" y="106572"/>
                  </a:lnTo>
                  <a:cubicBezTo>
                    <a:pt x="0" y="47714"/>
                    <a:pt x="47714" y="0"/>
                    <a:pt x="106572" y="0"/>
                  </a:cubicBezTo>
                  <a:close/>
                </a:path>
              </a:pathLst>
            </a:custGeom>
            <a:solidFill>
              <a:srgbClr val="A0BA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75774" cy="867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874878" y="4237640"/>
            <a:ext cx="2758322" cy="1543050"/>
            <a:chOff x="0" y="0"/>
            <a:chExt cx="726472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26472" cy="406400"/>
            </a:xfrm>
            <a:custGeom>
              <a:avLst/>
              <a:gdLst/>
              <a:ahLst/>
              <a:cxnLst/>
              <a:rect r="r" b="b" t="t" l="l"/>
              <a:pathLst>
                <a:path h="406400" w="726472">
                  <a:moveTo>
                    <a:pt x="0" y="0"/>
                  </a:moveTo>
                  <a:lnTo>
                    <a:pt x="726472" y="0"/>
                  </a:lnTo>
                  <a:lnTo>
                    <a:pt x="7264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2647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articles_scraped.csv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95798" y="1941100"/>
            <a:ext cx="4673879" cy="6561564"/>
            <a:chOff x="0" y="0"/>
            <a:chExt cx="1230981" cy="17281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30981" cy="1728148"/>
            </a:xfrm>
            <a:custGeom>
              <a:avLst/>
              <a:gdLst/>
              <a:ahLst/>
              <a:cxnLst/>
              <a:rect r="r" b="b" t="t" l="l"/>
              <a:pathLst>
                <a:path h="1728148" w="1230981">
                  <a:moveTo>
                    <a:pt x="84478" y="0"/>
                  </a:moveTo>
                  <a:lnTo>
                    <a:pt x="1146503" y="0"/>
                  </a:lnTo>
                  <a:cubicBezTo>
                    <a:pt x="1168908" y="0"/>
                    <a:pt x="1190395" y="8900"/>
                    <a:pt x="1206238" y="24743"/>
                  </a:cubicBezTo>
                  <a:cubicBezTo>
                    <a:pt x="1222080" y="40586"/>
                    <a:pt x="1230981" y="62073"/>
                    <a:pt x="1230981" y="84478"/>
                  </a:cubicBezTo>
                  <a:lnTo>
                    <a:pt x="1230981" y="1643671"/>
                  </a:lnTo>
                  <a:cubicBezTo>
                    <a:pt x="1230981" y="1666076"/>
                    <a:pt x="1222080" y="1687563"/>
                    <a:pt x="1206238" y="1703406"/>
                  </a:cubicBezTo>
                  <a:cubicBezTo>
                    <a:pt x="1190395" y="1719248"/>
                    <a:pt x="1168908" y="1728148"/>
                    <a:pt x="1146503" y="1728148"/>
                  </a:cubicBezTo>
                  <a:lnTo>
                    <a:pt x="84478" y="1728148"/>
                  </a:lnTo>
                  <a:cubicBezTo>
                    <a:pt x="62073" y="1728148"/>
                    <a:pt x="40586" y="1719248"/>
                    <a:pt x="24743" y="1703406"/>
                  </a:cubicBezTo>
                  <a:cubicBezTo>
                    <a:pt x="8900" y="1687563"/>
                    <a:pt x="0" y="1666076"/>
                    <a:pt x="0" y="1643671"/>
                  </a:cubicBezTo>
                  <a:lnTo>
                    <a:pt x="0" y="84478"/>
                  </a:lnTo>
                  <a:cubicBezTo>
                    <a:pt x="0" y="62073"/>
                    <a:pt x="8900" y="40586"/>
                    <a:pt x="24743" y="24743"/>
                  </a:cubicBezTo>
                  <a:cubicBezTo>
                    <a:pt x="40586" y="8900"/>
                    <a:pt x="62073" y="0"/>
                    <a:pt x="84478" y="0"/>
                  </a:cubicBezTo>
                  <a:close/>
                </a:path>
              </a:pathLst>
            </a:custGeom>
            <a:solidFill>
              <a:srgbClr val="A0BAD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30981" cy="1766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75394" y="4154362"/>
            <a:ext cx="4144556" cy="1143987"/>
            <a:chOff x="0" y="0"/>
            <a:chExt cx="1091570" cy="30129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91570" cy="301297"/>
            </a:xfrm>
            <a:custGeom>
              <a:avLst/>
              <a:gdLst/>
              <a:ahLst/>
              <a:cxnLst/>
              <a:rect r="r" b="b" t="t" l="l"/>
              <a:pathLst>
                <a:path h="301297" w="1091570">
                  <a:moveTo>
                    <a:pt x="0" y="0"/>
                  </a:moveTo>
                  <a:lnTo>
                    <a:pt x="1091570" y="0"/>
                  </a:lnTo>
                  <a:lnTo>
                    <a:pt x="1091570" y="301297"/>
                  </a:lnTo>
                  <a:lnTo>
                    <a:pt x="0" y="301297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091570" cy="3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best_lda_model.joblib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775394" y="5566924"/>
            <a:ext cx="4144556" cy="1143987"/>
            <a:chOff x="0" y="0"/>
            <a:chExt cx="1091570" cy="30129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91570" cy="301297"/>
            </a:xfrm>
            <a:custGeom>
              <a:avLst/>
              <a:gdLst/>
              <a:ahLst/>
              <a:cxnLst/>
              <a:rect r="r" b="b" t="t" l="l"/>
              <a:pathLst>
                <a:path h="301297" w="1091570">
                  <a:moveTo>
                    <a:pt x="0" y="0"/>
                  </a:moveTo>
                  <a:lnTo>
                    <a:pt x="1091570" y="0"/>
                  </a:lnTo>
                  <a:lnTo>
                    <a:pt x="1091570" y="301297"/>
                  </a:lnTo>
                  <a:lnTo>
                    <a:pt x="0" y="301297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91570" cy="3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vectorizer.joblib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775394" y="6979253"/>
            <a:ext cx="4144556" cy="1143987"/>
            <a:chOff x="0" y="0"/>
            <a:chExt cx="1091570" cy="30129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91570" cy="301297"/>
            </a:xfrm>
            <a:custGeom>
              <a:avLst/>
              <a:gdLst/>
              <a:ahLst/>
              <a:cxnLst/>
              <a:rect r="r" b="b" t="t" l="l"/>
              <a:pathLst>
                <a:path h="301297" w="1091570">
                  <a:moveTo>
                    <a:pt x="0" y="0"/>
                  </a:moveTo>
                  <a:lnTo>
                    <a:pt x="1091570" y="0"/>
                  </a:lnTo>
                  <a:lnTo>
                    <a:pt x="1091570" y="301297"/>
                  </a:lnTo>
                  <a:lnTo>
                    <a:pt x="0" y="301297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91570" cy="3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model_metadata.json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775394" y="2804700"/>
            <a:ext cx="4144556" cy="1143987"/>
            <a:chOff x="0" y="0"/>
            <a:chExt cx="1091570" cy="30129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91570" cy="301297"/>
            </a:xfrm>
            <a:custGeom>
              <a:avLst/>
              <a:gdLst/>
              <a:ahLst/>
              <a:cxnLst/>
              <a:rect r="r" b="b" t="t" l="l"/>
              <a:pathLst>
                <a:path h="301297" w="1091570">
                  <a:moveTo>
                    <a:pt x="0" y="0"/>
                  </a:moveTo>
                  <a:lnTo>
                    <a:pt x="1091570" y="0"/>
                  </a:lnTo>
                  <a:lnTo>
                    <a:pt x="1091570" y="301297"/>
                  </a:lnTo>
                  <a:lnTo>
                    <a:pt x="0" y="301297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091570" cy="339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best_lda_model_backup.joblib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632379" y="3879414"/>
            <a:ext cx="2365033" cy="2259503"/>
            <a:chOff x="0" y="0"/>
            <a:chExt cx="960642" cy="91777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60642" cy="917777"/>
            </a:xfrm>
            <a:custGeom>
              <a:avLst/>
              <a:gdLst/>
              <a:ahLst/>
              <a:cxnLst/>
              <a:rect r="r" b="b" t="t" l="l"/>
              <a:pathLst>
                <a:path h="917777" w="960642">
                  <a:moveTo>
                    <a:pt x="480321" y="0"/>
                  </a:moveTo>
                  <a:cubicBezTo>
                    <a:pt x="215047" y="0"/>
                    <a:pt x="0" y="205451"/>
                    <a:pt x="0" y="458889"/>
                  </a:cubicBezTo>
                  <a:cubicBezTo>
                    <a:pt x="0" y="712326"/>
                    <a:pt x="215047" y="917777"/>
                    <a:pt x="480321" y="917777"/>
                  </a:cubicBezTo>
                  <a:cubicBezTo>
                    <a:pt x="745595" y="917777"/>
                    <a:pt x="960642" y="712326"/>
                    <a:pt x="960642" y="458889"/>
                  </a:cubicBezTo>
                  <a:cubicBezTo>
                    <a:pt x="960642" y="205451"/>
                    <a:pt x="745595" y="0"/>
                    <a:pt x="480321" y="0"/>
                  </a:cubicBezTo>
                  <a:close/>
                </a:path>
              </a:pathLst>
            </a:custGeom>
            <a:solidFill>
              <a:srgbClr val="445E8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90060" y="38417"/>
              <a:ext cx="780522" cy="793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Web Scraping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(scraper.py/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scraper.yaml)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627731" y="3879414"/>
            <a:ext cx="2365033" cy="2259503"/>
            <a:chOff x="0" y="0"/>
            <a:chExt cx="960642" cy="91777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60642" cy="917777"/>
            </a:xfrm>
            <a:custGeom>
              <a:avLst/>
              <a:gdLst/>
              <a:ahLst/>
              <a:cxnLst/>
              <a:rect r="r" b="b" t="t" l="l"/>
              <a:pathLst>
                <a:path h="917777" w="960642">
                  <a:moveTo>
                    <a:pt x="480321" y="0"/>
                  </a:moveTo>
                  <a:cubicBezTo>
                    <a:pt x="215047" y="0"/>
                    <a:pt x="0" y="205451"/>
                    <a:pt x="0" y="458889"/>
                  </a:cubicBezTo>
                  <a:cubicBezTo>
                    <a:pt x="0" y="712326"/>
                    <a:pt x="215047" y="917777"/>
                    <a:pt x="480321" y="917777"/>
                  </a:cubicBezTo>
                  <a:cubicBezTo>
                    <a:pt x="745595" y="917777"/>
                    <a:pt x="960642" y="712326"/>
                    <a:pt x="960642" y="458889"/>
                  </a:cubicBezTo>
                  <a:cubicBezTo>
                    <a:pt x="960642" y="205451"/>
                    <a:pt x="745595" y="0"/>
                    <a:pt x="480321" y="0"/>
                  </a:cubicBezTo>
                  <a:close/>
                </a:path>
              </a:pathLst>
            </a:custGeom>
            <a:solidFill>
              <a:srgbClr val="445E83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90060" y="38417"/>
              <a:ext cx="780522" cy="793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Topic Modeling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(lda.py/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lda.yaml)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2754913" y="4141719"/>
            <a:ext cx="877466" cy="867447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V="true">
            <a:off x="2754913" y="5009165"/>
            <a:ext cx="877466" cy="1226329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5997412" y="5009165"/>
            <a:ext cx="877466" cy="0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>
            <a:off x="9633200" y="5009165"/>
            <a:ext cx="994531" cy="0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8" id="48"/>
          <p:cNvSpPr txBox="true"/>
          <p:nvPr/>
        </p:nvSpPr>
        <p:spPr>
          <a:xfrm rot="0">
            <a:off x="1937117" y="723539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générale du système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21364" y="723539"/>
            <a:ext cx="6157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78134" y="2624042"/>
            <a:ext cx="110549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Données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788476" y="3449568"/>
            <a:ext cx="278951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Stockage des données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(GitHub)</a:t>
            </a:r>
          </a:p>
        </p:txBody>
      </p:sp>
      <p:sp>
        <p:nvSpPr>
          <p:cNvPr name="AutoShape 52" id="52"/>
          <p:cNvSpPr/>
          <p:nvPr/>
        </p:nvSpPr>
        <p:spPr>
          <a:xfrm flipV="true">
            <a:off x="12992764" y="3376693"/>
            <a:ext cx="782630" cy="1632472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 flipV="true">
            <a:off x="12992764" y="4726356"/>
            <a:ext cx="782630" cy="282810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>
            <a:off x="12992764" y="5009165"/>
            <a:ext cx="782630" cy="1129752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12992764" y="5009165"/>
            <a:ext cx="782630" cy="2542081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6" id="56"/>
          <p:cNvSpPr txBox="true"/>
          <p:nvPr/>
        </p:nvSpPr>
        <p:spPr>
          <a:xfrm rot="0">
            <a:off x="14609941" y="1969992"/>
            <a:ext cx="270998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Stockage des outputs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(GitHub)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696142" y="7509608"/>
            <a:ext cx="9634884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best_lda_model_backup.joblib :</a:t>
            </a:r>
            <a:r>
              <a:rPr lang="en-US" sz="18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Sauvegarde des modèles LDA précédents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best_lda_model.joblib :</a:t>
            </a:r>
            <a:r>
              <a:rPr lang="en-US" sz="18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Modèle LDA de la semaine courante, entraîné en début de semaine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vectorizer.joblib : </a:t>
            </a:r>
            <a:r>
              <a:rPr lang="en-US" sz="18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Embedding des mots avec CountVectorizer, également généré en début de semaine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model_metadata.json : </a:t>
            </a:r>
            <a:r>
              <a:rPr lang="en-US" sz="18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Métadonnées sur best_lda_model.joblib (Valeur des hyperparamètres, de la métrique optimisée...)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330787" y="2464975"/>
            <a:ext cx="391406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Automatisé par Github Actions</a:t>
            </a:r>
          </a:p>
        </p:txBody>
      </p:sp>
      <p:sp>
        <p:nvSpPr>
          <p:cNvPr name="AutoShape 59" id="59"/>
          <p:cNvSpPr/>
          <p:nvPr/>
        </p:nvSpPr>
        <p:spPr>
          <a:xfrm flipH="true">
            <a:off x="4814896" y="2653887"/>
            <a:ext cx="1515892" cy="1225526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>
            <a:off x="10244848" y="2804700"/>
            <a:ext cx="1620675" cy="1009994"/>
          </a:xfrm>
          <a:prstGeom prst="line">
            <a:avLst/>
          </a:prstGeom>
          <a:ln cap="flat" w="38100">
            <a:solidFill>
              <a:srgbClr val="00225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1" id="61"/>
          <p:cNvSpPr txBox="true"/>
          <p:nvPr/>
        </p:nvSpPr>
        <p:spPr>
          <a:xfrm rot="0">
            <a:off x="3632379" y="6197395"/>
            <a:ext cx="257448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Executé chaque jour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317067" y="6197395"/>
            <a:ext cx="313110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Executé chaque semaine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78134" y="1723104"/>
            <a:ext cx="9155254" cy="51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2"/>
              </a:lnSpc>
            </a:pPr>
            <a:r>
              <a:rPr lang="en-US" sz="3400" spc="-68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a. Collecte et modélisation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7117" y="1304945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7117" y="723539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générale du système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364" y="723539"/>
            <a:ext cx="6157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8134" y="1723104"/>
            <a:ext cx="9155254" cy="51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2"/>
              </a:lnSpc>
            </a:pPr>
            <a:r>
              <a:rPr lang="en-US" sz="3400" spc="-68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b. Visualisation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88557" y="2700337"/>
            <a:ext cx="4673879" cy="6299344"/>
            <a:chOff x="0" y="0"/>
            <a:chExt cx="1230981" cy="16590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0981" cy="1659087"/>
            </a:xfrm>
            <a:custGeom>
              <a:avLst/>
              <a:gdLst/>
              <a:ahLst/>
              <a:cxnLst/>
              <a:rect r="r" b="b" t="t" l="l"/>
              <a:pathLst>
                <a:path h="1659087" w="1230981">
                  <a:moveTo>
                    <a:pt x="84478" y="0"/>
                  </a:moveTo>
                  <a:lnTo>
                    <a:pt x="1146503" y="0"/>
                  </a:lnTo>
                  <a:cubicBezTo>
                    <a:pt x="1168908" y="0"/>
                    <a:pt x="1190395" y="8900"/>
                    <a:pt x="1206238" y="24743"/>
                  </a:cubicBezTo>
                  <a:cubicBezTo>
                    <a:pt x="1222080" y="40586"/>
                    <a:pt x="1230981" y="62073"/>
                    <a:pt x="1230981" y="84478"/>
                  </a:cubicBezTo>
                  <a:lnTo>
                    <a:pt x="1230981" y="1574609"/>
                  </a:lnTo>
                  <a:cubicBezTo>
                    <a:pt x="1230981" y="1597014"/>
                    <a:pt x="1222080" y="1618501"/>
                    <a:pt x="1206238" y="1634344"/>
                  </a:cubicBezTo>
                  <a:cubicBezTo>
                    <a:pt x="1190395" y="1650186"/>
                    <a:pt x="1168908" y="1659087"/>
                    <a:pt x="1146503" y="1659087"/>
                  </a:cubicBezTo>
                  <a:lnTo>
                    <a:pt x="84478" y="1659087"/>
                  </a:lnTo>
                  <a:cubicBezTo>
                    <a:pt x="37822" y="1659087"/>
                    <a:pt x="0" y="1621265"/>
                    <a:pt x="0" y="1574609"/>
                  </a:cubicBezTo>
                  <a:lnTo>
                    <a:pt x="0" y="84478"/>
                  </a:lnTo>
                  <a:cubicBezTo>
                    <a:pt x="0" y="62073"/>
                    <a:pt x="8900" y="40586"/>
                    <a:pt x="24743" y="24743"/>
                  </a:cubicBezTo>
                  <a:cubicBezTo>
                    <a:pt x="40586" y="8900"/>
                    <a:pt x="62073" y="0"/>
                    <a:pt x="84478" y="0"/>
                  </a:cubicBezTo>
                  <a:close/>
                </a:path>
              </a:pathLst>
            </a:custGeom>
            <a:solidFill>
              <a:srgbClr val="A0BA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0981" cy="169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24144" y="2851640"/>
            <a:ext cx="68889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Input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98593" y="3374562"/>
            <a:ext cx="3139998" cy="1543050"/>
            <a:chOff x="0" y="0"/>
            <a:chExt cx="826995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26995" cy="406400"/>
            </a:xfrm>
            <a:custGeom>
              <a:avLst/>
              <a:gdLst/>
              <a:ahLst/>
              <a:cxnLst/>
              <a:rect r="r" b="b" t="t" l="l"/>
              <a:pathLst>
                <a:path h="406400" w="826995">
                  <a:moveTo>
                    <a:pt x="0" y="0"/>
                  </a:moveTo>
                  <a:lnTo>
                    <a:pt x="826995" y="0"/>
                  </a:lnTo>
                  <a:lnTo>
                    <a:pt x="82699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2699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articles_scraped.csv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98593" y="5290790"/>
            <a:ext cx="3139998" cy="1543050"/>
            <a:chOff x="0" y="0"/>
            <a:chExt cx="826995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6995" cy="406400"/>
            </a:xfrm>
            <a:custGeom>
              <a:avLst/>
              <a:gdLst/>
              <a:ahLst/>
              <a:cxnLst/>
              <a:rect r="r" b="b" t="t" l="l"/>
              <a:pathLst>
                <a:path h="406400" w="826995">
                  <a:moveTo>
                    <a:pt x="0" y="0"/>
                  </a:moveTo>
                  <a:lnTo>
                    <a:pt x="826995" y="0"/>
                  </a:lnTo>
                  <a:lnTo>
                    <a:pt x="82699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2699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best_lda_model.joblib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98593" y="7252940"/>
            <a:ext cx="3139998" cy="1543050"/>
            <a:chOff x="0" y="0"/>
            <a:chExt cx="826995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26995" cy="406400"/>
            </a:xfrm>
            <a:custGeom>
              <a:avLst/>
              <a:gdLst/>
              <a:ahLst/>
              <a:cxnLst/>
              <a:rect r="r" b="b" t="t" l="l"/>
              <a:pathLst>
                <a:path h="406400" w="826995">
                  <a:moveTo>
                    <a:pt x="0" y="0"/>
                  </a:moveTo>
                  <a:lnTo>
                    <a:pt x="826995" y="0"/>
                  </a:lnTo>
                  <a:lnTo>
                    <a:pt x="82699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2699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vectorizer.joblib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593383" y="4556234"/>
            <a:ext cx="4673879" cy="2587551"/>
            <a:chOff x="0" y="0"/>
            <a:chExt cx="1230981" cy="6814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30981" cy="681495"/>
            </a:xfrm>
            <a:custGeom>
              <a:avLst/>
              <a:gdLst/>
              <a:ahLst/>
              <a:cxnLst/>
              <a:rect r="r" b="b" t="t" l="l"/>
              <a:pathLst>
                <a:path h="681495" w="1230981">
                  <a:moveTo>
                    <a:pt x="84478" y="0"/>
                  </a:moveTo>
                  <a:lnTo>
                    <a:pt x="1146503" y="0"/>
                  </a:lnTo>
                  <a:cubicBezTo>
                    <a:pt x="1168908" y="0"/>
                    <a:pt x="1190395" y="8900"/>
                    <a:pt x="1206238" y="24743"/>
                  </a:cubicBezTo>
                  <a:cubicBezTo>
                    <a:pt x="1222080" y="40586"/>
                    <a:pt x="1230981" y="62073"/>
                    <a:pt x="1230981" y="84478"/>
                  </a:cubicBezTo>
                  <a:lnTo>
                    <a:pt x="1230981" y="597017"/>
                  </a:lnTo>
                  <a:cubicBezTo>
                    <a:pt x="1230981" y="619422"/>
                    <a:pt x="1222080" y="640909"/>
                    <a:pt x="1206238" y="656752"/>
                  </a:cubicBezTo>
                  <a:cubicBezTo>
                    <a:pt x="1190395" y="672595"/>
                    <a:pt x="1168908" y="681495"/>
                    <a:pt x="1146503" y="681495"/>
                  </a:cubicBezTo>
                  <a:lnTo>
                    <a:pt x="84478" y="681495"/>
                  </a:lnTo>
                  <a:cubicBezTo>
                    <a:pt x="62073" y="681495"/>
                    <a:pt x="40586" y="672595"/>
                    <a:pt x="24743" y="656752"/>
                  </a:cubicBezTo>
                  <a:cubicBezTo>
                    <a:pt x="8900" y="640909"/>
                    <a:pt x="0" y="619422"/>
                    <a:pt x="0" y="597017"/>
                  </a:cubicBezTo>
                  <a:lnTo>
                    <a:pt x="0" y="84478"/>
                  </a:lnTo>
                  <a:cubicBezTo>
                    <a:pt x="0" y="62073"/>
                    <a:pt x="8900" y="40586"/>
                    <a:pt x="24743" y="24743"/>
                  </a:cubicBezTo>
                  <a:cubicBezTo>
                    <a:pt x="40586" y="8900"/>
                    <a:pt x="62073" y="0"/>
                    <a:pt x="84478" y="0"/>
                  </a:cubicBezTo>
                  <a:close/>
                </a:path>
              </a:pathLst>
            </a:custGeom>
            <a:solidFill>
              <a:srgbClr val="A0BAD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30981" cy="719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360324" y="5395486"/>
            <a:ext cx="3139998" cy="1543050"/>
            <a:chOff x="0" y="0"/>
            <a:chExt cx="826995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26995" cy="406400"/>
            </a:xfrm>
            <a:custGeom>
              <a:avLst/>
              <a:gdLst/>
              <a:ahLst/>
              <a:cxnLst/>
              <a:rect r="r" b="b" t="t" l="l"/>
              <a:pathLst>
                <a:path h="406400" w="826995">
                  <a:moveTo>
                    <a:pt x="0" y="0"/>
                  </a:moveTo>
                  <a:lnTo>
                    <a:pt x="826995" y="0"/>
                  </a:lnTo>
                  <a:lnTo>
                    <a:pt x="82699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2699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Application Dash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010879" y="4525248"/>
            <a:ext cx="383888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Application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(déployé sur Render.com)</a:t>
            </a:r>
          </a:p>
        </p:txBody>
      </p:sp>
      <p:sp>
        <p:nvSpPr>
          <p:cNvPr name="AutoShape 31" id="31"/>
          <p:cNvSpPr/>
          <p:nvPr/>
        </p:nvSpPr>
        <p:spPr>
          <a:xfrm>
            <a:off x="4838591" y="4146087"/>
            <a:ext cx="4521733" cy="20209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4838591" y="6062315"/>
            <a:ext cx="4521733" cy="1046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V="true">
            <a:off x="4838591" y="6167011"/>
            <a:ext cx="4521733" cy="18574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13650623" y="4556234"/>
            <a:ext cx="3608677" cy="2382301"/>
            <a:chOff x="0" y="0"/>
            <a:chExt cx="950434" cy="6274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50434" cy="627437"/>
            </a:xfrm>
            <a:custGeom>
              <a:avLst/>
              <a:gdLst/>
              <a:ahLst/>
              <a:cxnLst/>
              <a:rect r="r" b="b" t="t" l="l"/>
              <a:pathLst>
                <a:path h="627437" w="950434">
                  <a:moveTo>
                    <a:pt x="109413" y="0"/>
                  </a:moveTo>
                  <a:lnTo>
                    <a:pt x="841020" y="0"/>
                  </a:lnTo>
                  <a:cubicBezTo>
                    <a:pt x="870038" y="0"/>
                    <a:pt x="897868" y="11527"/>
                    <a:pt x="918387" y="32046"/>
                  </a:cubicBezTo>
                  <a:cubicBezTo>
                    <a:pt x="938906" y="52565"/>
                    <a:pt x="950434" y="80395"/>
                    <a:pt x="950434" y="109413"/>
                  </a:cubicBezTo>
                  <a:lnTo>
                    <a:pt x="950434" y="518024"/>
                  </a:lnTo>
                  <a:cubicBezTo>
                    <a:pt x="950434" y="547042"/>
                    <a:pt x="938906" y="574872"/>
                    <a:pt x="918387" y="595391"/>
                  </a:cubicBezTo>
                  <a:cubicBezTo>
                    <a:pt x="897868" y="615910"/>
                    <a:pt x="870038" y="627437"/>
                    <a:pt x="841020" y="627437"/>
                  </a:cubicBezTo>
                  <a:lnTo>
                    <a:pt x="109413" y="627437"/>
                  </a:lnTo>
                  <a:cubicBezTo>
                    <a:pt x="80395" y="627437"/>
                    <a:pt x="52565" y="615910"/>
                    <a:pt x="32046" y="595391"/>
                  </a:cubicBezTo>
                  <a:cubicBezTo>
                    <a:pt x="11527" y="574872"/>
                    <a:pt x="0" y="547042"/>
                    <a:pt x="0" y="518024"/>
                  </a:cubicBezTo>
                  <a:lnTo>
                    <a:pt x="0" y="109413"/>
                  </a:lnTo>
                  <a:cubicBezTo>
                    <a:pt x="0" y="80395"/>
                    <a:pt x="11527" y="52565"/>
                    <a:pt x="32046" y="32046"/>
                  </a:cubicBezTo>
                  <a:cubicBezTo>
                    <a:pt x="52565" y="11527"/>
                    <a:pt x="80395" y="0"/>
                    <a:pt x="109413" y="0"/>
                  </a:cubicBezTo>
                  <a:close/>
                </a:path>
              </a:pathLst>
            </a:custGeom>
            <a:solidFill>
              <a:srgbClr val="D2DCE9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950434" cy="665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906342" y="4909892"/>
            <a:ext cx="407118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Fenêtres de l’interface :</a:t>
            </a:r>
          </a:p>
          <a:p>
            <a:pPr algn="just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Accueil</a:t>
            </a:r>
          </a:p>
          <a:p>
            <a:pPr algn="just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exploratoire </a:t>
            </a:r>
          </a:p>
          <a:p>
            <a:pPr algn="just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Recherche d’article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Topic modeling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06870" y="2157025"/>
            <a:ext cx="9970656" cy="7441637"/>
            <a:chOff x="0" y="0"/>
            <a:chExt cx="2626017" cy="1959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6016" cy="1959937"/>
            </a:xfrm>
            <a:custGeom>
              <a:avLst/>
              <a:gdLst/>
              <a:ahLst/>
              <a:cxnLst/>
              <a:rect r="r" b="b" t="t" l="l"/>
              <a:pathLst>
                <a:path h="1959937" w="2626016">
                  <a:moveTo>
                    <a:pt x="39600" y="0"/>
                  </a:moveTo>
                  <a:lnTo>
                    <a:pt x="2586417" y="0"/>
                  </a:lnTo>
                  <a:cubicBezTo>
                    <a:pt x="2608287" y="0"/>
                    <a:pt x="2626016" y="17730"/>
                    <a:pt x="2626016" y="39600"/>
                  </a:cubicBezTo>
                  <a:lnTo>
                    <a:pt x="2626016" y="1920337"/>
                  </a:lnTo>
                  <a:cubicBezTo>
                    <a:pt x="2626016" y="1942208"/>
                    <a:pt x="2608287" y="1959937"/>
                    <a:pt x="2586417" y="1959937"/>
                  </a:cubicBezTo>
                  <a:lnTo>
                    <a:pt x="39600" y="1959937"/>
                  </a:lnTo>
                  <a:cubicBezTo>
                    <a:pt x="17730" y="1959937"/>
                    <a:pt x="0" y="1942208"/>
                    <a:pt x="0" y="1920337"/>
                  </a:cubicBezTo>
                  <a:lnTo>
                    <a:pt x="0" y="39600"/>
                  </a:lnTo>
                  <a:cubicBezTo>
                    <a:pt x="0" y="17730"/>
                    <a:pt x="17730" y="0"/>
                    <a:pt x="39600" y="0"/>
                  </a:cubicBezTo>
                  <a:close/>
                </a:path>
              </a:pathLst>
            </a:custGeom>
            <a:solidFill>
              <a:srgbClr val="C0D0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6017" cy="199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301" y="2248537"/>
            <a:ext cx="7675475" cy="6299344"/>
            <a:chOff x="0" y="0"/>
            <a:chExt cx="2021524" cy="16590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21524" cy="1659087"/>
            </a:xfrm>
            <a:custGeom>
              <a:avLst/>
              <a:gdLst/>
              <a:ahLst/>
              <a:cxnLst/>
              <a:rect r="r" b="b" t="t" l="l"/>
              <a:pathLst>
                <a:path h="1659087" w="2021524">
                  <a:moveTo>
                    <a:pt x="51441" y="0"/>
                  </a:moveTo>
                  <a:lnTo>
                    <a:pt x="1970083" y="0"/>
                  </a:lnTo>
                  <a:cubicBezTo>
                    <a:pt x="1998493" y="0"/>
                    <a:pt x="2021524" y="23031"/>
                    <a:pt x="2021524" y="51441"/>
                  </a:cubicBezTo>
                  <a:lnTo>
                    <a:pt x="2021524" y="1607645"/>
                  </a:lnTo>
                  <a:cubicBezTo>
                    <a:pt x="2021524" y="1636055"/>
                    <a:pt x="1998493" y="1659087"/>
                    <a:pt x="1970083" y="1659087"/>
                  </a:cubicBezTo>
                  <a:lnTo>
                    <a:pt x="51441" y="1659087"/>
                  </a:lnTo>
                  <a:cubicBezTo>
                    <a:pt x="23031" y="1659087"/>
                    <a:pt x="0" y="1636055"/>
                    <a:pt x="0" y="1607645"/>
                  </a:cubicBezTo>
                  <a:lnTo>
                    <a:pt x="0" y="51441"/>
                  </a:lnTo>
                  <a:cubicBezTo>
                    <a:pt x="0" y="23031"/>
                    <a:pt x="23031" y="0"/>
                    <a:pt x="51441" y="0"/>
                  </a:cubicBezTo>
                  <a:close/>
                </a:path>
              </a:pathLst>
            </a:custGeom>
            <a:solidFill>
              <a:srgbClr val="C0D0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21524" cy="169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37117" y="1304945"/>
            <a:ext cx="915323" cy="80965"/>
            <a:chOff x="0" y="0"/>
            <a:chExt cx="241073" cy="213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37117" y="723539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Structure des dépôts GitHub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1364" y="723539"/>
            <a:ext cx="6157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9605" y="2301974"/>
            <a:ext cx="7261899" cy="563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0"/>
              </a:lnSpc>
            </a:pPr>
            <a:r>
              <a:rPr lang="en-US" sz="2007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Dépôt #1 : Web Scraping et le Topic Modeling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articles_scraped.csv      # Données collectées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scraper.py               # Script de scraping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lda.py                   # Modèle Topic Modeling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Notebook_NLP.ipynb       # Analyse exploratoire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requirements.txt         # Dépendances Python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.github/workflows/          # Automatisation CI/CD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scrape.yml             # Scraping quotidien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└── lda.yml                # Réentraînement hebdomadaire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docs/                      # Documentation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architecture.pptx      # Ce document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resume_projet.docx     # Résumé du projet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└── Liens.txt             # Liens utiles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└── models/                    # Modèles sauvegardés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   ├── best_lda_model.joblib  # Modèle LDA optimisé</a:t>
            </a:r>
          </a:p>
          <a:p>
            <a:pPr algn="l">
              <a:lnSpc>
                <a:spcPts val="2810"/>
              </a:lnSpc>
              <a:spcBef>
                <a:spcPct val="0"/>
              </a:spcBef>
            </a:pPr>
            <a:r>
              <a:rPr lang="en-US" sz="2007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   └── vectorizer.joblib      # Vectoriseur de texte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5839" y="1570992"/>
            <a:ext cx="1613058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Deux dépôts GitHub ont été faits, le premier pour le Web Scraping et le Topic Modeling et le second pour l’application Dash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08196" y="2311499"/>
            <a:ext cx="9769330" cy="738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Dépôt #2 : Application Dash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</a:t>
            </a: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app.py # Appli</a:t>
            </a: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cation principale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data.py # Gestion des données et chargement du modèle LDA et vectorizer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requirements.txt # Dépendances Python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assets/ # Ressources statiques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ansd_logo.png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ensae_logo.png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└── style.css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├── pages/ # Pages de l'application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acceuil.py # Page d'accueil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Analyse_exploratoire.py # Page d'analyse exploratoire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Recherche_d_article.py # Page de recherche d'articles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├── Topic_modeling.py # Page de topic modeling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└── __pycache__/ # Cache Python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    ├── acceuil.cpython-312.pyc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    ├── Analyse_exploratoire.cpython-312.pyc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    ├── Recherche_d_article.cpython-312.pyc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│       └── Topic_modeling.cpython-312.pyc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└── __pycache__/ # Cache Python racine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   └── data.cpython-312.pyc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41470" y="8751026"/>
            <a:ext cx="6978170" cy="95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en-US" b="true" sz="1828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Liens</a:t>
            </a:r>
          </a:p>
          <a:p>
            <a:pPr algn="l">
              <a:lnSpc>
                <a:spcPts val="2560"/>
              </a:lnSpc>
              <a:spcBef>
                <a:spcPct val="0"/>
              </a:spcBef>
            </a:pPr>
            <a:r>
              <a:rPr lang="en-US" b="true" sz="1828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Dépôt #1 :</a:t>
            </a:r>
            <a:r>
              <a:rPr lang="en-US" sz="1828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28" u="sng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  <a:hlinkClick r:id="rId2" tooltip="https://github.com/zimbo-hur/sene-scraper"/>
              </a:rPr>
              <a:t>https://github.com/zimbo-hur/sene-scraper</a:t>
            </a:r>
          </a:p>
          <a:p>
            <a:pPr algn="l">
              <a:lnSpc>
                <a:spcPts val="2560"/>
              </a:lnSpc>
              <a:spcBef>
                <a:spcPct val="0"/>
              </a:spcBef>
            </a:pPr>
            <a:r>
              <a:rPr lang="en-US" b="true" sz="1828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Dépôt #2 : </a:t>
            </a:r>
            <a:r>
              <a:rPr lang="en-US" sz="1828" u="sng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  <a:hlinkClick r:id="rId3" tooltip="https://github.com/zimbo-hur/app_sene_scraper"/>
              </a:rPr>
              <a:t>https://github.com/zimbo-hur/app_sene_scraper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7117" y="1304945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7117" y="723539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Pipeline de données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364" y="723539"/>
            <a:ext cx="6157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515" y="1570992"/>
            <a:ext cx="14718635" cy="7792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1.Collecte (Quotidienne - GitHub Actions)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Scraping automatique de SeneWeb et Senego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Extraction : titres, dates, contenu, catégories, auteur, URL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Sauvegarde en CSV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</a:t>
            </a: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Preprocessing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Nettoyage du texte (suppression des accents, caractères spéciaux)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Suppression des mots vides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Tokenisation et lemmatisation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</a:t>
            </a: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Vectorisation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Vectorisation par Count Vectorizer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Sauvegarde du vectoriseur pour cohérence (vectorizer.joblib)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</a:t>
            </a:r>
            <a:r>
              <a:rPr lang="en-US" sz="2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Topic Modeling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Analyse exploratoire (mots les plus fréquents, nuage de mots, fréquence de publication...)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Optimisation des hyperparamètres de l’algorithme LDA (Latent Dirichlet Allocation)</a:t>
            </a:r>
          </a:p>
          <a:p>
            <a:pPr algn="l" marL="949956" indent="-316652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Sauvegarde du modèle et réentrainement  (Hebdomadaire - GitHub Actions)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7117" y="1304945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7117" y="723539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Interface de l’application Dash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364" y="723539"/>
            <a:ext cx="6157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3050" y="2019644"/>
            <a:ext cx="12118925" cy="459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  <a:spcBef>
                <a:spcPct val="0"/>
              </a:spcBef>
            </a:pPr>
          </a:p>
          <a:p>
            <a:pPr algn="l">
              <a:lnSpc>
                <a:spcPts val="3333"/>
              </a:lnSpc>
            </a:pPr>
            <a:r>
              <a:rPr lang="en-US" b="true" sz="2380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Fonctionnalités :</a:t>
            </a:r>
          </a:p>
          <a:p>
            <a:pPr algn="l" marL="514034" indent="-257017" lvl="1">
              <a:lnSpc>
                <a:spcPts val="3333"/>
              </a:lnSpc>
              <a:buFont typeface="Arial"/>
              <a:buChar char="•"/>
            </a:pPr>
            <a:r>
              <a:rPr lang="en-US" sz="2380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Graphiques interactifs des tendances temporelles </a:t>
            </a:r>
          </a:p>
          <a:p>
            <a:pPr algn="l" marL="514034" indent="-257017" lvl="1">
              <a:lnSpc>
                <a:spcPts val="3333"/>
              </a:lnSpc>
              <a:buFont typeface="Arial"/>
              <a:buChar char="•"/>
            </a:pPr>
            <a:r>
              <a:rPr lang="en-US" sz="2380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Filtrages par date, source et rubrique</a:t>
            </a:r>
          </a:p>
          <a:p>
            <a:pPr algn="l" marL="514034" indent="-257017" lvl="1">
              <a:lnSpc>
                <a:spcPts val="3333"/>
              </a:lnSpc>
              <a:buFont typeface="Arial"/>
              <a:buChar char="•"/>
            </a:pPr>
            <a:r>
              <a:rPr lang="en-US" sz="2380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Visualisation des topics identifiés</a:t>
            </a:r>
          </a:p>
          <a:p>
            <a:pPr algn="l" marL="514034" indent="-257017" lvl="1">
              <a:lnSpc>
                <a:spcPts val="3333"/>
              </a:lnSpc>
              <a:buFont typeface="Arial"/>
              <a:buChar char="•"/>
            </a:pPr>
            <a:r>
              <a:rPr lang="en-US" sz="2380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Nuage de mots et mots les plus fréquents par topic</a:t>
            </a:r>
          </a:p>
          <a:p>
            <a:pPr algn="l" marL="514034" indent="-257017" lvl="1">
              <a:lnSpc>
                <a:spcPts val="3333"/>
              </a:lnSpc>
              <a:spcBef>
                <a:spcPct val="0"/>
              </a:spcBef>
              <a:buFont typeface="Arial"/>
              <a:buChar char="•"/>
            </a:pPr>
            <a:r>
              <a:rPr lang="en-US" sz="2380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Il est possible de rechercher des articles en fonction du titre, du contenu de la catégorie d’appartenance et de la date de publication</a:t>
            </a:r>
          </a:p>
          <a:p>
            <a:pPr algn="l">
              <a:lnSpc>
                <a:spcPts val="3333"/>
              </a:lnSpc>
              <a:spcBef>
                <a:spcPct val="0"/>
              </a:spcBef>
            </a:pPr>
            <a:r>
              <a:rPr lang="en-US" b="true" sz="2380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Lien :</a:t>
            </a:r>
            <a:r>
              <a:rPr lang="en-US" sz="2380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80" u="sng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  <a:hlinkClick r:id="rId2" tooltip="https://sene-scraper.onrender.com"/>
              </a:rPr>
              <a:t>https://sene-scraper.onrender.com</a:t>
            </a: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0"/>
            <a:ext cx="3086100" cy="2700338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7117" y="1304945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B38C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7117" y="723539"/>
            <a:ext cx="91552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et Outils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364" y="723539"/>
            <a:ext cx="61575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49339" y="9616476"/>
            <a:ext cx="3528187" cy="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65"/>
              </a:lnSpc>
            </a:pPr>
            <a:r>
              <a:rPr lang="en-US" b="true" sz="2481" spc="23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1364" y="1748736"/>
            <a:ext cx="10426328" cy="505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Principales bibliothèques utilisées (</a:t>
            </a:r>
            <a:r>
              <a:rPr lang="en-US" b="true" sz="21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3.12, liste non-exhaustive) 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Scikit-learn (LDA)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NLTK, wordcloud (NLP)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Pandas (manipulation des données)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BeautifulSoup (web scraping)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Unidecode (traitement du texte)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Optuna (optimisation des hyperparamètres)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Dash/Plotly (visualisation)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Joblib (sauvegarde)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Infrastructure :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GitHub (versioning)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GitHub Actions (automatisation)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DAGqoXcuv6Y</dc:identifier>
  <dcterms:modified xsi:type="dcterms:W3CDTF">2011-08-01T06:04:30Z</dcterms:modified>
  <cp:revision>1</cp:revision>
  <dc:title>Présentation de l’architecture</dc:title>
</cp:coreProperties>
</file>