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1A8DAF-8D24-4096-9BFD-A879DC0FE26E}">
  <a:tblStyle styleId="{6E1A8DAF-8D24-4096-9BFD-A879DC0FE2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108e768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108e768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as you can see, despite a promising MAE our </a:t>
            </a:r>
            <a:r>
              <a:rPr lang="en"/>
              <a:t>predictions</a:t>
            </a:r>
            <a:r>
              <a:rPr lang="en"/>
              <a:t> were largely varied. The mean overall rating was ~7.9, and there was no correlation between actual and predicted rating. Rather, our low mean predicted error is </a:t>
            </a:r>
            <a:r>
              <a:rPr lang="en"/>
              <a:t>likely to be a reflection of the fact that the majority of books were rated between 7 and 10.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108e768e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108e768e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reason for this is that very few users rated more than 2 books even in the full dataset, with very few users rating more than 1 book in the subsample we used for our </a:t>
            </a:r>
            <a:r>
              <a:rPr lang="en"/>
              <a:t>analysis</a:t>
            </a:r>
            <a:r>
              <a:rPr lang="en"/>
              <a:t> due to our computational constraints. As such, it was unlikely users had rated multiple similar books. When this was the case, our predicted </a:t>
            </a:r>
            <a:r>
              <a:rPr lang="en"/>
              <a:t>ratings are more likely to be affected by noise. Furthermore, it was impossible to predict a rating for a book when a user had not read a similar one before.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b7328f04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b7328f04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issue is how accurately term frequency analysis on book titles would group books based on their themes. As you can see here, these first set of books are similar thematically, and would be close in TF-IDF vector space. The same cannot be said for this second set of books.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book summaries is likely to be a much better way of capturing whether or not books share a </a:t>
            </a:r>
            <a:r>
              <a:rPr lang="en"/>
              <a:t>similar theme, but we lacked the storage space and computing power to run our analysis on these book summaries, tho they could also be obtained through the ISBN db API.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108e768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108e768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project we wanted to use TF-IDF on book titles to capture </a:t>
            </a:r>
            <a:r>
              <a:rPr lang="en"/>
              <a:t>information</a:t>
            </a:r>
            <a:r>
              <a:rPr lang="en"/>
              <a:t> regarding their theme. The distance between books in TF-IDF vector space, could then be used as a </a:t>
            </a:r>
            <a:r>
              <a:rPr lang="en"/>
              <a:t>measure</a:t>
            </a:r>
            <a:r>
              <a:rPr lang="en"/>
              <a:t> of thematic similarity. We would then use this similarity metric to predict the ratings of books users had not yet read, based on the scores they had given books of a similar theme.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t>motivation</a:t>
            </a:r>
            <a:r>
              <a:rPr lang="en"/>
              <a:t> for designing such a system is the obvious </a:t>
            </a:r>
            <a:r>
              <a:rPr lang="en"/>
              <a:t>commercial</a:t>
            </a:r>
            <a:r>
              <a:rPr lang="en"/>
              <a:t> benefits. If retailers have accurate predictions of user scores, they can better allocate their spending. For example, they could heavily stock books predicted to be popular amongst large proportions of the their readers, while spending less money on books predicted to be widely unpopular, or popular amongst a niche of the user base. </a:t>
            </a:r>
            <a:r>
              <a:rPr lang="en"/>
              <a:t>Furthermore</a:t>
            </a:r>
            <a:r>
              <a:rPr lang="en"/>
              <a:t>, if book sellers consistently recommend books to customers that they enjoy, they are more likely to </a:t>
            </a:r>
            <a:r>
              <a:rPr lang="en"/>
              <a:t>retain</a:t>
            </a:r>
            <a:r>
              <a:rPr lang="en"/>
              <a:t> their custom, </a:t>
            </a:r>
            <a:r>
              <a:rPr lang="en"/>
              <a:t>generating</a:t>
            </a:r>
            <a:r>
              <a:rPr lang="en"/>
              <a:t> more profit.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b7328f0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b7328f0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had to pre-process our data. Although we cleaned all the data in the datasets provided, I will be focusing on the cleaning process for the data used in our analysis.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108e768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108e768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first we checked the formatting of all the ISBN numbers in all the data files, which was crucial as this was how we were going to merge all the data.</a:t>
            </a:r>
            <a:endParaRPr/>
          </a:p>
          <a:p>
            <a:pPr indent="0" lvl="0" marL="0" rtl="0" algn="l">
              <a:spcBef>
                <a:spcPts val="0"/>
              </a:spcBef>
              <a:spcAft>
                <a:spcPts val="0"/>
              </a:spcAft>
              <a:buNone/>
            </a:pPr>
            <a:r>
              <a:rPr lang="en"/>
              <a:t>ISBN </a:t>
            </a:r>
            <a:r>
              <a:rPr lang="en"/>
              <a:t>numbers</a:t>
            </a:r>
            <a:r>
              <a:rPr lang="en"/>
              <a:t> can either be 10 or 13 digits long, with the only letter allowed a final X in the case of the check </a:t>
            </a:r>
            <a:r>
              <a:rPr lang="en"/>
              <a:t>digit</a:t>
            </a:r>
            <a:r>
              <a:rPr lang="en"/>
              <a:t> being 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found no missing values, but found that one book had its ASIN number stored instead of its ISBN and corrected this. We also found one case of a non-capitalised X which we fixed. However this also happened to be a duplicated ISBN number in ‘BX-Books’, so we removed one of these instances.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b7328f04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b7328f04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cleaning user ratings and ID’s we checked for any missing or non-integer values, or ratings </a:t>
            </a:r>
            <a:r>
              <a:rPr lang="en"/>
              <a:t>that were outside the acceptable range, and found none, so no excessive cleaning was necessary for these values.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b7328f04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b7328f04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was arguably the most important cleaning step, as the book titles were central to the rest of our analysis. After identifying that we were missing the titles of 40 books, we used the ISBN db API to attempt to retrieve the book titles using the ISBN numbers, which were present in every record. They had the book title for each of these missing books stored so this was successful. We then cleaned the titles in preparation for the TF-IDF calculation.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b7328f04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b7328f04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let’s run through a quick example of how this worked. Suppose this is the book title stored in the dataframe.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first made all letters lowercase, removed any multiple, leading or trailing white spaces and removed all </a:t>
            </a:r>
            <a:r>
              <a:rPr lang="en"/>
              <a:t>text</a:t>
            </a:r>
            <a:r>
              <a:rPr lang="en"/>
              <a:t> in brackets, as, like here, it was usually information that did not reflect content about a books theme, such as its </a:t>
            </a:r>
            <a:r>
              <a:rPr lang="en"/>
              <a:t>position in a series, or whether it was hard or paperback.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removed all stopwords, using the nltk library, a standard step in text processing, as these words are also deemed uninformative to a texts theme.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stemmed and lemmatized all the remaining words, which converges words in different tenses or pluralisations to the same format, which is essential for later calculation of frequencies.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108e768e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108e768e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Obviously, the core of this project was to design and implement a recommendation system to predict the books most likely for readers to rate highly. Doing so using a tf-idf system required us to first construct a matrix of similarity values between every old and new book title by counting the frequencies of terms in the title of every book and using the tf-idf equation to get the according score for every entry. This process consumed the majority of the computing time, but served as the foundation of our entire project.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108e768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108e768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Armed with a completed similarity matrix, finding the most similar books was simple, every book fell into one of three cases: if a user has no unrated books with a similarity value greater than 0, we just return an empty </a:t>
            </a:r>
            <a:r>
              <a:rPr lang="en"/>
              <a:t>value. When the new book has already been rated by the user, we use that rating. And when the new book is unrated, we find the most similar titles and use the item-based recommendation equation to give it a predicted rating.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highlight>
                  <a:srgbClr val="FFFFFF"/>
                </a:highlight>
              </a:rPr>
              <a:t>Can TF-IDF analysis of book titles be used to construct an accurate book recommender system?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W06G7</a:t>
            </a:r>
            <a:endParaRPr/>
          </a:p>
          <a:p>
            <a:pPr indent="0" lvl="0" marL="0" rtl="0" algn="l">
              <a:spcBef>
                <a:spcPts val="0"/>
              </a:spcBef>
              <a:spcAft>
                <a:spcPts val="0"/>
              </a:spcAft>
              <a:buNone/>
            </a:pPr>
            <a:r>
              <a:rPr lang="en"/>
              <a:t>Miles Sandles, Alexander Broadley, Quoc Khang 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 Interpretation</a:t>
            </a:r>
            <a:endParaRPr/>
          </a:p>
          <a:p>
            <a:pPr indent="0" lvl="0" marL="0" rtl="0" algn="l">
              <a:spcBef>
                <a:spcPts val="0"/>
              </a:spcBef>
              <a:spcAft>
                <a:spcPts val="0"/>
              </a:spcAft>
              <a:buNone/>
            </a:pPr>
            <a:r>
              <a:t/>
            </a:r>
            <a:endParaRPr/>
          </a:p>
        </p:txBody>
      </p:sp>
      <p:pic>
        <p:nvPicPr>
          <p:cNvPr id="140" name="Google Shape;140;p22"/>
          <p:cNvPicPr preferRelativeResize="0"/>
          <p:nvPr/>
        </p:nvPicPr>
        <p:blipFill>
          <a:blip r:embed="rId3">
            <a:alphaModFix/>
          </a:blip>
          <a:stretch>
            <a:fillRect/>
          </a:stretch>
        </p:blipFill>
        <p:spPr>
          <a:xfrm>
            <a:off x="494150" y="1188350"/>
            <a:ext cx="3724425" cy="2788500"/>
          </a:xfrm>
          <a:prstGeom prst="rect">
            <a:avLst/>
          </a:prstGeom>
          <a:noFill/>
          <a:ln>
            <a:noFill/>
          </a:ln>
        </p:spPr>
      </p:pic>
      <p:sp>
        <p:nvSpPr>
          <p:cNvPr id="141" name="Google Shape;141;p22"/>
          <p:cNvSpPr txBox="1"/>
          <p:nvPr/>
        </p:nvSpPr>
        <p:spPr>
          <a:xfrm>
            <a:off x="4496500" y="1346525"/>
            <a:ext cx="38499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2"/>
              </a:buClr>
              <a:buSzPts val="1500"/>
              <a:buChar char="-"/>
            </a:pPr>
            <a:r>
              <a:rPr lang="en" sz="1500">
                <a:solidFill>
                  <a:schemeClr val="dk2"/>
                </a:solidFill>
              </a:rPr>
              <a:t>Mean absolute error (MAE) ≈ 1.29</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Overall mean predicted rating ≈ 7.88</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No </a:t>
            </a:r>
            <a:r>
              <a:rPr lang="en" sz="1500">
                <a:solidFill>
                  <a:schemeClr val="dk2"/>
                </a:solidFill>
              </a:rPr>
              <a:t>correlation</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All the predicted ratings lie between 5-10</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Majority of users have not rated (their predicted ratings are NaN), so this evaluation might not be representative of the whole dataset</a:t>
            </a:r>
            <a:endParaRPr sz="1500">
              <a:solidFill>
                <a:schemeClr val="dk2"/>
              </a:solidFill>
            </a:endParaRPr>
          </a:p>
        </p:txBody>
      </p:sp>
      <p:sp>
        <p:nvSpPr>
          <p:cNvPr id="142" name="Google Shape;142;p22"/>
          <p:cNvSpPr txBox="1"/>
          <p:nvPr/>
        </p:nvSpPr>
        <p:spPr>
          <a:xfrm>
            <a:off x="311700" y="3976850"/>
            <a:ext cx="4089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700">
                <a:solidFill>
                  <a:schemeClr val="dk1"/>
                </a:solidFill>
              </a:rPr>
              <a:t>Figure 1: </a:t>
            </a:r>
            <a:r>
              <a:rPr lang="en" sz="700">
                <a:solidFill>
                  <a:schemeClr val="dk1"/>
                </a:solidFill>
              </a:rPr>
              <a:t>Scatter plot showing actual rating given to books in the ‘BX-NewBooks’ dataset against predicted ratings. Red dots show the mean predicted rating for each ‘actual’ rating, and the green line shows the overall mean predicted rating.</a:t>
            </a:r>
            <a:endParaRPr sz="16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and Improvement opportunities</a:t>
            </a:r>
            <a:endParaRPr/>
          </a:p>
        </p:txBody>
      </p:sp>
      <p:pic>
        <p:nvPicPr>
          <p:cNvPr id="148" name="Google Shape;148;p23"/>
          <p:cNvPicPr preferRelativeResize="0"/>
          <p:nvPr/>
        </p:nvPicPr>
        <p:blipFill>
          <a:blip r:embed="rId3">
            <a:alphaModFix/>
          </a:blip>
          <a:stretch>
            <a:fillRect/>
          </a:stretch>
        </p:blipFill>
        <p:spPr>
          <a:xfrm>
            <a:off x="405800" y="1373700"/>
            <a:ext cx="3894600" cy="2432900"/>
          </a:xfrm>
          <a:prstGeom prst="rect">
            <a:avLst/>
          </a:prstGeom>
          <a:noFill/>
          <a:ln>
            <a:noFill/>
          </a:ln>
        </p:spPr>
      </p:pic>
      <p:pic>
        <p:nvPicPr>
          <p:cNvPr id="149" name="Google Shape;149;p23"/>
          <p:cNvPicPr preferRelativeResize="0"/>
          <p:nvPr/>
        </p:nvPicPr>
        <p:blipFill rotWithShape="1">
          <a:blip r:embed="rId4">
            <a:alphaModFix/>
          </a:blip>
          <a:srcRect b="-5808" l="0" r="-7100" t="0"/>
          <a:stretch/>
        </p:blipFill>
        <p:spPr>
          <a:xfrm>
            <a:off x="4603350" y="1411325"/>
            <a:ext cx="4140475" cy="2524825"/>
          </a:xfrm>
          <a:prstGeom prst="rect">
            <a:avLst/>
          </a:prstGeom>
          <a:noFill/>
          <a:ln>
            <a:noFill/>
          </a:ln>
        </p:spPr>
      </p:pic>
      <p:sp>
        <p:nvSpPr>
          <p:cNvPr id="150" name="Google Shape;150;p23"/>
          <p:cNvSpPr txBox="1"/>
          <p:nvPr/>
        </p:nvSpPr>
        <p:spPr>
          <a:xfrm>
            <a:off x="332450" y="3806600"/>
            <a:ext cx="40413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Clr>
                <a:schemeClr val="dk1"/>
              </a:buClr>
              <a:buSzPts val="1100"/>
              <a:buFont typeface="Arial"/>
              <a:buNone/>
            </a:pPr>
            <a:r>
              <a:rPr b="1" lang="en" sz="700">
                <a:solidFill>
                  <a:schemeClr val="dk1"/>
                </a:solidFill>
              </a:rPr>
              <a:t>Figure 2:</a:t>
            </a:r>
            <a:r>
              <a:rPr lang="en" sz="700">
                <a:solidFill>
                  <a:schemeClr val="dk1"/>
                </a:solidFill>
              </a:rPr>
              <a:t>  Distribution of the number of books users rated in the entire ‘BX-Books’ dataset</a:t>
            </a:r>
            <a:endParaRPr sz="700">
              <a:solidFill>
                <a:schemeClr val="dk2"/>
              </a:solidFill>
            </a:endParaRPr>
          </a:p>
        </p:txBody>
      </p:sp>
      <p:sp>
        <p:nvSpPr>
          <p:cNvPr id="151" name="Google Shape;151;p23"/>
          <p:cNvSpPr txBox="1"/>
          <p:nvPr/>
        </p:nvSpPr>
        <p:spPr>
          <a:xfrm>
            <a:off x="4300400" y="3806600"/>
            <a:ext cx="45861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b="1" lang="en" sz="700">
                <a:solidFill>
                  <a:schemeClr val="dk1"/>
                </a:solidFill>
              </a:rPr>
              <a:t>Figure 3:</a:t>
            </a:r>
            <a:r>
              <a:rPr lang="en" sz="700">
                <a:solidFill>
                  <a:schemeClr val="dk1"/>
                </a:solidFill>
              </a:rPr>
              <a:t> </a:t>
            </a:r>
            <a:r>
              <a:rPr lang="en" sz="700">
                <a:solidFill>
                  <a:schemeClr val="dk1"/>
                </a:solidFill>
              </a:rPr>
              <a:t>Distribution of the number of books users rated in the subsample of the merged ‘BX-Books’ datasets</a:t>
            </a:r>
            <a:endParaRPr sz="7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and improvement opportunities</a:t>
            </a:r>
            <a:endParaRPr/>
          </a:p>
        </p:txBody>
      </p:sp>
      <p:sp>
        <p:nvSpPr>
          <p:cNvPr id="157" name="Google Shape;15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ctr">
              <a:spcBef>
                <a:spcPts val="1200"/>
              </a:spcBef>
              <a:spcAft>
                <a:spcPts val="0"/>
              </a:spcAft>
              <a:buNone/>
            </a:pPr>
            <a:r>
              <a:rPr b="1" lang="en"/>
              <a:t>Dune</a:t>
            </a:r>
            <a:r>
              <a:rPr lang="en"/>
              <a:t>, </a:t>
            </a:r>
            <a:r>
              <a:rPr b="1" lang="en"/>
              <a:t>Dune</a:t>
            </a:r>
            <a:r>
              <a:rPr lang="en"/>
              <a:t> Messiah, </a:t>
            </a:r>
            <a:r>
              <a:rPr b="1" lang="en"/>
              <a:t>Dune</a:t>
            </a:r>
            <a:r>
              <a:rPr lang="en"/>
              <a:t>: House atreides</a:t>
            </a:r>
            <a:endParaRPr/>
          </a:p>
          <a:p>
            <a:pPr indent="0" lvl="0" marL="0" rtl="0" algn="ctr">
              <a:spcBef>
                <a:spcPts val="1200"/>
              </a:spcBef>
              <a:spcAft>
                <a:spcPts val="0"/>
              </a:spcAft>
              <a:buNone/>
            </a:pPr>
            <a:r>
              <a:rPr b="1" lang="en"/>
              <a:t>Similar</a:t>
            </a:r>
            <a:r>
              <a:rPr lang="en"/>
              <a:t> term </a:t>
            </a:r>
            <a:r>
              <a:rPr b="1" lang="en"/>
              <a:t>content</a:t>
            </a:r>
            <a:r>
              <a:rPr lang="en"/>
              <a:t> and </a:t>
            </a:r>
            <a:r>
              <a:rPr b="1" lang="en"/>
              <a:t>theme</a:t>
            </a:r>
            <a:endParaRPr b="1"/>
          </a:p>
          <a:p>
            <a:pPr indent="0" lvl="0" marL="0" rtl="0" algn="ctr">
              <a:spcBef>
                <a:spcPts val="1200"/>
              </a:spcBef>
              <a:spcAft>
                <a:spcPts val="0"/>
              </a:spcAft>
              <a:buNone/>
            </a:pPr>
            <a:r>
              <a:t/>
            </a:r>
            <a:endParaRPr b="1"/>
          </a:p>
          <a:p>
            <a:pPr indent="0" lvl="0" marL="0" rtl="0" algn="ctr">
              <a:spcBef>
                <a:spcPts val="1200"/>
              </a:spcBef>
              <a:spcAft>
                <a:spcPts val="0"/>
              </a:spcAft>
              <a:buNone/>
            </a:pPr>
            <a:r>
              <a:rPr lang="en"/>
              <a:t>The Hobbit, The Lord of the Rings, Game of thrones</a:t>
            </a:r>
            <a:endParaRPr/>
          </a:p>
          <a:p>
            <a:pPr indent="0" lvl="0" marL="0" rtl="0" algn="ctr">
              <a:spcBef>
                <a:spcPts val="1200"/>
              </a:spcBef>
              <a:spcAft>
                <a:spcPts val="0"/>
              </a:spcAft>
              <a:buNone/>
            </a:pPr>
            <a:r>
              <a:rPr b="1" lang="en"/>
              <a:t>Similar</a:t>
            </a:r>
            <a:r>
              <a:rPr lang="en"/>
              <a:t> theme, </a:t>
            </a:r>
            <a:r>
              <a:rPr b="1" lang="en"/>
              <a:t>dissimilar</a:t>
            </a:r>
            <a:r>
              <a:rPr lang="en"/>
              <a:t> term content</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rPr lang="en"/>
              <a:t>Book summaries would be better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63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TF-IDF on book titles to capture book theme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Use distance in vector space as item similarity measure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Predict user ratings for unread books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Significant </a:t>
            </a:r>
            <a:r>
              <a:rPr lang="en"/>
              <a:t>commercial</a:t>
            </a:r>
            <a:r>
              <a:rPr lang="en"/>
              <a:t> applications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pre-processing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ISBN number</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solidFill>
                  <a:schemeClr val="dk1"/>
                </a:solidFill>
              </a:rPr>
              <a:t>10 or 13 digits</a:t>
            </a:r>
            <a:endParaRPr>
              <a:solidFill>
                <a:schemeClr val="dk1"/>
              </a:solidFill>
            </a:endParaRPr>
          </a:p>
          <a:p>
            <a:pPr indent="0" lvl="0" marL="0" rtl="0" algn="ctr">
              <a:spcBef>
                <a:spcPts val="1200"/>
              </a:spcBef>
              <a:spcAft>
                <a:spcPts val="0"/>
              </a:spcAft>
              <a:buNone/>
            </a:pPr>
            <a:r>
              <a:rPr lang="en" sz="2500">
                <a:solidFill>
                  <a:schemeClr val="dk1"/>
                </a:solidFill>
                <a:highlight>
                  <a:schemeClr val="lt1"/>
                </a:highlight>
              </a:rPr>
              <a:t>0395489326</a:t>
            </a:r>
            <a:r>
              <a:rPr lang="en" sz="2500">
                <a:solidFill>
                  <a:srgbClr val="0F1111"/>
                </a:solidFill>
                <a:highlight>
                  <a:srgbClr val="FFFFFF"/>
                </a:highlight>
              </a:rPr>
              <a:t> / </a:t>
            </a:r>
            <a:r>
              <a:rPr lang="en" sz="1050">
                <a:solidFill>
                  <a:srgbClr val="BDC1C6"/>
                </a:solidFill>
                <a:highlight>
                  <a:srgbClr val="1F1F1F"/>
                </a:highlight>
              </a:rPr>
              <a:t>‎</a:t>
            </a:r>
            <a:r>
              <a:rPr b="1" lang="en" sz="2500">
                <a:solidFill>
                  <a:schemeClr val="dk1"/>
                </a:solidFill>
                <a:highlight>
                  <a:schemeClr val="lt1"/>
                </a:highlight>
              </a:rPr>
              <a:t>978</a:t>
            </a:r>
            <a:r>
              <a:rPr lang="en" sz="2500">
                <a:solidFill>
                  <a:schemeClr val="dk1"/>
                </a:solidFill>
                <a:highlight>
                  <a:schemeClr val="lt1"/>
                </a:highlight>
              </a:rPr>
              <a:t>0395489321</a:t>
            </a:r>
            <a:endParaRPr sz="2500">
              <a:solidFill>
                <a:schemeClr val="dk1"/>
              </a:solidFill>
              <a:highlight>
                <a:schemeClr val="lt1"/>
              </a:highlight>
            </a:endParaRPr>
          </a:p>
          <a:p>
            <a:pPr indent="0" lvl="0" marL="0" rtl="0" algn="ctr">
              <a:spcBef>
                <a:spcPts val="1200"/>
              </a:spcBef>
              <a:spcAft>
                <a:spcPts val="0"/>
              </a:spcAft>
              <a:buNone/>
            </a:pPr>
            <a:r>
              <a:rPr lang="en">
                <a:solidFill>
                  <a:schemeClr val="dk1"/>
                </a:solidFill>
                <a:highlight>
                  <a:schemeClr val="lt1"/>
                </a:highlight>
              </a:rPr>
              <a:t>Only check digit can be letter ‘X’</a:t>
            </a:r>
            <a:endParaRPr>
              <a:solidFill>
                <a:schemeClr val="dk1"/>
              </a:solidFill>
              <a:highlight>
                <a:schemeClr val="lt1"/>
              </a:highlight>
            </a:endParaRPr>
          </a:p>
          <a:p>
            <a:pPr indent="0" lvl="0" marL="0" rtl="0" algn="ctr">
              <a:spcBef>
                <a:spcPts val="1200"/>
              </a:spcBef>
              <a:spcAft>
                <a:spcPts val="0"/>
              </a:spcAft>
              <a:buNone/>
            </a:pPr>
            <a:r>
              <a:rPr lang="en" sz="2500">
                <a:solidFill>
                  <a:schemeClr val="dk1"/>
                </a:solidFill>
                <a:highlight>
                  <a:schemeClr val="lt1"/>
                </a:highlight>
              </a:rPr>
              <a:t>038550120</a:t>
            </a:r>
            <a:r>
              <a:rPr b="1" lang="en" sz="2500">
                <a:solidFill>
                  <a:schemeClr val="dk1"/>
                </a:solidFill>
                <a:highlight>
                  <a:schemeClr val="lt1"/>
                </a:highlight>
              </a:rPr>
              <a:t>X </a:t>
            </a:r>
            <a:r>
              <a:rPr lang="en" sz="2500">
                <a:solidFill>
                  <a:schemeClr val="dk1"/>
                </a:solidFill>
                <a:highlight>
                  <a:schemeClr val="lt1"/>
                </a:highlight>
              </a:rPr>
              <a:t>/ </a:t>
            </a:r>
            <a:r>
              <a:rPr lang="en" sz="2500">
                <a:solidFill>
                  <a:schemeClr val="dk1"/>
                </a:solidFill>
                <a:highlight>
                  <a:schemeClr val="lt1"/>
                </a:highlight>
              </a:rPr>
              <a:t>038550120</a:t>
            </a:r>
            <a:r>
              <a:rPr b="1" lang="en" sz="2500">
                <a:solidFill>
                  <a:schemeClr val="dk1"/>
                </a:solidFill>
                <a:highlight>
                  <a:schemeClr val="lt1"/>
                </a:highlight>
              </a:rPr>
              <a:t>X</a:t>
            </a:r>
            <a:endParaRPr b="1" sz="2500">
              <a:solidFill>
                <a:schemeClr val="dk1"/>
              </a:solidFill>
              <a:highlight>
                <a:schemeClr val="lt1"/>
              </a:highlight>
            </a:endParaRPr>
          </a:p>
          <a:p>
            <a:pPr indent="0" lvl="0" marL="0" rtl="0" algn="ctr">
              <a:spcBef>
                <a:spcPts val="1200"/>
              </a:spcBef>
              <a:spcAft>
                <a:spcPts val="0"/>
              </a:spcAft>
              <a:buNone/>
            </a:pPr>
            <a:r>
              <a:t/>
            </a:r>
            <a:endParaRPr b="1" sz="2500">
              <a:solidFill>
                <a:schemeClr val="dk1"/>
              </a:solidFill>
              <a:highlight>
                <a:schemeClr val="lt1"/>
              </a:highlight>
            </a:endParaRPr>
          </a:p>
          <a:p>
            <a:pPr indent="0" lvl="0" marL="0" rtl="0" algn="ctr">
              <a:lnSpc>
                <a:spcPct val="150000"/>
              </a:lnSpc>
              <a:spcBef>
                <a:spcPts val="1200"/>
              </a:spcBef>
              <a:spcAft>
                <a:spcPts val="0"/>
              </a:spcAft>
              <a:buClr>
                <a:schemeClr val="dk1"/>
              </a:buClr>
              <a:buSzPts val="1100"/>
              <a:buFont typeface="Arial"/>
              <a:buNone/>
            </a:pPr>
            <a:r>
              <a:rPr lang="en" sz="2500">
                <a:solidFill>
                  <a:schemeClr val="dk1"/>
                </a:solidFill>
                <a:highlight>
                  <a:srgbClr val="FFFFFF"/>
                </a:highlight>
              </a:rPr>
              <a:t>B00009EF82             038529929X</a:t>
            </a:r>
            <a:endParaRPr sz="2500">
              <a:solidFill>
                <a:schemeClr val="dk1"/>
              </a:solidFill>
              <a:highlight>
                <a:srgbClr val="FFFFFF"/>
              </a:highlight>
            </a:endParaRPr>
          </a:p>
          <a:p>
            <a:pPr indent="0" lvl="0" marL="0" rtl="0" algn="ctr">
              <a:spcBef>
                <a:spcPts val="0"/>
              </a:spcBef>
              <a:spcAft>
                <a:spcPts val="1200"/>
              </a:spcAft>
              <a:buNone/>
            </a:pPr>
            <a:r>
              <a:t/>
            </a:r>
            <a:endParaRPr b="1" sz="2500">
              <a:solidFill>
                <a:schemeClr val="dk1"/>
              </a:solidFill>
              <a:highlight>
                <a:schemeClr val="lt1"/>
              </a:highlight>
            </a:endParaRPr>
          </a:p>
        </p:txBody>
      </p:sp>
      <p:cxnSp>
        <p:nvCxnSpPr>
          <p:cNvPr id="73" name="Google Shape;73;p16"/>
          <p:cNvCxnSpPr/>
          <p:nvPr/>
        </p:nvCxnSpPr>
        <p:spPr>
          <a:xfrm flipH="1" rot="10800000">
            <a:off x="4132775" y="3796000"/>
            <a:ext cx="977100" cy="11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Ratings and user-ID</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Checked for missing values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Checked for non-integer values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Checked </a:t>
            </a:r>
            <a:r>
              <a:rPr b="1" lang="en"/>
              <a:t>ratings</a:t>
            </a:r>
            <a:r>
              <a:rPr lang="en"/>
              <a:t> between 0 and 10 inclusive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Book title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40 </a:t>
            </a:r>
            <a:r>
              <a:rPr lang="en"/>
              <a:t>records</a:t>
            </a:r>
            <a:r>
              <a:rPr lang="en"/>
              <a:t> missing title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ISBN db API retrieved all 40</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Cleaned titles in preparation for TF-IDF</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932125"/>
            <a:ext cx="8520600" cy="4211400"/>
          </a:xfrm>
          <a:prstGeom prst="rect">
            <a:avLst/>
          </a:prstGeom>
        </p:spPr>
        <p:txBody>
          <a:bodyPr anchorCtr="0" anchor="t" bIns="91425" lIns="91425" spcFirstLastPara="1" rIns="91425" wrap="square" tIns="91425">
            <a:normAutofit/>
          </a:bodyPr>
          <a:lstStyle/>
          <a:p>
            <a:pPr indent="0" lvl="0" marL="0" rtl="0" algn="ctr">
              <a:spcBef>
                <a:spcPts val="1200"/>
              </a:spcBef>
              <a:spcAft>
                <a:spcPts val="0"/>
              </a:spcAft>
              <a:buClr>
                <a:schemeClr val="dk1"/>
              </a:buClr>
              <a:buSzPts val="1100"/>
              <a:buFont typeface="Arial"/>
              <a:buNone/>
            </a:pPr>
            <a:r>
              <a:rPr lang="en" sz="1900">
                <a:solidFill>
                  <a:schemeClr val="dk1"/>
                </a:solidFill>
                <a:highlight>
                  <a:srgbClr val="FFFFFF"/>
                </a:highlight>
              </a:rPr>
              <a:t>‘  </a:t>
            </a:r>
            <a:r>
              <a:rPr lang="en" sz="1900">
                <a:solidFill>
                  <a:srgbClr val="FF0000"/>
                </a:solidFill>
                <a:highlight>
                  <a:srgbClr val="FFFFFF"/>
                </a:highlight>
              </a:rPr>
              <a:t>T</a:t>
            </a:r>
            <a:r>
              <a:rPr lang="en" sz="1900">
                <a:solidFill>
                  <a:schemeClr val="dk1"/>
                </a:solidFill>
                <a:highlight>
                  <a:srgbClr val="FFFFFF"/>
                </a:highlight>
              </a:rPr>
              <a:t>he </a:t>
            </a:r>
            <a:r>
              <a:rPr lang="en" sz="1900">
                <a:solidFill>
                  <a:srgbClr val="FF0000"/>
                </a:solidFill>
                <a:highlight>
                  <a:srgbClr val="FFFFFF"/>
                </a:highlight>
              </a:rPr>
              <a:t>L</a:t>
            </a:r>
            <a:r>
              <a:rPr lang="en" sz="1900">
                <a:solidFill>
                  <a:schemeClr val="dk1"/>
                </a:solidFill>
                <a:highlight>
                  <a:srgbClr val="FFFFFF"/>
                </a:highlight>
              </a:rPr>
              <a:t>ord of the </a:t>
            </a:r>
            <a:r>
              <a:rPr lang="en" sz="1900">
                <a:solidFill>
                  <a:srgbClr val="FF0000"/>
                </a:solidFill>
                <a:highlight>
                  <a:srgbClr val="FFFFFF"/>
                </a:highlight>
              </a:rPr>
              <a:t>R</a:t>
            </a:r>
            <a:r>
              <a:rPr lang="en" sz="1900">
                <a:solidFill>
                  <a:schemeClr val="dk1"/>
                </a:solidFill>
                <a:highlight>
                  <a:srgbClr val="FFFFFF"/>
                </a:highlight>
              </a:rPr>
              <a:t>ings </a:t>
            </a:r>
            <a:r>
              <a:rPr lang="en" sz="1900">
                <a:solidFill>
                  <a:srgbClr val="FF0000"/>
                </a:solidFill>
                <a:highlight>
                  <a:srgbClr val="FFFFFF"/>
                </a:highlight>
              </a:rPr>
              <a:t>: </a:t>
            </a:r>
            <a:r>
              <a:rPr lang="en" sz="1900">
                <a:solidFill>
                  <a:schemeClr val="dk1"/>
                </a:solidFill>
                <a:highlight>
                  <a:srgbClr val="FFFFFF"/>
                </a:highlight>
              </a:rPr>
              <a:t>the fellowship of   the ring </a:t>
            </a:r>
            <a:r>
              <a:rPr lang="en" sz="1900">
                <a:solidFill>
                  <a:srgbClr val="FF0000"/>
                </a:solidFill>
                <a:highlight>
                  <a:srgbClr val="FFFFFF"/>
                </a:highlight>
              </a:rPr>
              <a:t>(book 1)  </a:t>
            </a:r>
            <a:r>
              <a:rPr lang="en" sz="1900">
                <a:solidFill>
                  <a:schemeClr val="dk1"/>
                </a:solidFill>
                <a:highlight>
                  <a:srgbClr val="FFFFFF"/>
                </a:highlight>
              </a:rPr>
              <a:t>’</a:t>
            </a:r>
            <a:endParaRPr i="1" sz="1900">
              <a:solidFill>
                <a:schemeClr val="dk1"/>
              </a:solidFill>
              <a:highlight>
                <a:srgbClr val="FFFFFF"/>
              </a:highlight>
            </a:endParaRPr>
          </a:p>
          <a:p>
            <a:pPr indent="0" lvl="0" marL="0" rtl="0" algn="ctr">
              <a:spcBef>
                <a:spcPts val="1200"/>
              </a:spcBef>
              <a:spcAft>
                <a:spcPts val="0"/>
              </a:spcAft>
              <a:buNone/>
            </a:pPr>
            <a:r>
              <a:t/>
            </a:r>
            <a:endParaRPr sz="1900">
              <a:solidFill>
                <a:schemeClr val="dk1"/>
              </a:solidFill>
              <a:highlight>
                <a:srgbClr val="FFFFFF"/>
              </a:highlight>
            </a:endParaRPr>
          </a:p>
          <a:p>
            <a:pPr indent="0" lvl="0" marL="0" rtl="0" algn="ctr">
              <a:spcBef>
                <a:spcPts val="1200"/>
              </a:spcBef>
              <a:spcAft>
                <a:spcPts val="0"/>
              </a:spcAft>
              <a:buNone/>
            </a:pPr>
            <a:r>
              <a:rPr lang="en" sz="1900">
                <a:solidFill>
                  <a:schemeClr val="dk1"/>
                </a:solidFill>
                <a:highlight>
                  <a:srgbClr val="FFFFFF"/>
                </a:highlight>
              </a:rPr>
              <a:t>‘</a:t>
            </a:r>
            <a:r>
              <a:rPr lang="en" sz="1900">
                <a:solidFill>
                  <a:srgbClr val="FF0000"/>
                </a:solidFill>
                <a:highlight>
                  <a:srgbClr val="FFFFFF"/>
                </a:highlight>
              </a:rPr>
              <a:t>the </a:t>
            </a:r>
            <a:r>
              <a:rPr lang="en" sz="1900">
                <a:solidFill>
                  <a:schemeClr val="dk1"/>
                </a:solidFill>
                <a:highlight>
                  <a:srgbClr val="FFFFFF"/>
                </a:highlight>
              </a:rPr>
              <a:t>lord </a:t>
            </a:r>
            <a:r>
              <a:rPr lang="en" sz="1900">
                <a:solidFill>
                  <a:srgbClr val="FF0000"/>
                </a:solidFill>
                <a:highlight>
                  <a:srgbClr val="FFFFFF"/>
                </a:highlight>
              </a:rPr>
              <a:t>of the </a:t>
            </a:r>
            <a:r>
              <a:rPr lang="en" sz="1900">
                <a:solidFill>
                  <a:schemeClr val="dk1"/>
                </a:solidFill>
                <a:highlight>
                  <a:srgbClr val="FFFFFF"/>
                </a:highlight>
              </a:rPr>
              <a:t>rings </a:t>
            </a:r>
            <a:r>
              <a:rPr lang="en" sz="1900">
                <a:solidFill>
                  <a:srgbClr val="FF0000"/>
                </a:solidFill>
                <a:highlight>
                  <a:srgbClr val="FFFFFF"/>
                </a:highlight>
              </a:rPr>
              <a:t>the </a:t>
            </a:r>
            <a:r>
              <a:rPr lang="en" sz="1900">
                <a:solidFill>
                  <a:schemeClr val="dk1"/>
                </a:solidFill>
                <a:highlight>
                  <a:srgbClr val="FFFFFF"/>
                </a:highlight>
              </a:rPr>
              <a:t>fellowship </a:t>
            </a:r>
            <a:r>
              <a:rPr lang="en" sz="1900">
                <a:solidFill>
                  <a:srgbClr val="FF0000"/>
                </a:solidFill>
                <a:highlight>
                  <a:srgbClr val="FFFFFF"/>
                </a:highlight>
              </a:rPr>
              <a:t>of the </a:t>
            </a:r>
            <a:r>
              <a:rPr lang="en" sz="1900">
                <a:solidFill>
                  <a:schemeClr val="dk1"/>
                </a:solidFill>
                <a:highlight>
                  <a:srgbClr val="FFFFFF"/>
                </a:highlight>
              </a:rPr>
              <a:t>ring’ </a:t>
            </a:r>
            <a:endParaRPr sz="1900">
              <a:solidFill>
                <a:schemeClr val="dk1"/>
              </a:solidFill>
              <a:highlight>
                <a:srgbClr val="FFFFFF"/>
              </a:highlight>
            </a:endParaRPr>
          </a:p>
          <a:p>
            <a:pPr indent="0" lvl="0" marL="0" rtl="0" algn="ctr">
              <a:spcBef>
                <a:spcPts val="1200"/>
              </a:spcBef>
              <a:spcAft>
                <a:spcPts val="0"/>
              </a:spcAft>
              <a:buNone/>
            </a:pPr>
            <a:r>
              <a:t/>
            </a:r>
            <a:endParaRPr sz="1900">
              <a:solidFill>
                <a:schemeClr val="dk1"/>
              </a:solidFill>
              <a:highlight>
                <a:srgbClr val="FFFFFF"/>
              </a:highlight>
            </a:endParaRPr>
          </a:p>
          <a:p>
            <a:pPr indent="0" lvl="0" marL="0" rtl="0" algn="ctr">
              <a:spcBef>
                <a:spcPts val="1200"/>
              </a:spcBef>
              <a:spcAft>
                <a:spcPts val="0"/>
              </a:spcAft>
              <a:buNone/>
            </a:pPr>
            <a:r>
              <a:rPr lang="en" sz="1900">
                <a:solidFill>
                  <a:schemeClr val="dk1"/>
                </a:solidFill>
                <a:highlight>
                  <a:srgbClr val="FFFFFF"/>
                </a:highlight>
              </a:rPr>
              <a:t>‘lord ring</a:t>
            </a:r>
            <a:r>
              <a:rPr lang="en" sz="1900">
                <a:solidFill>
                  <a:srgbClr val="FF0000"/>
                </a:solidFill>
                <a:highlight>
                  <a:srgbClr val="FFFFFF"/>
                </a:highlight>
              </a:rPr>
              <a:t>s </a:t>
            </a:r>
            <a:r>
              <a:rPr lang="en" sz="1900">
                <a:solidFill>
                  <a:schemeClr val="dk1"/>
                </a:solidFill>
                <a:highlight>
                  <a:srgbClr val="FFFFFF"/>
                </a:highlight>
              </a:rPr>
              <a:t>fellowship ring’ </a:t>
            </a:r>
            <a:endParaRPr sz="1900">
              <a:solidFill>
                <a:schemeClr val="dk1"/>
              </a:solidFill>
              <a:highlight>
                <a:srgbClr val="FFFFFF"/>
              </a:highlight>
            </a:endParaRPr>
          </a:p>
          <a:p>
            <a:pPr indent="0" lvl="0" marL="0" rtl="0" algn="ctr">
              <a:spcBef>
                <a:spcPts val="1200"/>
              </a:spcBef>
              <a:spcAft>
                <a:spcPts val="0"/>
              </a:spcAft>
              <a:buNone/>
            </a:pPr>
            <a:r>
              <a:t/>
            </a:r>
            <a:endParaRPr sz="1900">
              <a:solidFill>
                <a:schemeClr val="dk1"/>
              </a:solidFill>
              <a:highlight>
                <a:srgbClr val="FFFFFF"/>
              </a:highlight>
            </a:endParaRPr>
          </a:p>
          <a:p>
            <a:pPr indent="0" lvl="0" marL="0" rtl="0" algn="ctr">
              <a:spcBef>
                <a:spcPts val="1200"/>
              </a:spcBef>
              <a:spcAft>
                <a:spcPts val="0"/>
              </a:spcAft>
              <a:buClr>
                <a:schemeClr val="dk1"/>
              </a:buClr>
              <a:buSzPts val="1100"/>
              <a:buFont typeface="Arial"/>
              <a:buNone/>
            </a:pPr>
            <a:r>
              <a:rPr b="1" lang="en" sz="1900">
                <a:solidFill>
                  <a:schemeClr val="dk1"/>
                </a:solidFill>
                <a:highlight>
                  <a:srgbClr val="FFFFFF"/>
                </a:highlight>
              </a:rPr>
              <a:t>‘lord ring fellowship ring’</a:t>
            </a:r>
            <a:endParaRPr b="1" sz="19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238325" y="408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Implementing the recommender system</a:t>
            </a:r>
            <a:endParaRPr/>
          </a:p>
        </p:txBody>
      </p:sp>
      <p:pic>
        <p:nvPicPr>
          <p:cNvPr id="96" name="Google Shape;96;p20"/>
          <p:cNvPicPr preferRelativeResize="0"/>
          <p:nvPr/>
        </p:nvPicPr>
        <p:blipFill>
          <a:blip r:embed="rId3">
            <a:alphaModFix/>
          </a:blip>
          <a:stretch>
            <a:fillRect/>
          </a:stretch>
        </p:blipFill>
        <p:spPr>
          <a:xfrm>
            <a:off x="1503875" y="1681338"/>
            <a:ext cx="2802524" cy="1278900"/>
          </a:xfrm>
          <a:prstGeom prst="rect">
            <a:avLst/>
          </a:prstGeom>
          <a:noFill/>
          <a:ln>
            <a:noFill/>
          </a:ln>
        </p:spPr>
      </p:pic>
      <p:sp>
        <p:nvSpPr>
          <p:cNvPr id="97" name="Google Shape;97;p20"/>
          <p:cNvSpPr txBox="1"/>
          <p:nvPr/>
        </p:nvSpPr>
        <p:spPr>
          <a:xfrm>
            <a:off x="416500" y="1028700"/>
            <a:ext cx="50862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u="sng">
                <a:solidFill>
                  <a:schemeClr val="dk2"/>
                </a:solidFill>
              </a:rPr>
              <a:t>1. </a:t>
            </a:r>
            <a:r>
              <a:rPr lang="en" sz="1000" u="sng">
                <a:solidFill>
                  <a:schemeClr val="dk2"/>
                </a:solidFill>
              </a:rPr>
              <a:t>Create a TF-IDF matrix on the stemmed and lemmatised book titles</a:t>
            </a:r>
            <a:endParaRPr sz="1000" u="sng">
              <a:solidFill>
                <a:schemeClr val="dk2"/>
              </a:solidFill>
            </a:endParaRPr>
          </a:p>
        </p:txBody>
      </p:sp>
      <p:pic>
        <p:nvPicPr>
          <p:cNvPr id="98" name="Google Shape;98;p20"/>
          <p:cNvPicPr preferRelativeResize="0"/>
          <p:nvPr/>
        </p:nvPicPr>
        <p:blipFill>
          <a:blip r:embed="rId4">
            <a:alphaModFix/>
          </a:blip>
          <a:stretch>
            <a:fillRect/>
          </a:stretch>
        </p:blipFill>
        <p:spPr>
          <a:xfrm>
            <a:off x="1313200" y="3567250"/>
            <a:ext cx="5334576" cy="1393425"/>
          </a:xfrm>
          <a:prstGeom prst="rect">
            <a:avLst/>
          </a:prstGeom>
          <a:noFill/>
          <a:ln>
            <a:noFill/>
          </a:ln>
        </p:spPr>
      </p:pic>
      <p:sp>
        <p:nvSpPr>
          <p:cNvPr id="99" name="Google Shape;99;p20"/>
          <p:cNvSpPr txBox="1"/>
          <p:nvPr/>
        </p:nvSpPr>
        <p:spPr>
          <a:xfrm>
            <a:off x="416500" y="3025938"/>
            <a:ext cx="43176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u="sng">
                <a:solidFill>
                  <a:schemeClr val="dk2"/>
                </a:solidFill>
              </a:rPr>
              <a:t>2. </a:t>
            </a:r>
            <a:r>
              <a:rPr lang="en" sz="1000" u="sng">
                <a:solidFill>
                  <a:schemeClr val="dk2"/>
                </a:solidFill>
              </a:rPr>
              <a:t>Create a similarity matrix for all the books (cosine similarity)</a:t>
            </a:r>
            <a:endParaRPr sz="1000" u="sng"/>
          </a:p>
        </p:txBody>
      </p:sp>
      <p:sp>
        <p:nvSpPr>
          <p:cNvPr id="100" name="Google Shape;100;p20"/>
          <p:cNvSpPr/>
          <p:nvPr/>
        </p:nvSpPr>
        <p:spPr>
          <a:xfrm>
            <a:off x="1266225" y="1754963"/>
            <a:ext cx="150900" cy="11649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20"/>
          <p:cNvSpPr txBox="1"/>
          <p:nvPr/>
        </p:nvSpPr>
        <p:spPr>
          <a:xfrm>
            <a:off x="574150" y="2083463"/>
            <a:ext cx="773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700">
                <a:solidFill>
                  <a:schemeClr val="dk2"/>
                </a:solidFill>
              </a:rPr>
              <a:t>Book titles/ documents (vector)</a:t>
            </a:r>
            <a:endParaRPr b="1" i="1" sz="700">
              <a:solidFill>
                <a:schemeClr val="dk2"/>
              </a:solidFill>
            </a:endParaRPr>
          </a:p>
        </p:txBody>
      </p:sp>
      <p:sp>
        <p:nvSpPr>
          <p:cNvPr id="102" name="Google Shape;102;p20"/>
          <p:cNvSpPr/>
          <p:nvPr/>
        </p:nvSpPr>
        <p:spPr>
          <a:xfrm rot="5400000">
            <a:off x="2939050" y="360188"/>
            <a:ext cx="150900" cy="2437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20"/>
          <p:cNvSpPr txBox="1"/>
          <p:nvPr/>
        </p:nvSpPr>
        <p:spPr>
          <a:xfrm>
            <a:off x="1990150" y="1288238"/>
            <a:ext cx="2048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700">
                <a:solidFill>
                  <a:schemeClr val="dk2"/>
                </a:solidFill>
              </a:rPr>
              <a:t>Words (components of the vector)</a:t>
            </a:r>
            <a:endParaRPr b="1" i="1" sz="700">
              <a:solidFill>
                <a:schemeClr val="dk2"/>
              </a:solidFill>
            </a:endParaRPr>
          </a:p>
        </p:txBody>
      </p:sp>
      <p:sp>
        <p:nvSpPr>
          <p:cNvPr id="104" name="Google Shape;104;p20"/>
          <p:cNvSpPr/>
          <p:nvPr/>
        </p:nvSpPr>
        <p:spPr>
          <a:xfrm>
            <a:off x="1910400" y="1787313"/>
            <a:ext cx="2365200" cy="1132500"/>
          </a:xfrm>
          <a:prstGeom prst="ellipse">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20"/>
          <p:cNvSpPr txBox="1"/>
          <p:nvPr/>
        </p:nvSpPr>
        <p:spPr>
          <a:xfrm>
            <a:off x="4233400" y="2137300"/>
            <a:ext cx="8019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700">
                <a:solidFill>
                  <a:srgbClr val="E06666"/>
                </a:solidFill>
              </a:rPr>
              <a:t>TF-IDF scores</a:t>
            </a:r>
            <a:endParaRPr b="1" i="1" sz="700">
              <a:solidFill>
                <a:srgbClr val="E06666"/>
              </a:solidFill>
            </a:endParaRPr>
          </a:p>
        </p:txBody>
      </p:sp>
      <p:sp>
        <p:nvSpPr>
          <p:cNvPr id="106" name="Google Shape;106;p20"/>
          <p:cNvSpPr/>
          <p:nvPr/>
        </p:nvSpPr>
        <p:spPr>
          <a:xfrm>
            <a:off x="1111425" y="3795763"/>
            <a:ext cx="150900" cy="11649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20"/>
          <p:cNvSpPr/>
          <p:nvPr/>
        </p:nvSpPr>
        <p:spPr>
          <a:xfrm rot="5400000">
            <a:off x="4218375" y="1151850"/>
            <a:ext cx="150900" cy="47079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20"/>
          <p:cNvSpPr txBox="1"/>
          <p:nvPr/>
        </p:nvSpPr>
        <p:spPr>
          <a:xfrm>
            <a:off x="3984075" y="3199700"/>
            <a:ext cx="619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2"/>
                </a:solidFill>
              </a:rPr>
              <a:t>All </a:t>
            </a:r>
            <a:r>
              <a:rPr b="1" i="1" lang="en" sz="700">
                <a:solidFill>
                  <a:schemeClr val="dk2"/>
                </a:solidFill>
              </a:rPr>
              <a:t>books</a:t>
            </a:r>
            <a:r>
              <a:rPr b="1" lang="en" sz="700">
                <a:solidFill>
                  <a:schemeClr val="dk2"/>
                </a:solidFill>
              </a:rPr>
              <a:t> </a:t>
            </a:r>
            <a:endParaRPr b="1" sz="700">
              <a:solidFill>
                <a:schemeClr val="dk2"/>
              </a:solidFill>
            </a:endParaRPr>
          </a:p>
        </p:txBody>
      </p:sp>
      <p:sp>
        <p:nvSpPr>
          <p:cNvPr id="109" name="Google Shape;109;p20"/>
          <p:cNvSpPr txBox="1"/>
          <p:nvPr/>
        </p:nvSpPr>
        <p:spPr>
          <a:xfrm>
            <a:off x="539875" y="4231975"/>
            <a:ext cx="6195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700">
                <a:solidFill>
                  <a:schemeClr val="dk2"/>
                </a:solidFill>
              </a:rPr>
              <a:t>All books </a:t>
            </a:r>
            <a:endParaRPr b="1" i="1" sz="700">
              <a:solidFill>
                <a:schemeClr val="dk2"/>
              </a:solidFill>
            </a:endParaRPr>
          </a:p>
        </p:txBody>
      </p:sp>
      <p:sp>
        <p:nvSpPr>
          <p:cNvPr id="110" name="Google Shape;110;p20"/>
          <p:cNvSpPr/>
          <p:nvPr/>
        </p:nvSpPr>
        <p:spPr>
          <a:xfrm>
            <a:off x="1973250" y="3697700"/>
            <a:ext cx="4769400" cy="1318200"/>
          </a:xfrm>
          <a:prstGeom prst="ellipse">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20"/>
          <p:cNvSpPr txBox="1"/>
          <p:nvPr/>
        </p:nvSpPr>
        <p:spPr>
          <a:xfrm>
            <a:off x="6534175" y="3971575"/>
            <a:ext cx="80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700">
                <a:solidFill>
                  <a:srgbClr val="E06666"/>
                </a:solidFill>
              </a:rPr>
              <a:t>similarity</a:t>
            </a:r>
            <a:r>
              <a:rPr b="1" i="1" lang="en" sz="700">
                <a:solidFill>
                  <a:srgbClr val="E06666"/>
                </a:solidFill>
              </a:rPr>
              <a:t> scores</a:t>
            </a:r>
            <a:endParaRPr b="1" i="1" sz="700">
              <a:solidFill>
                <a:srgbClr val="E0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6344738" y="876263"/>
            <a:ext cx="1337495" cy="1578975"/>
          </a:xfrm>
          <a:prstGeom prst="rect">
            <a:avLst/>
          </a:prstGeom>
          <a:noFill/>
          <a:ln>
            <a:noFill/>
          </a:ln>
        </p:spPr>
      </p:pic>
      <p:sp>
        <p:nvSpPr>
          <p:cNvPr id="117" name="Google Shape;117;p21"/>
          <p:cNvSpPr txBox="1"/>
          <p:nvPr>
            <p:ph type="title"/>
          </p:nvPr>
        </p:nvSpPr>
        <p:spPr>
          <a:xfrm>
            <a:off x="238325" y="408325"/>
            <a:ext cx="5832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Implementing the recommender system</a:t>
            </a:r>
            <a:endParaRPr/>
          </a:p>
        </p:txBody>
      </p:sp>
      <p:sp>
        <p:nvSpPr>
          <p:cNvPr id="118" name="Google Shape;118;p21"/>
          <p:cNvSpPr txBox="1"/>
          <p:nvPr/>
        </p:nvSpPr>
        <p:spPr>
          <a:xfrm>
            <a:off x="430225" y="1039213"/>
            <a:ext cx="3749400" cy="358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dk2"/>
                </a:solidFill>
              </a:rPr>
              <a:t>3. Predict a user’s rating of a new book:</a:t>
            </a:r>
            <a:endParaRPr sz="1000" u="sng">
              <a:solidFill>
                <a:schemeClr val="dk2"/>
              </a:solidFill>
            </a:endParaRPr>
          </a:p>
          <a:p>
            <a:pPr indent="0" lvl="0" marL="0" rtl="0" algn="l">
              <a:lnSpc>
                <a:spcPct val="115000"/>
              </a:lnSpc>
              <a:spcBef>
                <a:spcPts val="1200"/>
              </a:spcBef>
              <a:spcAft>
                <a:spcPts val="0"/>
              </a:spcAft>
              <a:buNone/>
            </a:pPr>
            <a:r>
              <a:rPr lang="en" sz="1000">
                <a:solidFill>
                  <a:schemeClr val="dk2"/>
                </a:solidFill>
              </a:rPr>
              <a:t>There are 3 cases:</a:t>
            </a:r>
            <a:endParaRPr sz="1000">
              <a:solidFill>
                <a:schemeClr val="dk2"/>
              </a:solidFill>
            </a:endParaRPr>
          </a:p>
          <a:p>
            <a:pPr indent="0" lvl="0" marL="0" rtl="0" algn="l">
              <a:lnSpc>
                <a:spcPct val="115000"/>
              </a:lnSpc>
              <a:spcBef>
                <a:spcPts val="1200"/>
              </a:spcBef>
              <a:spcAft>
                <a:spcPts val="0"/>
              </a:spcAft>
              <a:buNone/>
            </a:pPr>
            <a:r>
              <a:rPr lang="en" sz="1000">
                <a:solidFill>
                  <a:schemeClr val="dk2"/>
                </a:solidFill>
              </a:rPr>
              <a:t>If there are no similar books that user has rated before (i.e. similarity score = 0), then we cannot make a recommendation → return NaN.</a:t>
            </a:r>
            <a:endParaRPr sz="1000">
              <a:solidFill>
                <a:schemeClr val="dk2"/>
              </a:solidFill>
            </a:endParaRPr>
          </a:p>
          <a:p>
            <a:pPr indent="0" lvl="0" marL="0" rtl="0" algn="l">
              <a:lnSpc>
                <a:spcPct val="115000"/>
              </a:lnSpc>
              <a:spcBef>
                <a:spcPts val="1200"/>
              </a:spcBef>
              <a:spcAft>
                <a:spcPts val="0"/>
              </a:spcAft>
              <a:buNone/>
            </a:pPr>
            <a:r>
              <a:rPr lang="en" sz="1000">
                <a:solidFill>
                  <a:schemeClr val="dk2"/>
                </a:solidFill>
              </a:rPr>
              <a:t>If the new book is identical (same title) to a book that they have rated before (i.e. similarity score = 1), then the predicted rating for the new book is the same rating that the user gave the identical book.</a:t>
            </a:r>
            <a:endParaRPr sz="1000">
              <a:solidFill>
                <a:schemeClr val="dk2"/>
              </a:solidFill>
            </a:endParaRPr>
          </a:p>
          <a:p>
            <a:pPr indent="0" lvl="0" marL="0" rtl="0" algn="l">
              <a:lnSpc>
                <a:spcPct val="115000"/>
              </a:lnSpc>
              <a:spcBef>
                <a:spcPts val="1200"/>
              </a:spcBef>
              <a:spcAft>
                <a:spcPts val="0"/>
              </a:spcAft>
              <a:buNone/>
            </a:pPr>
            <a:r>
              <a:rPr lang="en" sz="1000">
                <a:solidFill>
                  <a:schemeClr val="dk2"/>
                </a:solidFill>
              </a:rPr>
              <a:t>Otherwise,</a:t>
            </a:r>
            <a:endParaRPr sz="1000">
              <a:solidFill>
                <a:schemeClr val="dk2"/>
              </a:solidFill>
            </a:endParaRPr>
          </a:p>
          <a:p>
            <a:pPr indent="-292100" lvl="0" marL="457200" rtl="0" algn="l">
              <a:lnSpc>
                <a:spcPct val="115000"/>
              </a:lnSpc>
              <a:spcBef>
                <a:spcPts val="1200"/>
              </a:spcBef>
              <a:spcAft>
                <a:spcPts val="0"/>
              </a:spcAft>
              <a:buClr>
                <a:schemeClr val="dk2"/>
              </a:buClr>
              <a:buSzPts val="1000"/>
              <a:buChar char="-"/>
            </a:pPr>
            <a:r>
              <a:rPr lang="en" sz="1000">
                <a:solidFill>
                  <a:schemeClr val="dk2"/>
                </a:solidFill>
              </a:rPr>
              <a:t>Find the top 3 similar books to the new book – of which that user has rated before.</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en" sz="1000">
                <a:solidFill>
                  <a:schemeClr val="dk2"/>
                </a:solidFill>
              </a:rPr>
              <a:t>Find the ratings that the users gave those three books.</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en" sz="1000">
                <a:solidFill>
                  <a:schemeClr val="dk2"/>
                </a:solidFill>
              </a:rPr>
              <a:t>Predicted rating = weighted average of the 3 ratings (weights are similarity scores)</a:t>
            </a:r>
            <a:endParaRPr sz="1000">
              <a:solidFill>
                <a:schemeClr val="dk2"/>
              </a:solidFill>
            </a:endParaRPr>
          </a:p>
        </p:txBody>
      </p:sp>
      <p:sp>
        <p:nvSpPr>
          <p:cNvPr id="119" name="Google Shape;119;p21"/>
          <p:cNvSpPr txBox="1"/>
          <p:nvPr/>
        </p:nvSpPr>
        <p:spPr>
          <a:xfrm>
            <a:off x="5450913" y="1456200"/>
            <a:ext cx="801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700">
                <a:solidFill>
                  <a:schemeClr val="dk2"/>
                </a:solidFill>
              </a:rPr>
              <a:t>Similar books users have rated in the past</a:t>
            </a:r>
            <a:endParaRPr b="1" i="1" sz="700">
              <a:solidFill>
                <a:schemeClr val="dk2"/>
              </a:solidFill>
            </a:endParaRPr>
          </a:p>
        </p:txBody>
      </p:sp>
      <p:sp>
        <p:nvSpPr>
          <p:cNvPr id="120" name="Google Shape;120;p21"/>
          <p:cNvSpPr/>
          <p:nvPr/>
        </p:nvSpPr>
        <p:spPr>
          <a:xfrm>
            <a:off x="6170588" y="1133550"/>
            <a:ext cx="144000" cy="12609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1" name="Google Shape;121;p21"/>
          <p:cNvCxnSpPr/>
          <p:nvPr/>
        </p:nvCxnSpPr>
        <p:spPr>
          <a:xfrm rot="10800000">
            <a:off x="7631125" y="949800"/>
            <a:ext cx="283500" cy="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21"/>
          <p:cNvSpPr/>
          <p:nvPr/>
        </p:nvSpPr>
        <p:spPr>
          <a:xfrm>
            <a:off x="7059613" y="1036663"/>
            <a:ext cx="661800" cy="1416900"/>
          </a:xfrm>
          <a:prstGeom prst="ellipse">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23" name="Google Shape;123;p21"/>
          <p:cNvSpPr txBox="1"/>
          <p:nvPr/>
        </p:nvSpPr>
        <p:spPr>
          <a:xfrm>
            <a:off x="7754188" y="803538"/>
            <a:ext cx="8019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700">
                <a:solidFill>
                  <a:schemeClr val="dk2"/>
                </a:solidFill>
              </a:rPr>
              <a:t>New book</a:t>
            </a:r>
            <a:endParaRPr b="1" i="1" sz="700">
              <a:solidFill>
                <a:schemeClr val="dk2"/>
              </a:solidFill>
            </a:endParaRPr>
          </a:p>
        </p:txBody>
      </p:sp>
      <p:sp>
        <p:nvSpPr>
          <p:cNvPr id="124" name="Google Shape;124;p21"/>
          <p:cNvSpPr txBox="1"/>
          <p:nvPr/>
        </p:nvSpPr>
        <p:spPr>
          <a:xfrm>
            <a:off x="7568538" y="1096038"/>
            <a:ext cx="63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700">
                <a:solidFill>
                  <a:srgbClr val="E06666"/>
                </a:solidFill>
              </a:rPr>
              <a:t>similarity scores</a:t>
            </a:r>
            <a:endParaRPr b="1" i="1" sz="700">
              <a:solidFill>
                <a:srgbClr val="E06666"/>
              </a:solidFill>
            </a:endParaRPr>
          </a:p>
        </p:txBody>
      </p:sp>
      <p:cxnSp>
        <p:nvCxnSpPr>
          <p:cNvPr id="125" name="Google Shape;125;p21"/>
          <p:cNvCxnSpPr/>
          <p:nvPr/>
        </p:nvCxnSpPr>
        <p:spPr>
          <a:xfrm>
            <a:off x="7013488" y="2541575"/>
            <a:ext cx="0" cy="2058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26" name="Google Shape;126;p21"/>
          <p:cNvGraphicFramePr/>
          <p:nvPr/>
        </p:nvGraphicFramePr>
        <p:xfrm>
          <a:off x="6298763" y="2833688"/>
          <a:ext cx="3000000" cy="3000000"/>
        </p:xfrm>
        <a:graphic>
          <a:graphicData uri="http://schemas.openxmlformats.org/drawingml/2006/table">
            <a:tbl>
              <a:tblPr>
                <a:noFill/>
                <a:tableStyleId>{6E1A8DAF-8D24-4096-9BFD-A879DC0FE26E}</a:tableStyleId>
              </a:tblPr>
              <a:tblGrid>
                <a:gridCol w="704725"/>
                <a:gridCol w="704725"/>
              </a:tblGrid>
              <a:tr h="244975">
                <a:tc>
                  <a:txBody>
                    <a:bodyPr/>
                    <a:lstStyle/>
                    <a:p>
                      <a:pPr indent="0" lvl="0" marL="0" rtl="0" algn="ctr">
                        <a:spcBef>
                          <a:spcPts val="0"/>
                        </a:spcBef>
                        <a:spcAft>
                          <a:spcPts val="0"/>
                        </a:spcAft>
                        <a:buNone/>
                      </a:pPr>
                      <a:r>
                        <a:rPr b="1" lang="en" sz="700"/>
                        <a:t>ISBN</a:t>
                      </a:r>
                      <a:endParaRPr b="1" sz="700"/>
                    </a:p>
                  </a:txBody>
                  <a:tcPr marT="91425" marB="91425" marR="91425" marL="91425"/>
                </a:tc>
                <a:tc>
                  <a:txBody>
                    <a:bodyPr/>
                    <a:lstStyle/>
                    <a:p>
                      <a:pPr indent="0" lvl="0" marL="0" rtl="0" algn="ctr">
                        <a:spcBef>
                          <a:spcPts val="0"/>
                        </a:spcBef>
                        <a:spcAft>
                          <a:spcPts val="0"/>
                        </a:spcAft>
                        <a:buNone/>
                      </a:pPr>
                      <a:r>
                        <a:rPr b="1" lang="en" sz="700"/>
                        <a:t>Rating</a:t>
                      </a:r>
                      <a:endParaRPr b="1" sz="700"/>
                    </a:p>
                  </a:txBody>
                  <a:tcPr marT="91425" marB="91425" marR="91425" marL="91425"/>
                </a:tc>
              </a:tr>
              <a:tr h="244975">
                <a:tc>
                  <a:txBody>
                    <a:bodyPr/>
                    <a:lstStyle/>
                    <a:p>
                      <a:pPr indent="0" lvl="0" marL="0" rtl="0" algn="ctr">
                        <a:spcBef>
                          <a:spcPts val="0"/>
                        </a:spcBef>
                        <a:spcAft>
                          <a:spcPts val="0"/>
                        </a:spcAft>
                        <a:buNone/>
                      </a:pPr>
                      <a:r>
                        <a:rPr lang="en" sz="700"/>
                        <a:t>038547167X</a:t>
                      </a:r>
                      <a:endParaRPr sz="700"/>
                    </a:p>
                  </a:txBody>
                  <a:tcPr marT="91425" marB="91425" marR="91425" marL="91425"/>
                </a:tc>
                <a:tc>
                  <a:txBody>
                    <a:bodyPr/>
                    <a:lstStyle/>
                    <a:p>
                      <a:pPr indent="0" lvl="0" marL="0" rtl="0" algn="ctr">
                        <a:spcBef>
                          <a:spcPts val="0"/>
                        </a:spcBef>
                        <a:spcAft>
                          <a:spcPts val="0"/>
                        </a:spcAft>
                        <a:buNone/>
                      </a:pPr>
                      <a:r>
                        <a:rPr lang="en" sz="700"/>
                        <a:t>7</a:t>
                      </a:r>
                      <a:endParaRPr sz="700"/>
                    </a:p>
                  </a:txBody>
                  <a:tcPr marT="91425" marB="91425" marR="91425" marL="91425"/>
                </a:tc>
              </a:tr>
              <a:tr h="244975">
                <a:tc>
                  <a:txBody>
                    <a:bodyPr/>
                    <a:lstStyle/>
                    <a:p>
                      <a:pPr indent="0" lvl="0" marL="0" rtl="0" algn="ctr">
                        <a:spcBef>
                          <a:spcPts val="0"/>
                        </a:spcBef>
                        <a:spcAft>
                          <a:spcPts val="0"/>
                        </a:spcAft>
                        <a:buNone/>
                      </a:pPr>
                      <a:r>
                        <a:rPr lang="en" sz="700"/>
                        <a:t>0385492677</a:t>
                      </a:r>
                      <a:endParaRPr sz="700"/>
                    </a:p>
                  </a:txBody>
                  <a:tcPr marT="91425" marB="91425" marR="91425" marL="91425"/>
                </a:tc>
                <a:tc>
                  <a:txBody>
                    <a:bodyPr/>
                    <a:lstStyle/>
                    <a:p>
                      <a:pPr indent="0" lvl="0" marL="0" rtl="0" algn="ctr">
                        <a:spcBef>
                          <a:spcPts val="0"/>
                        </a:spcBef>
                        <a:spcAft>
                          <a:spcPts val="0"/>
                        </a:spcAft>
                        <a:buNone/>
                      </a:pPr>
                      <a:r>
                        <a:rPr lang="en" sz="700"/>
                        <a:t>9</a:t>
                      </a:r>
                      <a:endParaRPr sz="700"/>
                    </a:p>
                  </a:txBody>
                  <a:tcPr marT="91425" marB="91425" marR="91425" marL="91425"/>
                </a:tc>
              </a:tr>
              <a:tr h="244975">
                <a:tc>
                  <a:txBody>
                    <a:bodyPr/>
                    <a:lstStyle/>
                    <a:p>
                      <a:pPr indent="0" lvl="0" marL="0" rtl="0" algn="ctr">
                        <a:spcBef>
                          <a:spcPts val="0"/>
                        </a:spcBef>
                        <a:spcAft>
                          <a:spcPts val="0"/>
                        </a:spcAft>
                        <a:buNone/>
                      </a:pPr>
                      <a:r>
                        <a:rPr lang="en" sz="700"/>
                        <a:t>0553212621</a:t>
                      </a:r>
                      <a:endParaRPr sz="700"/>
                    </a:p>
                  </a:txBody>
                  <a:tcPr marT="91425" marB="91425" marR="91425" marL="91425"/>
                </a:tc>
                <a:tc>
                  <a:txBody>
                    <a:bodyPr/>
                    <a:lstStyle/>
                    <a:p>
                      <a:pPr indent="0" lvl="0" marL="0" rtl="0" algn="ctr">
                        <a:spcBef>
                          <a:spcPts val="0"/>
                        </a:spcBef>
                        <a:spcAft>
                          <a:spcPts val="0"/>
                        </a:spcAft>
                        <a:buNone/>
                      </a:pPr>
                      <a:r>
                        <a:rPr lang="en" sz="700"/>
                        <a:t>8</a:t>
                      </a:r>
                      <a:endParaRPr sz="700"/>
                    </a:p>
                  </a:txBody>
                  <a:tcPr marT="91425" marB="91425" marR="91425" marL="91425"/>
                </a:tc>
              </a:tr>
            </a:tbl>
          </a:graphicData>
        </a:graphic>
      </p:graphicFrame>
      <p:cxnSp>
        <p:nvCxnSpPr>
          <p:cNvPr id="127" name="Google Shape;127;p21"/>
          <p:cNvCxnSpPr/>
          <p:nvPr/>
        </p:nvCxnSpPr>
        <p:spPr>
          <a:xfrm>
            <a:off x="7003500" y="4084100"/>
            <a:ext cx="0" cy="212400"/>
          </a:xfrm>
          <a:prstGeom prst="straightConnector1">
            <a:avLst/>
          </a:prstGeom>
          <a:noFill/>
          <a:ln cap="flat" cmpd="sng" w="9525">
            <a:solidFill>
              <a:schemeClr val="dk2"/>
            </a:solidFill>
            <a:prstDash val="solid"/>
            <a:round/>
            <a:headEnd len="med" w="med" type="none"/>
            <a:tailEnd len="med" w="med" type="triangle"/>
          </a:ln>
        </p:spPr>
      </p:cxnSp>
      <p:pic>
        <p:nvPicPr>
          <p:cNvPr id="128" name="Google Shape;128;p21"/>
          <p:cNvPicPr preferRelativeResize="0"/>
          <p:nvPr/>
        </p:nvPicPr>
        <p:blipFill>
          <a:blip r:embed="rId4">
            <a:alphaModFix/>
          </a:blip>
          <a:stretch>
            <a:fillRect/>
          </a:stretch>
        </p:blipFill>
        <p:spPr>
          <a:xfrm>
            <a:off x="5364328" y="4431050"/>
            <a:ext cx="3278350" cy="502775"/>
          </a:xfrm>
          <a:prstGeom prst="rect">
            <a:avLst/>
          </a:prstGeom>
          <a:noFill/>
          <a:ln>
            <a:noFill/>
          </a:ln>
        </p:spPr>
      </p:pic>
      <p:sp>
        <p:nvSpPr>
          <p:cNvPr id="129" name="Google Shape;129;p21"/>
          <p:cNvSpPr/>
          <p:nvPr/>
        </p:nvSpPr>
        <p:spPr>
          <a:xfrm>
            <a:off x="6108825" y="3165875"/>
            <a:ext cx="144000" cy="7812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21"/>
          <p:cNvSpPr txBox="1"/>
          <p:nvPr/>
        </p:nvSpPr>
        <p:spPr>
          <a:xfrm>
            <a:off x="5368688" y="3248675"/>
            <a:ext cx="801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700">
                <a:solidFill>
                  <a:schemeClr val="dk2"/>
                </a:solidFill>
              </a:rPr>
              <a:t>Top 3 books with highest similarity score</a:t>
            </a:r>
            <a:endParaRPr b="1" i="1" sz="700">
              <a:solidFill>
                <a:schemeClr val="dk2"/>
              </a:solidFill>
            </a:endParaRPr>
          </a:p>
        </p:txBody>
      </p:sp>
      <p:sp>
        <p:nvSpPr>
          <p:cNvPr id="131" name="Google Shape;131;p21"/>
          <p:cNvSpPr/>
          <p:nvPr/>
        </p:nvSpPr>
        <p:spPr>
          <a:xfrm>
            <a:off x="6351550" y="1096050"/>
            <a:ext cx="661800" cy="360300"/>
          </a:xfrm>
          <a:prstGeom prst="ellipse">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21"/>
          <p:cNvSpPr/>
          <p:nvPr/>
        </p:nvSpPr>
        <p:spPr>
          <a:xfrm>
            <a:off x="6351550" y="3083625"/>
            <a:ext cx="562800" cy="908100"/>
          </a:xfrm>
          <a:prstGeom prst="ellipse">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21"/>
          <p:cNvSpPr txBox="1"/>
          <p:nvPr/>
        </p:nvSpPr>
        <p:spPr>
          <a:xfrm>
            <a:off x="6252816" y="565400"/>
            <a:ext cx="14094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700">
                <a:solidFill>
                  <a:srgbClr val="6AA84F"/>
                </a:solidFill>
              </a:rPr>
              <a:t>Top 3 most similar books</a:t>
            </a:r>
            <a:endParaRPr b="1" i="1" sz="700">
              <a:solidFill>
                <a:srgbClr val="6AA84F"/>
              </a:solidFill>
            </a:endParaRPr>
          </a:p>
        </p:txBody>
      </p:sp>
      <p:cxnSp>
        <p:nvCxnSpPr>
          <p:cNvPr id="134" name="Google Shape;134;p21"/>
          <p:cNvCxnSpPr/>
          <p:nvPr/>
        </p:nvCxnSpPr>
        <p:spPr>
          <a:xfrm flipH="1">
            <a:off x="6815775" y="788050"/>
            <a:ext cx="57300" cy="248700"/>
          </a:xfrm>
          <a:prstGeom prst="straightConnector1">
            <a:avLst/>
          </a:prstGeom>
          <a:noFill/>
          <a:ln cap="flat" cmpd="sng" w="9525">
            <a:solidFill>
              <a:srgbClr val="6AA84F"/>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