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7.xml"/><Relationship Id="rId22" Type="http://schemas.openxmlformats.org/officeDocument/2006/relationships/font" Target="fonts/Oswald-bold.fntdata"/><Relationship Id="rId10" Type="http://schemas.openxmlformats.org/officeDocument/2006/relationships/slide" Target="slides/slide6.xml"/><Relationship Id="rId21" Type="http://schemas.openxmlformats.org/officeDocument/2006/relationships/font" Target="fonts/Oswald-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rIns="91425" wrap="square"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wrap="square"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3"/>
              </a:buClr>
              <a:buSzPct val="100000"/>
              <a:buFont typeface="Average"/>
              <a:buChar char="●"/>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ethereum/solidity/releases" TargetMode="External"/><Relationship Id="rId4" Type="http://schemas.openxmlformats.org/officeDocument/2006/relationships/hyperlink" Target="http://solidity.readthedocs.io/en/latest/" TargetMode="External"/><Relationship Id="rId5" Type="http://schemas.openxmlformats.org/officeDocument/2006/relationships/hyperlink" Target="https://github.com/bkrem/awesome-solidity" TargetMode="External"/><Relationship Id="rId6" Type="http://schemas.openxmlformats.org/officeDocument/2006/relationships/hyperlink" Target="https://github.com/ethereumjs/testrpc" TargetMode="External"/><Relationship Id="rId7" Type="http://schemas.openxmlformats.org/officeDocument/2006/relationships/hyperlink" Target="https://github.com/ethereum/ropsten" TargetMode="External"/><Relationship Id="rId8" Type="http://schemas.openxmlformats.org/officeDocument/2006/relationships/hyperlink" Target="https://ropsten.etherscan.i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truffleframework.com/" TargetMode="External"/><Relationship Id="rId4" Type="http://schemas.openxmlformats.org/officeDocument/2006/relationships/hyperlink" Target="https://dapp.readthedocs.io/en/lates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ethdocs.org/en/latest/contracts-and-transactions/account-types-gas-and-transactions.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stateofthedapp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eth.ethereum.org/" TargetMode="External"/><Relationship Id="rId4" Type="http://schemas.openxmlformats.org/officeDocument/2006/relationships/hyperlink" Target="http://www.ethdocs.org/en/latest/ethereum-clients/cpp-ethereum/" TargetMode="External"/><Relationship Id="rId9" Type="http://schemas.openxmlformats.org/officeDocument/2006/relationships/hyperlink" Target="https://github.com/janx/ruby-ethereum" TargetMode="External"/><Relationship Id="rId5" Type="http://schemas.openxmlformats.org/officeDocument/2006/relationships/hyperlink" Target="https://github.com/ethereum/pyethapp" TargetMode="External"/><Relationship Id="rId6" Type="http://schemas.openxmlformats.org/officeDocument/2006/relationships/hyperlink" Target="https://parity.io" TargetMode="External"/><Relationship Id="rId7" Type="http://schemas.openxmlformats.org/officeDocument/2006/relationships/hyperlink" Target="https://github.com/ethereum/ethereumj" TargetMode="External"/><Relationship Id="rId8" Type="http://schemas.openxmlformats.org/officeDocument/2006/relationships/hyperlink" Target="https://github.com/ethereumjs/ethereumjs-v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8" y="760750"/>
            <a:ext cx="7801500" cy="1730100"/>
          </a:xfrm>
          <a:prstGeom prst="rect">
            <a:avLst/>
          </a:prstGeom>
        </p:spPr>
        <p:txBody>
          <a:bodyPr anchorCtr="0" anchor="b" bIns="91425" lIns="91425" rIns="91425" wrap="square" tIns="91425">
            <a:noAutofit/>
          </a:bodyPr>
          <a:lstStyle/>
          <a:p>
            <a:pPr lvl="0">
              <a:spcBef>
                <a:spcPts val="0"/>
              </a:spcBef>
              <a:buNone/>
            </a:pPr>
            <a:r>
              <a:rPr lang="en"/>
              <a:t>Programming Decentralized Application</a:t>
            </a:r>
          </a:p>
        </p:txBody>
      </p:sp>
      <p:sp>
        <p:nvSpPr>
          <p:cNvPr id="60" name="Shape 60"/>
          <p:cNvSpPr txBox="1"/>
          <p:nvPr>
            <p:ph idx="1" type="subTitle"/>
          </p:nvPr>
        </p:nvSpPr>
        <p:spPr>
          <a:xfrm>
            <a:off x="671250" y="2408676"/>
            <a:ext cx="7801500" cy="792600"/>
          </a:xfrm>
          <a:prstGeom prst="rect">
            <a:avLst/>
          </a:prstGeom>
        </p:spPr>
        <p:txBody>
          <a:bodyPr anchorCtr="0" anchor="t" bIns="91425" lIns="91425" rIns="91425" wrap="square" tIns="91425">
            <a:noAutofit/>
          </a:bodyPr>
          <a:lstStyle/>
          <a:p>
            <a:pPr lvl="0">
              <a:spcBef>
                <a:spcPts val="0"/>
              </a:spcBef>
              <a:buNone/>
            </a:pPr>
            <a:r>
              <a:t/>
            </a:r>
            <a:endParaRPr u="sng"/>
          </a:p>
          <a:p>
            <a:pPr lvl="0">
              <a:spcBef>
                <a:spcPts val="0"/>
              </a:spcBef>
              <a:buNone/>
            </a:pPr>
            <a:r>
              <a:t/>
            </a:r>
            <a:endParaRPr u="sng"/>
          </a:p>
          <a:p>
            <a:pPr lvl="0">
              <a:spcBef>
                <a:spcPts val="0"/>
              </a:spcBef>
              <a:buNone/>
            </a:pPr>
            <a:r>
              <a:rPr lang="en" u="sng"/>
              <a:t>Dr. Bambang Purnomosidi D. P.</a:t>
            </a:r>
          </a:p>
          <a:p>
            <a:pPr lvl="0">
              <a:spcBef>
                <a:spcPts val="0"/>
              </a:spcBef>
              <a:buNone/>
            </a:pPr>
            <a:r>
              <a:rPr lang="en" sz="1800"/>
              <a:t>VP Curriculum at </a:t>
            </a:r>
            <a:r>
              <a:rPr lang="en" sz="1800"/>
              <a:t>Refactory</a:t>
            </a:r>
          </a:p>
          <a:p>
            <a:pPr lvl="0">
              <a:spcBef>
                <a:spcPts val="0"/>
              </a:spcBef>
              <a:buNone/>
            </a:pPr>
            <a:r>
              <a:rPr lang="en" sz="1800"/>
              <a:t>Faculty at STMIK AKAKOM</a:t>
            </a:r>
          </a:p>
          <a:p>
            <a:pPr lvl="0" rtl="0" algn="r">
              <a:spcBef>
                <a:spcPts val="0"/>
              </a:spcBef>
              <a:buNone/>
            </a:pPr>
            <a:r>
              <a:t/>
            </a:r>
            <a:endParaRPr sz="1800"/>
          </a:p>
          <a:p>
            <a:pPr lvl="0" rtl="0" algn="r">
              <a:spcBef>
                <a:spcPts val="0"/>
              </a:spcBef>
              <a:buNone/>
            </a:pPr>
            <a:r>
              <a:t/>
            </a:r>
            <a:endParaRPr sz="1800"/>
          </a:p>
          <a:p>
            <a:pPr lvl="0">
              <a:spcBef>
                <a:spcPts val="0"/>
              </a:spcBef>
              <a:buNone/>
            </a:pPr>
            <a:r>
              <a:rPr lang="en" sz="1600"/>
              <a:t>Road to DevSummit - STMIK AKAKOM - 28 Oktober 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Private, Consortium, or Public BlockChain?</a:t>
            </a:r>
          </a:p>
        </p:txBody>
      </p:sp>
      <p:sp>
        <p:nvSpPr>
          <p:cNvPr id="115" name="Shape 11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pPr>
            <a:r>
              <a:rPr b="1" lang="en"/>
              <a:t>Private blockchains</a:t>
            </a:r>
            <a:r>
              <a:rPr lang="en"/>
              <a:t>: a fully private blockchain is a blockchain where write permissions are kept centralized to one organization.</a:t>
            </a:r>
          </a:p>
          <a:p>
            <a:pPr indent="-342900" lvl="0" marL="457200" rtl="0">
              <a:spcBef>
                <a:spcPts val="0"/>
              </a:spcBef>
            </a:pPr>
            <a:r>
              <a:rPr b="1" lang="en"/>
              <a:t>Consortium blockchains</a:t>
            </a:r>
            <a:r>
              <a:rPr lang="en"/>
              <a:t>: a consortium blockchain is a blockchain where the consensus process is controlled by a pre-selected set of nodes; for example, one might imagine a consortium of 15 financial institutions, each of which operates a node and of which 10 must sign every block in order for the block to be valid.</a:t>
            </a:r>
          </a:p>
          <a:p>
            <a:pPr indent="-342900" lvl="0" marL="457200">
              <a:spcBef>
                <a:spcPts val="0"/>
              </a:spcBef>
            </a:pPr>
            <a:r>
              <a:rPr b="1" lang="en"/>
              <a:t>Public blockchains</a:t>
            </a:r>
            <a:r>
              <a:rPr lang="en"/>
              <a:t>: a public blockchain is a blockchain that anyone in the world can read, anyone in the world can send transactions to and expect to see them included if they are valid, and anyone in the world can participate in the consensus process.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1028400"/>
          </a:xfrm>
          <a:prstGeom prst="rect">
            <a:avLst/>
          </a:prstGeom>
        </p:spPr>
        <p:txBody>
          <a:bodyPr anchorCtr="0" anchor="t" bIns="91425" lIns="91425" rIns="91425" wrap="square" tIns="91425">
            <a:noAutofit/>
          </a:bodyPr>
          <a:lstStyle/>
          <a:p>
            <a:pPr lvl="0">
              <a:spcBef>
                <a:spcPts val="0"/>
              </a:spcBef>
              <a:buNone/>
            </a:pPr>
            <a:r>
              <a:rPr lang="en"/>
              <a:t>Overview of Development Environment / Workflow in Ethereum</a:t>
            </a:r>
          </a:p>
        </p:txBody>
      </p:sp>
      <p:sp>
        <p:nvSpPr>
          <p:cNvPr id="121" name="Shape 121"/>
          <p:cNvSpPr txBox="1"/>
          <p:nvPr>
            <p:ph idx="1" type="body"/>
          </p:nvPr>
        </p:nvSpPr>
        <p:spPr>
          <a:xfrm>
            <a:off x="311700" y="1473425"/>
            <a:ext cx="8520600" cy="3095400"/>
          </a:xfrm>
          <a:prstGeom prst="rect">
            <a:avLst/>
          </a:prstGeom>
        </p:spPr>
        <p:txBody>
          <a:bodyPr anchorCtr="0" anchor="t" bIns="91425" lIns="91425" rIns="91425" wrap="square" tIns="91425">
            <a:noAutofit/>
          </a:bodyPr>
          <a:lstStyle/>
          <a:p>
            <a:pPr indent="-342900" lvl="0" marL="457200" rtl="0">
              <a:spcBef>
                <a:spcPts val="0"/>
              </a:spcBef>
            </a:pPr>
            <a:r>
              <a:rPr lang="en"/>
              <a:t>The development process of a ÐApp often entails a Whitepaper and a working prototype, a token sale, an initial coin offering (ICO), its implementation and launch.</a:t>
            </a:r>
          </a:p>
          <a:p>
            <a:pPr indent="-342900" lvl="0" marL="457200" rtl="0">
              <a:spcBef>
                <a:spcPts val="0"/>
              </a:spcBef>
            </a:pPr>
            <a:r>
              <a:rPr lang="en"/>
              <a:t>From the workflow, developer tasks are:</a:t>
            </a:r>
          </a:p>
          <a:p>
            <a:pPr indent="-317500" lvl="1" marL="914400" rtl="0">
              <a:spcBef>
                <a:spcPts val="0"/>
              </a:spcBef>
            </a:pPr>
            <a:r>
              <a:rPr lang="en"/>
              <a:t>Create token </a:t>
            </a:r>
          </a:p>
          <a:p>
            <a:pPr indent="-317500" lvl="1" marL="914400" rtl="0">
              <a:spcBef>
                <a:spcPts val="0"/>
              </a:spcBef>
            </a:pPr>
            <a:r>
              <a:rPr lang="en"/>
              <a:t>Create application</a:t>
            </a:r>
          </a:p>
          <a:p>
            <a:pPr indent="-317500" lvl="1" marL="914400">
              <a:spcBef>
                <a:spcPts val="0"/>
              </a:spcBef>
            </a:pPr>
            <a:r>
              <a:rPr lang="en"/>
              <a:t>Deploy application to EVM</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59250"/>
            <a:ext cx="8520600" cy="572700"/>
          </a:xfrm>
          <a:prstGeom prst="rect">
            <a:avLst/>
          </a:prstGeom>
        </p:spPr>
        <p:txBody>
          <a:bodyPr anchorCtr="0" anchor="t" bIns="91425" lIns="91425" rIns="91425" wrap="square" tIns="91425">
            <a:noAutofit/>
          </a:bodyPr>
          <a:lstStyle/>
          <a:p>
            <a:pPr lvl="0">
              <a:spcBef>
                <a:spcPts val="0"/>
              </a:spcBef>
              <a:buNone/>
            </a:pPr>
            <a:r>
              <a:rPr lang="en"/>
              <a:t>Development Without Framework</a:t>
            </a:r>
          </a:p>
        </p:txBody>
      </p:sp>
      <p:sp>
        <p:nvSpPr>
          <p:cNvPr id="127" name="Shape 127"/>
          <p:cNvSpPr txBox="1"/>
          <p:nvPr>
            <p:ph idx="1" type="body"/>
          </p:nvPr>
        </p:nvSpPr>
        <p:spPr>
          <a:xfrm>
            <a:off x="311700" y="631950"/>
            <a:ext cx="8520600" cy="3416400"/>
          </a:xfrm>
          <a:prstGeom prst="rect">
            <a:avLst/>
          </a:prstGeom>
        </p:spPr>
        <p:txBody>
          <a:bodyPr anchorCtr="0" anchor="t" bIns="91425" lIns="91425" rIns="91425" wrap="square" tIns="91425">
            <a:noAutofit/>
          </a:bodyPr>
          <a:lstStyle/>
          <a:p>
            <a:pPr indent="-342900" lvl="0" marL="457200" rtl="0">
              <a:spcBef>
                <a:spcPts val="0"/>
              </a:spcBef>
            </a:pPr>
            <a:r>
              <a:rPr lang="en"/>
              <a:t>Never use public blockchain for test.</a:t>
            </a:r>
          </a:p>
          <a:p>
            <a:pPr indent="-342900" lvl="0" marL="457200" rtl="0">
              <a:spcBef>
                <a:spcPts val="0"/>
              </a:spcBef>
            </a:pPr>
            <a:r>
              <a:rPr lang="en"/>
              <a:t>What you have to learn:</a:t>
            </a:r>
          </a:p>
          <a:p>
            <a:pPr indent="-317500" lvl="1" marL="914400" rtl="0">
              <a:spcBef>
                <a:spcPts val="0"/>
              </a:spcBef>
            </a:pPr>
            <a:r>
              <a:rPr lang="en"/>
              <a:t>Smart contract and how to use Solidity programming language. Get Solidity compiler (</a:t>
            </a:r>
            <a:r>
              <a:rPr lang="en" u="sng">
                <a:solidFill>
                  <a:schemeClr val="hlink"/>
                </a:solidFill>
                <a:hlinkClick r:id="rId3"/>
              </a:rPr>
              <a:t>https://github.com/ethereum/solidity/releases</a:t>
            </a:r>
            <a:r>
              <a:rPr lang="en"/>
              <a:t>). Some Linux distros provide official package (ex: Arch Linux pacman: </a:t>
            </a:r>
            <a:r>
              <a:rPr b="1" lang="en"/>
              <a:t>community/solidity 0.4.18-1</a:t>
            </a:r>
            <a:r>
              <a:rPr lang="en"/>
              <a:t>)</a:t>
            </a:r>
          </a:p>
          <a:p>
            <a:pPr indent="-317500" lvl="1" marL="914400" rtl="0">
              <a:spcBef>
                <a:spcPts val="0"/>
              </a:spcBef>
            </a:pPr>
            <a:r>
              <a:rPr lang="en"/>
              <a:t>How to deploy your smart contract to EVM</a:t>
            </a:r>
          </a:p>
          <a:p>
            <a:pPr indent="-317500" lvl="1" marL="914400" rtl="0">
              <a:spcBef>
                <a:spcPts val="0"/>
              </a:spcBef>
            </a:pPr>
            <a:r>
              <a:rPr lang="en"/>
              <a:t>Documentation for Solidity: </a:t>
            </a:r>
            <a:r>
              <a:rPr lang="en" u="sng">
                <a:solidFill>
                  <a:schemeClr val="hlink"/>
                </a:solidFill>
                <a:hlinkClick r:id="rId4"/>
              </a:rPr>
              <a:t>http://solidity.readthedocs.io/en/latest/</a:t>
            </a:r>
            <a:r>
              <a:rPr lang="en"/>
              <a:t> </a:t>
            </a:r>
          </a:p>
          <a:p>
            <a:pPr indent="-342900" lvl="0" marL="457200" rtl="0">
              <a:spcBef>
                <a:spcPts val="0"/>
              </a:spcBef>
            </a:pPr>
            <a:r>
              <a:rPr lang="en"/>
              <a:t>Development environment: Atom, Emacs, Vim, Intellij, VSCode, See Awesome Solidity (</a:t>
            </a:r>
            <a:r>
              <a:rPr lang="en" u="sng">
                <a:solidFill>
                  <a:schemeClr val="hlink"/>
                </a:solidFill>
                <a:hlinkClick r:id="rId5"/>
              </a:rPr>
              <a:t>https://github.com/bkrem/awesome-solidity</a:t>
            </a:r>
            <a:r>
              <a:rPr lang="en"/>
              <a:t>)</a:t>
            </a:r>
          </a:p>
          <a:p>
            <a:pPr indent="-342900" lvl="0" marL="457200" rtl="0">
              <a:spcBef>
                <a:spcPts val="0"/>
              </a:spcBef>
            </a:pPr>
            <a:r>
              <a:rPr lang="en"/>
              <a:t>Step:</a:t>
            </a:r>
          </a:p>
          <a:p>
            <a:pPr indent="-317500" lvl="1" marL="914400" rtl="0">
              <a:spcBef>
                <a:spcPts val="0"/>
              </a:spcBef>
            </a:pPr>
            <a:r>
              <a:rPr lang="en"/>
              <a:t>Build everything in local computer. Use </a:t>
            </a:r>
            <a:r>
              <a:rPr b="1" lang="en"/>
              <a:t>testrpc</a:t>
            </a:r>
            <a:r>
              <a:rPr lang="en"/>
              <a:t> to mimick blockchain (</a:t>
            </a:r>
            <a:r>
              <a:rPr lang="en" u="sng">
                <a:solidFill>
                  <a:schemeClr val="hlink"/>
                </a:solidFill>
                <a:hlinkClick r:id="rId6"/>
              </a:rPr>
              <a:t>https://github.com/ethereumjs/testrpc</a:t>
            </a:r>
            <a:r>
              <a:rPr lang="en"/>
              <a:t>). </a:t>
            </a:r>
          </a:p>
          <a:p>
            <a:pPr indent="-317500" lvl="1" marL="914400" rtl="0">
              <a:spcBef>
                <a:spcPts val="0"/>
              </a:spcBef>
            </a:pPr>
            <a:r>
              <a:rPr lang="en"/>
              <a:t>Test on the staging blockchain (Ether and any other resource fees are fake).: Ropsten. See </a:t>
            </a:r>
            <a:r>
              <a:rPr lang="en" u="sng">
                <a:solidFill>
                  <a:schemeClr val="hlink"/>
                </a:solidFill>
                <a:hlinkClick r:id="rId7"/>
              </a:rPr>
              <a:t>https://github.com/ethereum/ropsten</a:t>
            </a:r>
            <a:r>
              <a:rPr lang="en"/>
              <a:t> and </a:t>
            </a:r>
            <a:r>
              <a:rPr lang="en" u="sng">
                <a:solidFill>
                  <a:schemeClr val="hlink"/>
                </a:solidFill>
                <a:hlinkClick r:id="rId8"/>
              </a:rPr>
              <a:t>https://ropsten.etherscan.io/</a:t>
            </a:r>
            <a:r>
              <a:rPr lang="en"/>
              <a:t> . Also </a:t>
            </a:r>
            <a:r>
              <a:rPr i="1" lang="en"/>
              <a:t>--morden </a:t>
            </a:r>
            <a:r>
              <a:rPr lang="en"/>
              <a:t>when run Ethereum clients.</a:t>
            </a:r>
          </a:p>
          <a:p>
            <a:pPr indent="-317500" lvl="1" marL="914400">
              <a:spcBef>
                <a:spcPts val="0"/>
              </a:spcBef>
            </a:pPr>
            <a:r>
              <a:rPr lang="en"/>
              <a:t>Real Ethereum deployment. Mainnet - Homestead.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Development With Framework</a:t>
            </a:r>
          </a:p>
        </p:txBody>
      </p:sp>
      <p:sp>
        <p:nvSpPr>
          <p:cNvPr id="133" name="Shape 13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pPr>
            <a:r>
              <a:rPr lang="en"/>
              <a:t>Truffle Framework (</a:t>
            </a:r>
            <a:r>
              <a:rPr lang="en" u="sng">
                <a:solidFill>
                  <a:schemeClr val="hlink"/>
                </a:solidFill>
                <a:hlinkClick r:id="rId3"/>
              </a:rPr>
              <a:t>http://truffleframework.com/</a:t>
            </a:r>
            <a:r>
              <a:rPr lang="en"/>
              <a:t>) - A Swiss army knife for smart contract development and deployment.</a:t>
            </a:r>
          </a:p>
          <a:p>
            <a:pPr indent="-342900" lvl="0" marL="457200" rtl="0">
              <a:spcBef>
                <a:spcPts val="0"/>
              </a:spcBef>
            </a:pPr>
            <a:r>
              <a:rPr lang="en"/>
              <a:t>DApp (</a:t>
            </a:r>
            <a:r>
              <a:rPr lang="en" u="sng">
                <a:solidFill>
                  <a:schemeClr val="hlink"/>
                </a:solidFill>
                <a:hlinkClick r:id="rId4"/>
              </a:rPr>
              <a:t>https://dapp.readthedocs.io/en/latest/</a:t>
            </a:r>
            <a:r>
              <a:rPr lang="en"/>
              <a:t>) - simple command line tool for smart contract development for package management, source code building, unit testing, simple contract deployments.</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Deployment</a:t>
            </a:r>
          </a:p>
        </p:txBody>
      </p:sp>
      <p:sp>
        <p:nvSpPr>
          <p:cNvPr id="139" name="Shape 13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pPr>
            <a:r>
              <a:rPr lang="en"/>
              <a:t>In deployment, understanding </a:t>
            </a:r>
            <a:r>
              <a:rPr b="1" lang="en"/>
              <a:t>Gas </a:t>
            </a:r>
            <a:r>
              <a:rPr lang="en"/>
              <a:t>is important. </a:t>
            </a:r>
          </a:p>
          <a:p>
            <a:pPr indent="-342900" lvl="0" marL="457200" rtl="0">
              <a:spcBef>
                <a:spcPts val="0"/>
              </a:spcBef>
            </a:pPr>
            <a:r>
              <a:rPr lang="en"/>
              <a:t>Transactions on the Ethereum network require fees in the form of </a:t>
            </a:r>
            <a:r>
              <a:rPr b="1" lang="en"/>
              <a:t>gas</a:t>
            </a:r>
            <a:r>
              <a:rPr lang="en"/>
              <a:t>. The amount of gas depends on the amount of computation required to complete the transaction.</a:t>
            </a:r>
          </a:p>
          <a:p>
            <a:pPr indent="-342900" lvl="0" marL="457200" rtl="0">
              <a:spcBef>
                <a:spcPts val="0"/>
              </a:spcBef>
            </a:pPr>
            <a:r>
              <a:rPr lang="en"/>
              <a:t>Estimating transaction costs: </a:t>
            </a:r>
            <a:r>
              <a:rPr lang="en" u="sng">
                <a:solidFill>
                  <a:schemeClr val="hlink"/>
                </a:solidFill>
                <a:hlinkClick r:id="rId3"/>
              </a:rPr>
              <a:t>http://ethdocs.org/en/latest/contracts-and-transactions/account-types-gas-and-transactions.html</a:t>
            </a:r>
          </a:p>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2285400"/>
            <a:ext cx="8520600" cy="572700"/>
          </a:xfrm>
          <a:prstGeom prst="rect">
            <a:avLst/>
          </a:prstGeom>
        </p:spPr>
        <p:txBody>
          <a:bodyPr anchorCtr="0" anchor="t" bIns="91425" lIns="91425" rIns="91425" wrap="square" tIns="91425">
            <a:noAutofit/>
          </a:bodyPr>
          <a:lstStyle/>
          <a:p>
            <a:pPr lvl="0" algn="ctr">
              <a:spcBef>
                <a:spcPts val="0"/>
              </a:spcBef>
              <a:buNone/>
            </a:pPr>
            <a:r>
              <a:rPr lang="en"/>
              <a:t>The End</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Agenda</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buAutoNum type="arabicPeriod"/>
            </a:pPr>
            <a:r>
              <a:rPr lang="en"/>
              <a:t>What is Blockchain?</a:t>
            </a:r>
          </a:p>
          <a:p>
            <a:pPr indent="-342900" lvl="0" marL="457200" rtl="0">
              <a:spcBef>
                <a:spcPts val="0"/>
              </a:spcBef>
              <a:buAutoNum type="arabicPeriod"/>
            </a:pPr>
            <a:r>
              <a:rPr lang="en"/>
              <a:t>What is Decentralized Application (DApp)?</a:t>
            </a:r>
          </a:p>
          <a:p>
            <a:pPr indent="-342900" lvl="0" marL="457200" rtl="0">
              <a:spcBef>
                <a:spcPts val="0"/>
              </a:spcBef>
              <a:buAutoNum type="arabicPeriod"/>
            </a:pPr>
            <a:r>
              <a:rPr lang="en"/>
              <a:t>What do I need to program a DApp?</a:t>
            </a:r>
          </a:p>
          <a:p>
            <a:pPr indent="-342900" lvl="0" marL="457200" rtl="0">
              <a:spcBef>
                <a:spcPts val="0"/>
              </a:spcBef>
              <a:buAutoNum type="arabicPeriod"/>
            </a:pPr>
            <a:r>
              <a:rPr lang="en"/>
              <a:t>Enter Ethereum</a:t>
            </a:r>
          </a:p>
          <a:p>
            <a:pPr indent="-342900" lvl="0" marL="457200" rtl="0">
              <a:spcBef>
                <a:spcPts val="0"/>
              </a:spcBef>
              <a:buAutoNum type="arabicPeriod"/>
            </a:pPr>
            <a:r>
              <a:rPr lang="en"/>
              <a:t>Ethereum Clients</a:t>
            </a:r>
          </a:p>
          <a:p>
            <a:pPr indent="-342900" lvl="0" marL="457200" rtl="0">
              <a:spcBef>
                <a:spcPts val="0"/>
              </a:spcBef>
              <a:buAutoNum type="arabicPeriod"/>
            </a:pPr>
            <a:r>
              <a:rPr lang="en"/>
              <a:t>Private or Public BlockChain?</a:t>
            </a:r>
          </a:p>
          <a:p>
            <a:pPr indent="-342900" lvl="0" marL="457200" rtl="0">
              <a:spcBef>
                <a:spcPts val="0"/>
              </a:spcBef>
              <a:buAutoNum type="arabicPeriod"/>
            </a:pPr>
            <a:r>
              <a:rPr lang="en"/>
              <a:t>Overview of Development Environment in Ethereum</a:t>
            </a:r>
          </a:p>
          <a:p>
            <a:pPr indent="-342900" lvl="0" marL="457200" rtl="0">
              <a:spcBef>
                <a:spcPts val="0"/>
              </a:spcBef>
              <a:buAutoNum type="arabicPeriod"/>
            </a:pPr>
            <a:r>
              <a:rPr lang="en"/>
              <a:t>Development Without Framework</a:t>
            </a:r>
          </a:p>
          <a:p>
            <a:pPr indent="-342900" lvl="0" marL="457200" rtl="0">
              <a:spcBef>
                <a:spcPts val="0"/>
              </a:spcBef>
              <a:buAutoNum type="arabicPeriod"/>
            </a:pPr>
            <a:r>
              <a:rPr lang="en"/>
              <a:t>Development With Framework</a:t>
            </a:r>
          </a:p>
          <a:p>
            <a:pPr indent="-342900" lvl="0" marL="457200">
              <a:spcBef>
                <a:spcPts val="0"/>
              </a:spcBef>
              <a:buAutoNum type="arabicPeriod"/>
            </a:pPr>
            <a:r>
              <a:rPr lang="en"/>
              <a:t>Deployment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264100"/>
            <a:ext cx="8520600" cy="572700"/>
          </a:xfrm>
          <a:prstGeom prst="rect">
            <a:avLst/>
          </a:prstGeom>
        </p:spPr>
        <p:txBody>
          <a:bodyPr anchorCtr="0" anchor="t" bIns="91425" lIns="91425" rIns="91425" wrap="square" tIns="91425">
            <a:noAutofit/>
          </a:bodyPr>
          <a:lstStyle/>
          <a:p>
            <a:pPr lvl="0">
              <a:spcBef>
                <a:spcPts val="0"/>
              </a:spcBef>
              <a:buNone/>
            </a:pPr>
            <a:r>
              <a:rPr lang="en"/>
              <a:t>What is BlockChain?</a:t>
            </a:r>
          </a:p>
        </p:txBody>
      </p:sp>
      <p:sp>
        <p:nvSpPr>
          <p:cNvPr id="72" name="Shape 72"/>
          <p:cNvSpPr txBox="1"/>
          <p:nvPr>
            <p:ph idx="1" type="body"/>
          </p:nvPr>
        </p:nvSpPr>
        <p:spPr>
          <a:xfrm>
            <a:off x="311700" y="836800"/>
            <a:ext cx="8520600" cy="3887700"/>
          </a:xfrm>
          <a:prstGeom prst="rect">
            <a:avLst/>
          </a:prstGeom>
        </p:spPr>
        <p:txBody>
          <a:bodyPr anchorCtr="0" anchor="t" bIns="91425" lIns="91425" rIns="91425" wrap="square" tIns="91425">
            <a:noAutofit/>
          </a:bodyPr>
          <a:lstStyle/>
          <a:p>
            <a:pPr indent="-342900" lvl="0" marL="457200" rtl="0">
              <a:spcBef>
                <a:spcPts val="0"/>
              </a:spcBef>
            </a:pPr>
            <a:r>
              <a:rPr lang="en"/>
              <a:t>“We can define the blockchain as a system that allows a group of connected computers to maintain a single updated and secure ledger.” (Michele D’Aliessi, 2016). </a:t>
            </a:r>
          </a:p>
          <a:p>
            <a:pPr indent="-342900" lvl="0" marL="457200" rtl="0">
              <a:spcBef>
                <a:spcPts val="0"/>
              </a:spcBef>
            </a:pPr>
            <a:r>
              <a:rPr lang="en"/>
              <a:t> “A blockchain is a decentralized and distributed digital ledger that is used to record transactions across many computers so that the record cannot be altered retroactively without the alteration of all subsequent blocks and the collusion of the network”. (Stephen Armstrong, 2018).</a:t>
            </a:r>
          </a:p>
          <a:p>
            <a:pPr indent="-342900" lvl="0" marL="457200" rtl="0">
              <a:spcBef>
                <a:spcPts val="0"/>
              </a:spcBef>
            </a:pPr>
            <a:r>
              <a:rPr lang="en"/>
              <a:t>Preliminary research: Cryptographically secured chain of blocks (Stuart Haber dan W. Scott Stornetta, 1991), Ross J. Anderson (1996), Michael Doyle (1997), Bruce Schneier and John Kelsey (1998), Nick Szabo (1998, bit gold), Stefan Konst (2000).</a:t>
            </a:r>
          </a:p>
          <a:p>
            <a:pPr indent="-342900" lvl="0" marL="457200" rtl="0">
              <a:spcBef>
                <a:spcPts val="0"/>
              </a:spcBef>
            </a:pPr>
            <a:r>
              <a:rPr lang="en"/>
              <a:t>Satoshi Nakamoto (2008): Bitcoin</a:t>
            </a: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idx="1" type="body"/>
          </p:nvPr>
        </p:nvSpPr>
        <p:spPr>
          <a:xfrm>
            <a:off x="311700" y="535175"/>
            <a:ext cx="8520600" cy="4033800"/>
          </a:xfrm>
          <a:prstGeom prst="rect">
            <a:avLst/>
          </a:prstGeom>
        </p:spPr>
        <p:txBody>
          <a:bodyPr anchorCtr="0" anchor="t" bIns="91425" lIns="91425" rIns="91425" wrap="square" tIns="91425">
            <a:noAutofit/>
          </a:bodyPr>
          <a:lstStyle/>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sz="1200"/>
              <a:t>Source: http://dataconomy.com/2015/10/wtf-is-the-blockchain-a-guide-for-total-beginners/</a:t>
            </a:r>
          </a:p>
          <a:p>
            <a:pPr lvl="0">
              <a:spcBef>
                <a:spcPts val="0"/>
              </a:spcBef>
              <a:buNone/>
            </a:pPr>
            <a:r>
              <a:t/>
            </a:r>
            <a:endParaRPr/>
          </a:p>
        </p:txBody>
      </p:sp>
      <p:pic>
        <p:nvPicPr>
          <p:cNvPr id="78" name="Shape 78"/>
          <p:cNvPicPr preferRelativeResize="0"/>
          <p:nvPr/>
        </p:nvPicPr>
        <p:blipFill>
          <a:blip r:embed="rId3">
            <a:alphaModFix/>
          </a:blip>
          <a:stretch>
            <a:fillRect/>
          </a:stretch>
        </p:blipFill>
        <p:spPr>
          <a:xfrm>
            <a:off x="808200" y="336500"/>
            <a:ext cx="7527599" cy="3790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sz="1200"/>
          </a:p>
          <a:p>
            <a:pPr lvl="0">
              <a:spcBef>
                <a:spcPts val="0"/>
              </a:spcBef>
              <a:buNone/>
            </a:pPr>
            <a:r>
              <a:rPr lang="en" sz="1200"/>
              <a:t>Image was taken from “Blockchain for Dummies - IBM”</a:t>
            </a:r>
          </a:p>
          <a:p>
            <a:pPr lvl="0" rtl="0">
              <a:spcBef>
                <a:spcPts val="0"/>
              </a:spcBef>
              <a:buNone/>
            </a:pPr>
            <a:r>
              <a:t/>
            </a:r>
            <a:endParaRPr/>
          </a:p>
        </p:txBody>
      </p:sp>
      <p:pic>
        <p:nvPicPr>
          <p:cNvPr descr="blockchain-ibm.jpg" id="84" name="Shape 84"/>
          <p:cNvPicPr preferRelativeResize="0"/>
          <p:nvPr/>
        </p:nvPicPr>
        <p:blipFill>
          <a:blip r:embed="rId3">
            <a:alphaModFix/>
          </a:blip>
          <a:stretch>
            <a:fillRect/>
          </a:stretch>
        </p:blipFill>
        <p:spPr>
          <a:xfrm>
            <a:off x="311700" y="887775"/>
            <a:ext cx="8520599" cy="3046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256525" y="135975"/>
            <a:ext cx="8520600" cy="572700"/>
          </a:xfrm>
          <a:prstGeom prst="rect">
            <a:avLst/>
          </a:prstGeom>
        </p:spPr>
        <p:txBody>
          <a:bodyPr anchorCtr="0" anchor="t" bIns="91425" lIns="91425" rIns="91425" wrap="square" tIns="91425">
            <a:noAutofit/>
          </a:bodyPr>
          <a:lstStyle/>
          <a:p>
            <a:pPr lvl="0">
              <a:spcBef>
                <a:spcPts val="0"/>
              </a:spcBef>
              <a:buNone/>
            </a:pPr>
            <a:r>
              <a:rPr lang="en"/>
              <a:t>What is Decentralized Application (DApp)?</a:t>
            </a:r>
          </a:p>
        </p:txBody>
      </p:sp>
      <p:sp>
        <p:nvSpPr>
          <p:cNvPr id="90" name="Shape 9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91" name="Shape 91"/>
          <p:cNvPicPr preferRelativeResize="0"/>
          <p:nvPr/>
        </p:nvPicPr>
        <p:blipFill>
          <a:blip r:embed="rId3">
            <a:alphaModFix/>
          </a:blip>
          <a:stretch>
            <a:fillRect/>
          </a:stretch>
        </p:blipFill>
        <p:spPr>
          <a:xfrm>
            <a:off x="463575" y="844225"/>
            <a:ext cx="8245050" cy="3913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What Do I Need to Program A DApp?</a:t>
            </a:r>
          </a:p>
        </p:txBody>
      </p:sp>
      <p:sp>
        <p:nvSpPr>
          <p:cNvPr id="97" name="Shape 9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pPr>
            <a:r>
              <a:rPr lang="en"/>
              <a:t>Blockchain Platform:</a:t>
            </a:r>
          </a:p>
          <a:p>
            <a:pPr indent="-317500" lvl="1" marL="914400" rtl="0">
              <a:spcBef>
                <a:spcPts val="0"/>
              </a:spcBef>
            </a:pPr>
            <a:r>
              <a:rPr lang="en"/>
              <a:t>Ethereum</a:t>
            </a:r>
          </a:p>
          <a:p>
            <a:pPr indent="-317500" lvl="1" marL="914400" rtl="0">
              <a:spcBef>
                <a:spcPts val="0"/>
              </a:spcBef>
            </a:pPr>
            <a:r>
              <a:rPr lang="en"/>
              <a:t>Tezos</a:t>
            </a:r>
          </a:p>
          <a:p>
            <a:pPr indent="-317500" lvl="1" marL="914400" rtl="0">
              <a:spcBef>
                <a:spcPts val="0"/>
              </a:spcBef>
            </a:pPr>
            <a:r>
              <a:rPr lang="en"/>
              <a:t>Corda</a:t>
            </a:r>
          </a:p>
          <a:p>
            <a:pPr indent="-317500" lvl="1" marL="914400" rtl="0">
              <a:spcBef>
                <a:spcPts val="0"/>
              </a:spcBef>
            </a:pPr>
            <a:r>
              <a:rPr lang="en"/>
              <a:t>Exonum</a:t>
            </a:r>
          </a:p>
          <a:p>
            <a:pPr indent="-317500" lvl="1" marL="914400" rtl="0">
              <a:spcBef>
                <a:spcPts val="0"/>
              </a:spcBef>
            </a:pPr>
            <a:r>
              <a:rPr lang="en"/>
              <a:t>Hyperledger Project</a:t>
            </a:r>
          </a:p>
          <a:p>
            <a:pPr indent="-342900" lvl="0" marL="457200" rtl="0">
              <a:spcBef>
                <a:spcPts val="0"/>
              </a:spcBef>
            </a:pPr>
            <a:r>
              <a:rPr lang="en"/>
              <a:t>Development Tools</a:t>
            </a:r>
          </a:p>
          <a:p>
            <a:pPr indent="-342900" lvl="0" marL="457200" rtl="0">
              <a:spcBef>
                <a:spcPts val="0"/>
              </a:spcBef>
            </a:pPr>
            <a:r>
              <a:rPr lang="en"/>
              <a:t>See </a:t>
            </a:r>
            <a:r>
              <a:rPr lang="en" u="sng">
                <a:solidFill>
                  <a:schemeClr val="hlink"/>
                </a:solidFill>
                <a:hlinkClick r:id="rId3"/>
              </a:rPr>
              <a:t>https://www.stateofthedapps.com/</a:t>
            </a:r>
            <a:r>
              <a:rPr lang="en"/>
              <a:t> for inspiration.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Enter Ethereum</a:t>
            </a:r>
          </a:p>
        </p:txBody>
      </p:sp>
      <p:sp>
        <p:nvSpPr>
          <p:cNvPr id="103" name="Shape 10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pPr>
            <a:r>
              <a:rPr lang="en"/>
              <a:t>Ethereum is a decentralized platform that runs smart contracts: applications that run exactly as programmed without any possibility of downtime, censorship, fraud or third party interference.</a:t>
            </a:r>
          </a:p>
          <a:p>
            <a:pPr indent="-342900" lvl="0" marL="457200" rtl="0">
              <a:spcBef>
                <a:spcPts val="0"/>
              </a:spcBef>
            </a:pPr>
            <a:r>
              <a:rPr lang="en"/>
              <a:t>It has </a:t>
            </a:r>
            <a:r>
              <a:rPr b="1" lang="en"/>
              <a:t>ether </a:t>
            </a:r>
            <a:r>
              <a:rPr lang="en"/>
              <a:t>as its cryptocurrency.</a:t>
            </a:r>
          </a:p>
          <a:p>
            <a:pPr indent="-342900" lvl="0" marL="457200" rtl="0">
              <a:spcBef>
                <a:spcPts val="0"/>
              </a:spcBef>
            </a:pPr>
            <a:r>
              <a:rPr lang="en"/>
              <a:t>Provides </a:t>
            </a:r>
            <a:r>
              <a:rPr b="1" lang="en"/>
              <a:t>smart contracts</a:t>
            </a:r>
            <a:r>
              <a:rPr lang="en"/>
              <a:t> for DApp development</a:t>
            </a:r>
          </a:p>
          <a:p>
            <a:pPr indent="-342900" lvl="0" marL="457200" rtl="0">
              <a:spcBef>
                <a:spcPts val="0"/>
              </a:spcBef>
            </a:pPr>
            <a:r>
              <a:rPr lang="en"/>
              <a:t>Provides </a:t>
            </a:r>
            <a:r>
              <a:rPr b="1" lang="en"/>
              <a:t>Ethereum Virtual Machine</a:t>
            </a:r>
            <a:r>
              <a:rPr lang="en"/>
              <a:t>. EVM is an environment where arbitrary code of smart contracts and other operations can be executed.</a:t>
            </a:r>
          </a:p>
          <a:p>
            <a:pPr indent="-342900" lvl="0" marL="457200" rtl="0">
              <a:spcBef>
                <a:spcPts val="0"/>
              </a:spcBef>
            </a:pPr>
            <a:r>
              <a:rPr lang="en"/>
              <a:t>There are some high level language for DApp development: </a:t>
            </a:r>
          </a:p>
          <a:p>
            <a:pPr indent="-317500" lvl="1" marL="914400" rtl="0">
              <a:spcBef>
                <a:spcPts val="0"/>
              </a:spcBef>
            </a:pPr>
            <a:r>
              <a:rPr lang="en"/>
              <a:t>Solidity</a:t>
            </a:r>
          </a:p>
          <a:p>
            <a:pPr indent="-317500" lvl="1" marL="914400" rtl="0">
              <a:spcBef>
                <a:spcPts val="0"/>
              </a:spcBef>
            </a:pPr>
            <a:r>
              <a:rPr lang="en"/>
              <a:t>Serpent</a:t>
            </a:r>
          </a:p>
          <a:p>
            <a:pPr indent="-317500" lvl="1" marL="914400">
              <a:spcBef>
                <a:spcPts val="0"/>
              </a:spcBef>
            </a:pPr>
            <a:r>
              <a:rPr lang="en"/>
              <a:t>LLL</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247200"/>
            <a:ext cx="8520600" cy="572700"/>
          </a:xfrm>
          <a:prstGeom prst="rect">
            <a:avLst/>
          </a:prstGeom>
        </p:spPr>
        <p:txBody>
          <a:bodyPr anchorCtr="0" anchor="t" bIns="91425" lIns="91425" rIns="91425" wrap="square" tIns="91425">
            <a:noAutofit/>
          </a:bodyPr>
          <a:lstStyle/>
          <a:p>
            <a:pPr lvl="0">
              <a:spcBef>
                <a:spcPts val="0"/>
              </a:spcBef>
              <a:buNone/>
            </a:pPr>
            <a:r>
              <a:rPr lang="en"/>
              <a:t>Ethereum Clients</a:t>
            </a:r>
          </a:p>
        </p:txBody>
      </p:sp>
      <p:sp>
        <p:nvSpPr>
          <p:cNvPr id="109" name="Shape 109"/>
          <p:cNvSpPr txBox="1"/>
          <p:nvPr>
            <p:ph idx="1" type="body"/>
          </p:nvPr>
        </p:nvSpPr>
        <p:spPr>
          <a:xfrm>
            <a:off x="311700" y="934850"/>
            <a:ext cx="8520600" cy="3416400"/>
          </a:xfrm>
          <a:prstGeom prst="rect">
            <a:avLst/>
          </a:prstGeom>
        </p:spPr>
        <p:txBody>
          <a:bodyPr anchorCtr="0" anchor="t" bIns="91425" lIns="91425" rIns="91425" wrap="square" tIns="91425">
            <a:noAutofit/>
          </a:bodyPr>
          <a:lstStyle/>
          <a:p>
            <a:pPr indent="-342900" lvl="0" marL="457200" rtl="0">
              <a:spcBef>
                <a:spcPts val="0"/>
              </a:spcBef>
            </a:pPr>
            <a:r>
              <a:rPr lang="en"/>
              <a:t>Ethereum client refers to any node able to parse and verify the blockchain, its smart contracts and everything related. It also allows you/provides interfaces to create transactions and mine blocks which is the key for any blockchain interaction.</a:t>
            </a:r>
          </a:p>
          <a:p>
            <a:pPr indent="-342900" lvl="0" marL="457200" rtl="0">
              <a:spcBef>
                <a:spcPts val="0"/>
              </a:spcBef>
            </a:pPr>
            <a:r>
              <a:rPr lang="en"/>
              <a:t>Official Reference Implementation:</a:t>
            </a:r>
          </a:p>
          <a:p>
            <a:pPr indent="-317500" lvl="1" marL="914400" rtl="0">
              <a:spcBef>
                <a:spcPts val="0"/>
              </a:spcBef>
            </a:pPr>
            <a:r>
              <a:rPr lang="en"/>
              <a:t>Go: go-ethereum (geth):: </a:t>
            </a:r>
            <a:r>
              <a:rPr lang="en" u="sng">
                <a:solidFill>
                  <a:schemeClr val="hlink"/>
                </a:solidFill>
                <a:hlinkClick r:id="rId3"/>
              </a:rPr>
              <a:t>https://geth.ethereum.org/</a:t>
            </a:r>
            <a:r>
              <a:rPr lang="en"/>
              <a:t> </a:t>
            </a:r>
          </a:p>
          <a:p>
            <a:pPr indent="-317500" lvl="1" marL="914400" rtl="0">
              <a:spcBef>
                <a:spcPts val="0"/>
              </a:spcBef>
            </a:pPr>
            <a:r>
              <a:rPr lang="en"/>
              <a:t>C++: cpp-ethereum (eth): </a:t>
            </a:r>
            <a:r>
              <a:rPr lang="en" u="sng">
                <a:solidFill>
                  <a:schemeClr val="hlink"/>
                </a:solidFill>
                <a:hlinkClick r:id="rId4"/>
              </a:rPr>
              <a:t>http://www.ethdocs.org/en/latest/ethereum-clients/cpp-ethereum/</a:t>
            </a:r>
            <a:r>
              <a:rPr lang="en"/>
              <a:t> </a:t>
            </a:r>
          </a:p>
          <a:p>
            <a:pPr indent="-317500" lvl="1" marL="914400" rtl="0">
              <a:spcBef>
                <a:spcPts val="0"/>
              </a:spcBef>
            </a:pPr>
            <a:r>
              <a:rPr lang="en"/>
              <a:t>Python (pyethapp): </a:t>
            </a:r>
            <a:r>
              <a:rPr lang="en" u="sng">
                <a:solidFill>
                  <a:schemeClr val="hlink"/>
                </a:solidFill>
                <a:hlinkClick r:id="rId5"/>
              </a:rPr>
              <a:t>https://github.com/ethereum/pyethapp</a:t>
            </a:r>
            <a:r>
              <a:rPr lang="en"/>
              <a:t> </a:t>
            </a:r>
          </a:p>
          <a:p>
            <a:pPr indent="-342900" lvl="0" marL="457200" rtl="0">
              <a:spcBef>
                <a:spcPts val="0"/>
              </a:spcBef>
            </a:pPr>
            <a:r>
              <a:rPr lang="en"/>
              <a:t>3rd party:</a:t>
            </a:r>
          </a:p>
          <a:p>
            <a:pPr indent="-317500" lvl="1" marL="914400" rtl="0">
              <a:spcBef>
                <a:spcPts val="0"/>
              </a:spcBef>
            </a:pPr>
            <a:r>
              <a:rPr lang="en"/>
              <a:t>Rust: parity: </a:t>
            </a:r>
            <a:r>
              <a:rPr lang="en" u="sng">
                <a:solidFill>
                  <a:schemeClr val="hlink"/>
                </a:solidFill>
                <a:hlinkClick r:id="rId6"/>
              </a:rPr>
              <a:t>https://parity.io</a:t>
            </a:r>
            <a:r>
              <a:rPr lang="en"/>
              <a:t> </a:t>
            </a:r>
          </a:p>
          <a:p>
            <a:pPr indent="-317500" lvl="1" marL="914400" rtl="0">
              <a:spcBef>
                <a:spcPts val="0"/>
              </a:spcBef>
            </a:pPr>
            <a:r>
              <a:rPr lang="en"/>
              <a:t>Java: </a:t>
            </a:r>
            <a:r>
              <a:rPr lang="en" u="sng">
                <a:solidFill>
                  <a:schemeClr val="hlink"/>
                </a:solidFill>
                <a:hlinkClick r:id="rId7"/>
              </a:rPr>
              <a:t>https://github.com/ethereum/ethereumj</a:t>
            </a:r>
          </a:p>
          <a:p>
            <a:pPr indent="-317500" lvl="1" marL="914400" rtl="0">
              <a:spcBef>
                <a:spcPts val="0"/>
              </a:spcBef>
            </a:pPr>
            <a:r>
              <a:rPr lang="en"/>
              <a:t>JS: </a:t>
            </a:r>
            <a:r>
              <a:rPr lang="en" u="sng">
                <a:solidFill>
                  <a:schemeClr val="hlink"/>
                </a:solidFill>
                <a:hlinkClick r:id="rId8"/>
              </a:rPr>
              <a:t>https://github.com/ethereumjs/ethereumjs-vm</a:t>
            </a:r>
          </a:p>
          <a:p>
            <a:pPr indent="-317500" lvl="1" marL="914400" rtl="0">
              <a:spcBef>
                <a:spcPts val="0"/>
              </a:spcBef>
            </a:pPr>
            <a:r>
              <a:rPr lang="en"/>
              <a:t>Ruby: </a:t>
            </a:r>
            <a:r>
              <a:rPr lang="en" u="sng">
                <a:solidFill>
                  <a:schemeClr val="hlink"/>
                </a:solidFill>
                <a:hlinkClick r:id="rId9"/>
              </a:rPr>
              <a:t>https://github.com/janx/ruby-ethereum</a:t>
            </a:r>
          </a:p>
          <a:p>
            <a:pPr lvl="0" rtl="0">
              <a:spcBef>
                <a:spcPts val="0"/>
              </a:spcBef>
              <a:buNone/>
            </a:pPr>
            <a:r>
              <a:t/>
            </a:r>
            <a:endParaRP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