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Bitter"/>
      <p:regular r:id="rId28"/>
      <p:bold r:id="rId29"/>
      <p:italic r:id="rId30"/>
    </p:embeddedFont>
    <p:embeddedFont>
      <p:font typeface="Spectra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it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regular.fntdata"/><Relationship Id="rId30" Type="http://schemas.openxmlformats.org/officeDocument/2006/relationships/font" Target="fonts/Bitter-italic.fntdata"/><Relationship Id="rId11" Type="http://schemas.openxmlformats.org/officeDocument/2006/relationships/slide" Target="slides/slide6.xml"/><Relationship Id="rId33" Type="http://schemas.openxmlformats.org/officeDocument/2006/relationships/font" Target="fonts/Spectral-italic.fntdata"/><Relationship Id="rId10" Type="http://schemas.openxmlformats.org/officeDocument/2006/relationships/slide" Target="slides/slide5.xml"/><Relationship Id="rId32" Type="http://schemas.openxmlformats.org/officeDocument/2006/relationships/font" Target="fonts/Spectra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pectral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f0e9d2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f0e9d2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f0e9d2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f0e9d2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f398b1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f398b1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f398b1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f398b1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f398b1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f398b1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f398b1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f398b1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f398b1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f398b1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f398b1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f398b1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f398b1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f398b1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f398b1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f398b1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e31425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e31425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f398b1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f398b1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f0e9d2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f0e9d2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f398b1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f398b1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f0e9d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f0e9d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60ffd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60ffd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f0e9d2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f0e9d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60ffd5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60ffd5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60ffd5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60ffd5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60ffd5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60ffd5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f0e9d2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f0e9d2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FFC730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2060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6611" y="145600"/>
            <a:ext cx="458400" cy="458400"/>
          </a:xfrm>
          <a:prstGeom prst="roundRect">
            <a:avLst>
              <a:gd fmla="val 16667" name="adj"/>
            </a:avLst>
          </a:prstGeom>
          <a:solidFill>
            <a:srgbClr val="FF596A"/>
          </a:solidFill>
          <a:ln>
            <a:noFill/>
          </a:ln>
          <a:effectLst>
            <a:outerShdw blurRad="142875" rotWithShape="0" algn="bl" dir="82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39542" y="659748"/>
            <a:ext cx="458400" cy="458400"/>
          </a:xfrm>
          <a:prstGeom prst="roundRect">
            <a:avLst>
              <a:gd fmla="val 16667" name="adj"/>
            </a:avLst>
          </a:prstGeom>
          <a:solidFill>
            <a:srgbClr val="FFC730"/>
          </a:solidFill>
          <a:ln>
            <a:noFill/>
          </a:ln>
          <a:effectLst>
            <a:outerShdw blurRad="142875" rotWithShape="0" algn="bl" dir="82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17525" y="570670"/>
            <a:ext cx="458400" cy="458400"/>
          </a:xfrm>
          <a:prstGeom prst="roundRect">
            <a:avLst>
              <a:gd fmla="val 16667" name="adj"/>
            </a:avLst>
          </a:prstGeom>
          <a:solidFill>
            <a:srgbClr val="00A0A8"/>
          </a:solidFill>
          <a:ln>
            <a:noFill/>
          </a:ln>
          <a:effectLst>
            <a:outerShdw blurRad="142875" rotWithShape="0" algn="bl" dir="82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2823" y="201317"/>
            <a:ext cx="458400" cy="4584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142875" rotWithShape="0" algn="bl" dir="82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  <a:defRPr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3622" y="4791135"/>
            <a:ext cx="1934700" cy="3585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017822" y="4791135"/>
            <a:ext cx="7122900" cy="3585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6559688" y="4714785"/>
            <a:ext cx="2727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STMIK AKAKOM</a:t>
            </a:r>
            <a:endParaRPr b="1" sz="22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7700" y="31924"/>
            <a:ext cx="1168247" cy="8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34550"/>
            <a:ext cx="4397161" cy="25565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200"/>
              <a:t>Discipline  Agile Delivery</a:t>
            </a:r>
            <a:r>
              <a:rPr b="1" lang="en" sz="4200"/>
              <a:t>:</a:t>
            </a:r>
            <a:r>
              <a:rPr lang="en" sz="4200"/>
              <a:t> </a:t>
            </a:r>
            <a:r>
              <a:rPr b="1" i="1" lang="en" sz="4200"/>
              <a:t>Agile Framework</a:t>
            </a:r>
            <a:r>
              <a:rPr lang="en" sz="4200"/>
              <a:t> untuk Membangun Software</a:t>
            </a:r>
            <a:endParaRPr sz="3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Bambang Purnomosidi D. 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MTI - STMIK Akakom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PT. Wabi Teknologi Indonesia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075" y="4060343"/>
            <a:ext cx="699925" cy="7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Berbagai Peran dalam DAD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00" y="525313"/>
            <a:ext cx="5466925" cy="40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Siklus Hidup DAD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67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  bukan merupakan prescriptive framework seperti Scrum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 merupakan toolkit yang hybrid, kita bisa menggunakan berbagai praktik, proses, maupun artefak yang ada pada berbagai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Jadi, tidak ada satu siklus yang kaku dan pasti.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75" y="2173150"/>
            <a:ext cx="5715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268775"/>
            <a:ext cx="852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 Level View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" y="967925"/>
            <a:ext cx="8770550" cy="3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675"/>
            <a:ext cx="8839200" cy="37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226575"/>
            <a:ext cx="8520600" cy="4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6 siklus hidup yang bisa digunakan sebagai template: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Agile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Lean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Continuous Delivery: Agile Lifecycles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Continuous Delivery: Lean Lifecycles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Exploratory (Lean Startup) LIfectcle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Program Lifecycle for a Team of Teams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0"/>
            <a:ext cx="85206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Agile Lifecycle</a:t>
            </a:r>
            <a:r>
              <a:rPr lang="en"/>
              <a:t>: perkembangan dari Scrum, untuk team yang akan mulai menggunakan DAD - berpindah dari Scrum.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951"/>
            <a:ext cx="9144001" cy="36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0" y="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Lean Lifecycle</a:t>
            </a:r>
            <a:r>
              <a:rPr lang="en"/>
              <a:t>: menggunakan prinsip </a:t>
            </a:r>
            <a:r>
              <a:rPr i="1" lang="en"/>
              <a:t>Lean</a:t>
            </a:r>
            <a:r>
              <a:rPr lang="en"/>
              <a:t>, yaiitu minimalisasi WIP, memaksimalkan flow, aliran pekerjaan kontinyu, serta menghilangkan hambatan.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6975"/>
            <a:ext cx="8991600" cy="37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0" y="0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Continuous Delivery: Agile Lifecycles</a:t>
            </a:r>
            <a:r>
              <a:rPr lang="en"/>
              <a:t>: perkembangan agile lifescycles, bedanya fungsional baru setiap akhir iterasi, bukan setelah sekumpulan iterasi.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74325"/>
            <a:ext cx="8991603" cy="38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0" y="0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Continuous Delivery: Lean Lifecycles</a:t>
            </a:r>
            <a:r>
              <a:rPr lang="en"/>
              <a:t>: produk diluncurkan dalam jangka waktu reguler dan cepat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38375"/>
            <a:ext cx="8991600" cy="3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0" y="0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Exploratory (Lean Startup) LIfectcle</a:t>
            </a:r>
            <a:r>
              <a:rPr lang="en"/>
              <a:t>: untuk </a:t>
            </a:r>
            <a:r>
              <a:rPr i="1" lang="en"/>
              <a:t>startup </a:t>
            </a:r>
            <a:r>
              <a:rPr lang="en"/>
              <a:t>dan </a:t>
            </a:r>
            <a:r>
              <a:rPr i="1" lang="en"/>
              <a:t>research</a:t>
            </a:r>
            <a:r>
              <a:rPr lang="en"/>
              <a:t> 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2600"/>
            <a:ext cx="8839199" cy="390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Software Development</a:t>
            </a:r>
            <a:r>
              <a:rPr lang="en"/>
              <a:t>, </a:t>
            </a:r>
            <a:r>
              <a:rPr i="1" lang="en"/>
              <a:t>Agile  Software Development</a:t>
            </a:r>
            <a:r>
              <a:rPr lang="en"/>
              <a:t>, dan </a:t>
            </a:r>
            <a:r>
              <a:rPr i="1" lang="en"/>
              <a:t>Disciplined Agile Delivery (DAD)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Disciplined Agile</a:t>
            </a:r>
            <a:r>
              <a:rPr lang="en"/>
              <a:t> (</a:t>
            </a:r>
            <a:r>
              <a:rPr i="1" lang="en"/>
              <a:t>DA</a:t>
            </a:r>
            <a:r>
              <a:rPr lang="en"/>
              <a:t>) </a:t>
            </a:r>
            <a:r>
              <a:rPr i="1" lang="en"/>
              <a:t>toolkit</a:t>
            </a:r>
            <a:r>
              <a:rPr lang="en"/>
              <a:t> dan </a:t>
            </a:r>
            <a:r>
              <a:rPr i="1" lang="en"/>
              <a:t>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Gambaran Umum 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Berbagai Peran dalam 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Siklus Hidup 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Pola Pikir </a:t>
            </a:r>
            <a:r>
              <a:rPr i="1" lang="en"/>
              <a:t>DA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274900" y="267250"/>
            <a:ext cx="267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Program Lifecycle for a Team of Teams:</a:t>
            </a:r>
            <a:r>
              <a:rPr lang="en"/>
              <a:t> untuk</a:t>
            </a:r>
            <a:r>
              <a:rPr i="1" lang="en"/>
              <a:t> team</a:t>
            </a:r>
            <a:r>
              <a:rPr lang="en"/>
              <a:t> yang terdiri atas banyak </a:t>
            </a:r>
            <a:r>
              <a:rPr i="1" lang="en"/>
              <a:t>subteam</a:t>
            </a:r>
            <a:r>
              <a:rPr lang="en"/>
              <a:t>.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75" y="153950"/>
            <a:ext cx="5123850" cy="45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  Pikir DA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0" y="514950"/>
            <a:ext cx="8156349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277650" y="2285400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0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Software Development, Agile  Software Development</a:t>
            </a:r>
            <a:r>
              <a:rPr lang="en"/>
              <a:t>, dan </a:t>
            </a:r>
            <a:r>
              <a:rPr i="1" lang="en"/>
              <a:t>Disciplined Agile Delivery</a:t>
            </a:r>
            <a:endParaRPr i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Teknologi Informasi setidaknya terdiri atas hardware dan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terdiri atas sekumpulan data serta instruksi yang bisa dijalankan oleh komputer untuk mengerjakan suatu tugas tertentu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pada umumnya terbagi menjadi sistem operasi, </a:t>
            </a:r>
            <a:r>
              <a:rPr i="1" lang="en"/>
              <a:t>development tools</a:t>
            </a:r>
            <a:r>
              <a:rPr lang="en"/>
              <a:t>, program aplikasi, serta utilitas.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Software development </a:t>
            </a:r>
            <a:r>
              <a:rPr lang="en"/>
              <a:t>merupakan sekumpulan proses mulai dari menentukan software yang akan dibangun sampai dengan manifestasi final dari software tersebut.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Banyak pendekatan yang telah dibuat untuk menstrukturkan proses yang ada pada </a:t>
            </a:r>
            <a:r>
              <a:rPr i="1" lang="en"/>
              <a:t>software development</a:t>
            </a:r>
            <a:r>
              <a:rPr lang="en"/>
              <a:t>, satu diantaranya adalah </a:t>
            </a:r>
            <a:r>
              <a:rPr i="1" lang="en"/>
              <a:t>Agile Software Development</a:t>
            </a:r>
            <a:r>
              <a:rPr lang="en"/>
              <a:t>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35450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Software Development (ASD): menekankan pada kolaborasi antara </a:t>
            </a:r>
            <a:r>
              <a:rPr i="1" lang="en"/>
              <a:t>self-organizing </a:t>
            </a:r>
            <a:r>
              <a:rPr lang="en"/>
              <a:t>dan </a:t>
            </a:r>
            <a:r>
              <a:rPr i="1" lang="en"/>
              <a:t>cross-functional teams </a:t>
            </a:r>
            <a:r>
              <a:rPr lang="en"/>
              <a:t>dengan klien, perencanaan adaptif, proses iteratif, </a:t>
            </a:r>
            <a:r>
              <a:rPr i="1" lang="en"/>
              <a:t>early and continuous deliv</a:t>
            </a:r>
            <a:r>
              <a:rPr lang="en"/>
              <a:t>ery</a:t>
            </a:r>
            <a:r>
              <a:rPr i="1" lang="en"/>
              <a:t>, </a:t>
            </a:r>
            <a:r>
              <a:rPr lang="en"/>
              <a:t>serta responsif terhadap perubahan.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  merupakan istilah payung (</a:t>
            </a:r>
            <a:r>
              <a:rPr i="1" lang="en"/>
              <a:t>umbrella term</a:t>
            </a:r>
            <a:r>
              <a:rPr lang="en"/>
              <a:t>), di dalamnya terdapat banyak metodologi, framework, maupun pendekatan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Contoh ASD: Extreme Programming, Lean Development, Agile Unified Prpcess, Scrum, dan lain-lain.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Disciplined Agile Delivery </a:t>
            </a:r>
            <a:r>
              <a:rPr lang="en"/>
              <a:t>(DAD) adalah salah satu yang akan dibahas secara mendalam.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5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Disciplined Agile</a:t>
            </a:r>
            <a:r>
              <a:rPr lang="en"/>
              <a:t> (DA) toolkit dan DAD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450" y="725370"/>
            <a:ext cx="3451225" cy="3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8250"/>
            <a:ext cx="85206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Disciplined Agile toolkit: toolkit</a:t>
            </a:r>
            <a:r>
              <a:rPr lang="en"/>
              <a:t> yang berisi berbagai praktik Agile untuk memandu cara bekerja dalam suatu organisasi.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DA toolkit </a:t>
            </a:r>
            <a:r>
              <a:rPr lang="en"/>
              <a:t>terdiri atas 4 lapisan: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Disciplined DevlOps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Streams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Disciplined Agile Enterprise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0" y="135950"/>
            <a:ext cx="7839876" cy="4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687300" y="1152475"/>
            <a:ext cx="31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Disciplined Agile Delivery merupakan fondasi dari DA toolkit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5" y="203925"/>
            <a:ext cx="5172875" cy="4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Gambaran Umum DAD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Merupakan agile framework / sekumpulan praktik agile yang digunakan untuk membangun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People-first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Hybrid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delivery lifecycles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Memilih pragmatisme daripada purisme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