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Economica"/>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Economica-bold.fntdata"/><Relationship Id="rId27" Type="http://schemas.openxmlformats.org/officeDocument/2006/relationships/font" Target="fonts/Economica-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Economica-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regular.fntdata"/><Relationship Id="rId30" Type="http://schemas.openxmlformats.org/officeDocument/2006/relationships/font" Target="fonts/Economica-boldItalic.fntdata"/><Relationship Id="rId11" Type="http://schemas.openxmlformats.org/officeDocument/2006/relationships/slide" Target="slides/slide7.xml"/><Relationship Id="rId33" Type="http://schemas.openxmlformats.org/officeDocument/2006/relationships/font" Target="fonts/OpenSans-italic.fntdata"/><Relationship Id="rId10" Type="http://schemas.openxmlformats.org/officeDocument/2006/relationships/slide" Target="slides/slide6.xml"/><Relationship Id="rId32" Type="http://schemas.openxmlformats.org/officeDocument/2006/relationships/font" Target="fonts/OpenSans-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Open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bb90f351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bb90f351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bb89b28b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bb89b28b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bb89b28b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bb89b28b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bb90f35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bb90f35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bb90f35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bb90f35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bb90f351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bb90f35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bb90f351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bb90f351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bb90f351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bb90f351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bb90f351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bb90f351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bb90f351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bb90f351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aacf7475a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aacf7475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bb90f351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bb90f351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bb90f351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bb90f351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bb90f351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bb90f351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bb77d9a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bb77d9a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bb77d9aa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bb77d9aa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bb89b28b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bb89b28b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bb89b28b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bb89b28b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bb89b28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bb89b28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bb89b28b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bb89b28b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bb89b28b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bb89b28b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medium.com/@kamiwabi.i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jp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361825" y="1509850"/>
            <a:ext cx="5668500" cy="120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Digital Marketing: Reinvent Marketing Strategies</a:t>
            </a:r>
            <a:endParaRPr/>
          </a:p>
        </p:txBody>
      </p:sp>
      <p:sp>
        <p:nvSpPr>
          <p:cNvPr id="63" name="Google Shape;63;p13"/>
          <p:cNvSpPr txBox="1"/>
          <p:nvPr>
            <p:ph idx="1" type="subTitle"/>
          </p:nvPr>
        </p:nvSpPr>
        <p:spPr>
          <a:xfrm>
            <a:off x="2546850" y="3059650"/>
            <a:ext cx="40503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Dr. Bambang Purnomosidi D. P,</a:t>
            </a:r>
            <a:endParaRPr/>
          </a:p>
          <a:p>
            <a:pPr indent="0" lvl="0" marL="0" rtl="0" algn="ctr">
              <a:spcBef>
                <a:spcPts val="0"/>
              </a:spcBef>
              <a:spcAft>
                <a:spcPts val="0"/>
              </a:spcAft>
              <a:buNone/>
            </a:pPr>
            <a:r>
              <a:rPr lang="en"/>
              <a:t>Co-founder dan CEO - Wabi Teknoogi</a:t>
            </a:r>
            <a:endParaRPr/>
          </a:p>
          <a:p>
            <a:pPr indent="0" lvl="0" marL="0" rtl="0" algn="ctr">
              <a:spcBef>
                <a:spcPts val="0"/>
              </a:spcBef>
              <a:spcAft>
                <a:spcPts val="0"/>
              </a:spcAft>
              <a:buNone/>
            </a:pPr>
            <a:r>
              <a:rPr lang="en"/>
              <a:t>http://kamiwabi.id</a:t>
            </a:r>
            <a:endParaRPr/>
          </a:p>
        </p:txBody>
      </p:sp>
      <p:pic>
        <p:nvPicPr>
          <p:cNvPr id="64" name="Google Shape;64;p13"/>
          <p:cNvPicPr preferRelativeResize="0"/>
          <p:nvPr/>
        </p:nvPicPr>
        <p:blipFill>
          <a:blip r:embed="rId3">
            <a:alphaModFix/>
          </a:blip>
          <a:stretch>
            <a:fillRect/>
          </a:stretch>
        </p:blipFill>
        <p:spPr>
          <a:xfrm>
            <a:off x="8138551" y="4160000"/>
            <a:ext cx="806449" cy="8088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311700" y="341150"/>
            <a:ext cx="8520600" cy="42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Mobile Phone App</a:t>
            </a:r>
            <a:endParaRPr b="1"/>
          </a:p>
          <a:p>
            <a:pPr indent="-342900" lvl="0" marL="457200" rtl="0" algn="l">
              <a:spcBef>
                <a:spcPts val="1600"/>
              </a:spcBef>
              <a:spcAft>
                <a:spcPts val="0"/>
              </a:spcAft>
              <a:buSzPts val="1800"/>
              <a:buChar char="➢"/>
            </a:pPr>
            <a:r>
              <a:rPr lang="en"/>
              <a:t>Market: Android and iOS</a:t>
            </a:r>
            <a:endParaRPr/>
          </a:p>
          <a:p>
            <a:pPr indent="-342900" lvl="0" marL="457200" rtl="0" algn="l">
              <a:spcBef>
                <a:spcPts val="0"/>
              </a:spcBef>
              <a:spcAft>
                <a:spcPts val="0"/>
              </a:spcAft>
              <a:buSzPts val="1800"/>
              <a:buChar char="➢"/>
            </a:pPr>
            <a:r>
              <a:rPr lang="en"/>
              <a:t>There’s a limitation: users generally have many app that they may refuse to install new app.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Blog</a:t>
            </a:r>
            <a:endParaRPr b="1"/>
          </a:p>
          <a:p>
            <a:pPr indent="-342900" lvl="0" marL="457200" rtl="0" algn="l">
              <a:spcBef>
                <a:spcPts val="1600"/>
              </a:spcBef>
              <a:spcAft>
                <a:spcPts val="0"/>
              </a:spcAft>
              <a:buSzPts val="1800"/>
              <a:buChar char="➢"/>
            </a:pPr>
            <a:r>
              <a:rPr lang="en"/>
              <a:t>Medium is the best.</a:t>
            </a:r>
            <a:endParaRPr/>
          </a:p>
          <a:p>
            <a:pPr indent="-342900" lvl="0" marL="457200" rtl="0" algn="l">
              <a:spcBef>
                <a:spcPts val="0"/>
              </a:spcBef>
              <a:spcAft>
                <a:spcPts val="0"/>
              </a:spcAft>
              <a:buSzPts val="1800"/>
              <a:buChar char="➢"/>
            </a:pPr>
            <a:r>
              <a:rPr lang="en"/>
              <a:t>Not recommended: Blogspot, WordPress </a:t>
            </a:r>
            <a:endParaRPr/>
          </a:p>
          <a:p>
            <a:pPr indent="-342900" lvl="0" marL="457200" rtl="0" algn="l">
              <a:spcBef>
                <a:spcPts val="0"/>
              </a:spcBef>
              <a:spcAft>
                <a:spcPts val="0"/>
              </a:spcAft>
              <a:buSzPts val="1800"/>
              <a:buChar char="➢"/>
            </a:pPr>
            <a:r>
              <a:rPr lang="en"/>
              <a:t>See </a:t>
            </a:r>
            <a:r>
              <a:rPr lang="en" u="sng">
                <a:solidFill>
                  <a:schemeClr val="hlink"/>
                </a:solidFill>
                <a:hlinkClick r:id="rId3"/>
              </a:rPr>
              <a:t>https://medium.com/@kamiwabi.id</a:t>
            </a:r>
            <a:r>
              <a:rPr lang="en"/>
              <a:t> for example</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idx="1" type="body"/>
          </p:nvPr>
        </p:nvSpPr>
        <p:spPr>
          <a:xfrm>
            <a:off x="311700" y="353225"/>
            <a:ext cx="8520600" cy="42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Social Media Presence</a:t>
            </a:r>
            <a:endParaRPr b="1"/>
          </a:p>
          <a:p>
            <a:pPr indent="-342900" lvl="0" marL="457200" rtl="0" algn="l">
              <a:spcBef>
                <a:spcPts val="1600"/>
              </a:spcBef>
              <a:spcAft>
                <a:spcPts val="0"/>
              </a:spcAft>
              <a:buSzPts val="1800"/>
              <a:buChar char="➢"/>
            </a:pPr>
            <a:r>
              <a:rPr lang="en"/>
              <a:t>People want prompt reply and continous contents</a:t>
            </a:r>
            <a:endParaRPr/>
          </a:p>
          <a:p>
            <a:pPr indent="-342900" lvl="0" marL="457200" rtl="0" algn="l">
              <a:spcBef>
                <a:spcPts val="0"/>
              </a:spcBef>
              <a:spcAft>
                <a:spcPts val="0"/>
              </a:spcAft>
              <a:buSzPts val="1800"/>
              <a:buChar char="➢"/>
            </a:pPr>
            <a:r>
              <a:rPr lang="en"/>
              <a:t>Originality and uniqueness</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idx="1" type="body"/>
          </p:nvPr>
        </p:nvSpPr>
        <p:spPr>
          <a:xfrm>
            <a:off x="311700" y="328025"/>
            <a:ext cx="8520600" cy="42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SEO (Search Engine Optimization)</a:t>
            </a:r>
            <a:endParaRPr b="1"/>
          </a:p>
          <a:p>
            <a:pPr indent="0" lvl="0" marL="0" rtl="0" algn="l">
              <a:spcBef>
                <a:spcPts val="1600"/>
              </a:spcBef>
              <a:spcAft>
                <a:spcPts val="0"/>
              </a:spcAft>
              <a:buNone/>
            </a:pPr>
            <a:r>
              <a:rPr lang="en"/>
              <a:t>Visibility in organic search engine results.</a:t>
            </a:r>
            <a:endParaRPr/>
          </a:p>
          <a:p>
            <a:pPr indent="-342900" lvl="0" marL="457200" rtl="0" algn="l">
              <a:spcBef>
                <a:spcPts val="1600"/>
              </a:spcBef>
              <a:spcAft>
                <a:spcPts val="0"/>
              </a:spcAft>
              <a:buSzPts val="1800"/>
              <a:buChar char="➢"/>
            </a:pPr>
            <a:r>
              <a:rPr lang="en"/>
              <a:t>On page  optimization: HEAD - Title - Contents</a:t>
            </a:r>
            <a:endParaRPr/>
          </a:p>
          <a:p>
            <a:pPr indent="-342900" lvl="0" marL="457200" rtl="0" algn="l">
              <a:spcBef>
                <a:spcPts val="0"/>
              </a:spcBef>
              <a:spcAft>
                <a:spcPts val="0"/>
              </a:spcAft>
              <a:buSzPts val="1800"/>
              <a:buChar char="➢"/>
            </a:pPr>
            <a:r>
              <a:rPr lang="en"/>
              <a:t>Off page o\ptimization: backlinks</a:t>
            </a:r>
            <a:endParaRPr/>
          </a:p>
          <a:p>
            <a:pPr indent="0" lvl="0" marL="0" rtl="0" algn="l">
              <a:spcBef>
                <a:spcPts val="1600"/>
              </a:spcBef>
              <a:spcAft>
                <a:spcPts val="0"/>
              </a:spcAft>
              <a:buNone/>
            </a:pPr>
            <a:r>
              <a:rPr lang="en"/>
              <a:t>Blackhat SEO: </a:t>
            </a:r>
            <a:endParaRPr/>
          </a:p>
          <a:p>
            <a:pPr indent="-342900" lvl="0" marL="457200" rtl="0" algn="l">
              <a:spcBef>
                <a:spcPts val="1600"/>
              </a:spcBef>
              <a:spcAft>
                <a:spcPts val="0"/>
              </a:spcAft>
              <a:buSzPts val="1800"/>
              <a:buChar char="➢"/>
            </a:pPr>
            <a:r>
              <a:rPr lang="en"/>
              <a:t>Keyword stuffing</a:t>
            </a:r>
            <a:endParaRPr/>
          </a:p>
          <a:p>
            <a:pPr indent="-342900" lvl="0" marL="457200" rtl="0" algn="l">
              <a:spcBef>
                <a:spcPts val="0"/>
              </a:spcBef>
              <a:spcAft>
                <a:spcPts val="0"/>
              </a:spcAft>
              <a:buSzPts val="1800"/>
              <a:buChar char="➢"/>
            </a:pPr>
            <a:r>
              <a:rPr lang="en"/>
              <a:t>Link farms: fake backlinks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idx="1" type="body"/>
          </p:nvPr>
        </p:nvSpPr>
        <p:spPr>
          <a:xfrm>
            <a:off x="311700" y="354275"/>
            <a:ext cx="8520600" cy="42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Search Engine Marketing</a:t>
            </a:r>
            <a:endParaRPr b="1"/>
          </a:p>
          <a:p>
            <a:pPr indent="-342900" lvl="0" marL="457200" rtl="0" algn="l">
              <a:spcBef>
                <a:spcPts val="1600"/>
              </a:spcBef>
              <a:spcAft>
                <a:spcPts val="0"/>
              </a:spcAft>
              <a:buSzPts val="1800"/>
              <a:buChar char="➢"/>
            </a:pPr>
            <a:r>
              <a:rPr lang="en"/>
              <a:t>Paid advertising from search engine results.</a:t>
            </a:r>
            <a:endParaRPr/>
          </a:p>
          <a:p>
            <a:pPr indent="-342900" lvl="0" marL="457200" rtl="0" algn="l">
              <a:spcBef>
                <a:spcPts val="0"/>
              </a:spcBef>
              <a:spcAft>
                <a:spcPts val="0"/>
              </a:spcAft>
              <a:buSzPts val="1800"/>
              <a:buChar char="➢"/>
            </a:pPr>
            <a:r>
              <a:rPr lang="en"/>
              <a:t>PPC (Pay per click) or CPC (Cost Per Click)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Display Advertising</a:t>
            </a:r>
            <a:endParaRPr b="1"/>
          </a:p>
          <a:p>
            <a:pPr indent="-342900" lvl="0" marL="457200" rtl="0" algn="l">
              <a:spcBef>
                <a:spcPts val="1600"/>
              </a:spcBef>
              <a:spcAft>
                <a:spcPts val="0"/>
              </a:spcAft>
              <a:buSzPts val="1800"/>
              <a:buChar char="➢"/>
            </a:pPr>
            <a:r>
              <a:rPr lang="en"/>
              <a:t>Use any website which has many visitors. Advertiser advertise in a specific spot inside the website.</a:t>
            </a:r>
            <a:endParaRPr/>
          </a:p>
          <a:p>
            <a:pPr indent="-342900" lvl="0" marL="457200" rtl="0" algn="l">
              <a:spcBef>
                <a:spcPts val="0"/>
              </a:spcBef>
              <a:spcAft>
                <a:spcPts val="0"/>
              </a:spcAft>
              <a:buSzPts val="1800"/>
              <a:buChar char="➢"/>
            </a:pPr>
            <a:r>
              <a:rPr lang="en"/>
              <a:t>Give values to potential targets! How? Give  them free book, free gift, whatever.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8"/>
          <p:cNvSpPr txBox="1"/>
          <p:nvPr>
            <p:ph idx="1" type="body"/>
          </p:nvPr>
        </p:nvSpPr>
        <p:spPr>
          <a:xfrm>
            <a:off x="311700" y="406750"/>
            <a:ext cx="8520600" cy="41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Marketing Automation and E-mail Marketing</a:t>
            </a:r>
            <a:endParaRPr b="1"/>
          </a:p>
          <a:p>
            <a:pPr indent="-342900" lvl="0" marL="457200" rtl="0" algn="l">
              <a:spcBef>
                <a:spcPts val="1600"/>
              </a:spcBef>
              <a:spcAft>
                <a:spcPts val="0"/>
              </a:spcAft>
              <a:buSzPts val="1800"/>
              <a:buChar char="➢"/>
            </a:pPr>
            <a:r>
              <a:rPr lang="en"/>
              <a:t>Getting e-mail contacts (by any means) and target the e-mail for advertisement.</a:t>
            </a:r>
            <a:endParaRPr/>
          </a:p>
          <a:p>
            <a:pPr indent="-342900" lvl="0" marL="457200" rtl="0" algn="l">
              <a:spcBef>
                <a:spcPts val="0"/>
              </a:spcBef>
              <a:spcAft>
                <a:spcPts val="0"/>
              </a:spcAft>
              <a:buSzPts val="1800"/>
              <a:buChar char="➢"/>
            </a:pPr>
            <a:r>
              <a:rPr lang="en"/>
              <a:t>I personally do not recommend this method.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idx="1" type="body"/>
          </p:nvPr>
        </p:nvSpPr>
        <p:spPr>
          <a:xfrm>
            <a:off x="311700" y="328025"/>
            <a:ext cx="8520600" cy="42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Social Network Platform</a:t>
            </a:r>
            <a:endParaRPr b="1"/>
          </a:p>
          <a:p>
            <a:pPr indent="0" lvl="0" marL="0" rtl="0" algn="l">
              <a:spcBef>
                <a:spcPts val="1600"/>
              </a:spcBef>
              <a:spcAft>
                <a:spcPts val="0"/>
              </a:spcAft>
              <a:buNone/>
            </a:pPr>
            <a:r>
              <a:rPr lang="en"/>
              <a:t>Most people engage in:</a:t>
            </a:r>
            <a:endParaRPr/>
          </a:p>
          <a:p>
            <a:pPr indent="-342900" lvl="0" marL="457200" rtl="0" algn="l">
              <a:spcBef>
                <a:spcPts val="1600"/>
              </a:spcBef>
              <a:spcAft>
                <a:spcPts val="0"/>
              </a:spcAft>
              <a:buSzPts val="1800"/>
              <a:buChar char="➢"/>
            </a:pPr>
            <a:r>
              <a:rPr lang="en"/>
              <a:t>Facebook</a:t>
            </a:r>
            <a:endParaRPr/>
          </a:p>
          <a:p>
            <a:pPr indent="-342900" lvl="0" marL="457200" rtl="0" algn="l">
              <a:spcBef>
                <a:spcPts val="0"/>
              </a:spcBef>
              <a:spcAft>
                <a:spcPts val="0"/>
              </a:spcAft>
              <a:buSzPts val="1800"/>
              <a:buChar char="➢"/>
            </a:pPr>
            <a:r>
              <a:rPr lang="en"/>
              <a:t>Twitter</a:t>
            </a:r>
            <a:endParaRPr/>
          </a:p>
          <a:p>
            <a:pPr indent="-342900" lvl="0" marL="457200" rtl="0" algn="l">
              <a:spcBef>
                <a:spcPts val="0"/>
              </a:spcBef>
              <a:spcAft>
                <a:spcPts val="0"/>
              </a:spcAft>
              <a:buSzPts val="1800"/>
              <a:buChar char="➢"/>
            </a:pPr>
            <a:r>
              <a:rPr lang="en"/>
              <a:t>Instagram</a:t>
            </a:r>
            <a:endParaRPr/>
          </a:p>
          <a:p>
            <a:pPr indent="-342900" lvl="0" marL="457200" rtl="0" algn="l">
              <a:spcBef>
                <a:spcPts val="0"/>
              </a:spcBef>
              <a:spcAft>
                <a:spcPts val="0"/>
              </a:spcAft>
              <a:buSzPts val="1800"/>
              <a:buChar char="➢"/>
            </a:pPr>
            <a:r>
              <a:rPr lang="en"/>
              <a:t>LinkedIn</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30"/>
          <p:cNvPicPr preferRelativeResize="0"/>
          <p:nvPr/>
        </p:nvPicPr>
        <p:blipFill>
          <a:blip r:embed="rId3">
            <a:alphaModFix/>
          </a:blip>
          <a:stretch>
            <a:fillRect/>
          </a:stretch>
        </p:blipFill>
        <p:spPr>
          <a:xfrm>
            <a:off x="892250" y="0"/>
            <a:ext cx="3466949" cy="4991101"/>
          </a:xfrm>
          <a:prstGeom prst="rect">
            <a:avLst/>
          </a:prstGeom>
          <a:noFill/>
          <a:ln>
            <a:noFill/>
          </a:ln>
        </p:spPr>
      </p:pic>
      <p:pic>
        <p:nvPicPr>
          <p:cNvPr id="157" name="Google Shape;157;p30"/>
          <p:cNvPicPr preferRelativeResize="0"/>
          <p:nvPr/>
        </p:nvPicPr>
        <p:blipFill>
          <a:blip r:embed="rId4">
            <a:alphaModFix/>
          </a:blip>
          <a:stretch>
            <a:fillRect/>
          </a:stretch>
        </p:blipFill>
        <p:spPr>
          <a:xfrm>
            <a:off x="4916025" y="0"/>
            <a:ext cx="3466949" cy="5143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31"/>
          <p:cNvPicPr preferRelativeResize="0"/>
          <p:nvPr/>
        </p:nvPicPr>
        <p:blipFill>
          <a:blip r:embed="rId3">
            <a:alphaModFix/>
          </a:blip>
          <a:stretch>
            <a:fillRect/>
          </a:stretch>
        </p:blipFill>
        <p:spPr>
          <a:xfrm>
            <a:off x="624775" y="0"/>
            <a:ext cx="3141000" cy="4991101"/>
          </a:xfrm>
          <a:prstGeom prst="rect">
            <a:avLst/>
          </a:prstGeom>
          <a:noFill/>
          <a:ln>
            <a:noFill/>
          </a:ln>
        </p:spPr>
      </p:pic>
      <p:pic>
        <p:nvPicPr>
          <p:cNvPr id="163" name="Google Shape;163;p31"/>
          <p:cNvPicPr preferRelativeResize="0"/>
          <p:nvPr/>
        </p:nvPicPr>
        <p:blipFill>
          <a:blip r:embed="rId4">
            <a:alphaModFix/>
          </a:blip>
          <a:stretch>
            <a:fillRect/>
          </a:stretch>
        </p:blipFill>
        <p:spPr>
          <a:xfrm>
            <a:off x="5257175" y="0"/>
            <a:ext cx="2982926" cy="4991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Strategic Issues in Marketing</a:t>
            </a:r>
            <a:endParaRPr/>
          </a:p>
          <a:p>
            <a:pPr indent="-342900" lvl="0" marL="457200" rtl="0" algn="l">
              <a:spcBef>
                <a:spcPts val="0"/>
              </a:spcBef>
              <a:spcAft>
                <a:spcPts val="0"/>
              </a:spcAft>
              <a:buSzPts val="1800"/>
              <a:buAutoNum type="arabicPeriod"/>
            </a:pPr>
            <a:r>
              <a:rPr lang="en"/>
              <a:t>(Information) Technology and Marketing</a:t>
            </a:r>
            <a:endParaRPr/>
          </a:p>
          <a:p>
            <a:pPr indent="-342900" lvl="0" marL="457200" rtl="0" algn="l">
              <a:spcBef>
                <a:spcPts val="0"/>
              </a:spcBef>
              <a:spcAft>
                <a:spcPts val="0"/>
              </a:spcAft>
              <a:buSzPts val="1800"/>
              <a:buAutoNum type="arabicPeriod"/>
            </a:pPr>
            <a:r>
              <a:rPr lang="en"/>
              <a:t>What is Digital Marketing?</a:t>
            </a:r>
            <a:endParaRPr/>
          </a:p>
          <a:p>
            <a:pPr indent="-342900" lvl="0" marL="457200" rtl="0" algn="l">
              <a:spcBef>
                <a:spcPts val="0"/>
              </a:spcBef>
              <a:spcAft>
                <a:spcPts val="0"/>
              </a:spcAft>
              <a:buSzPts val="1800"/>
              <a:buAutoNum type="arabicPeriod"/>
            </a:pPr>
            <a:r>
              <a:rPr lang="en"/>
              <a:t>Digital Marketing Models</a:t>
            </a:r>
            <a:endParaRPr/>
          </a:p>
          <a:p>
            <a:pPr indent="-342900" lvl="0" marL="457200" rtl="0" algn="l">
              <a:spcBef>
                <a:spcPts val="0"/>
              </a:spcBef>
              <a:spcAft>
                <a:spcPts val="0"/>
              </a:spcAft>
              <a:buSzPts val="1800"/>
              <a:buAutoNum type="arabicPeriod"/>
            </a:pPr>
            <a:r>
              <a:rPr lang="en"/>
              <a:t>Digital Marketing Methods</a:t>
            </a:r>
            <a:endParaRPr/>
          </a:p>
          <a:p>
            <a:pPr indent="-342900" lvl="0" marL="457200" rtl="0" algn="l">
              <a:spcBef>
                <a:spcPts val="0"/>
              </a:spcBef>
              <a:spcAft>
                <a:spcPts val="0"/>
              </a:spcAft>
              <a:buSzPts val="1800"/>
              <a:buAutoNum type="arabicPeriod"/>
            </a:pPr>
            <a:r>
              <a:rPr lang="en"/>
              <a:t>Digital Marketing Framework</a:t>
            </a:r>
            <a:endParaRPr/>
          </a:p>
          <a:p>
            <a:pPr indent="-342900" lvl="0" marL="457200" rtl="0" algn="l">
              <a:spcBef>
                <a:spcPts val="0"/>
              </a:spcBef>
              <a:spcAft>
                <a:spcPts val="0"/>
              </a:spcAft>
              <a:buSzPts val="1800"/>
              <a:buAutoNum type="arabicPeriod"/>
            </a:pPr>
            <a:r>
              <a:rPr lang="en"/>
              <a:t>Case Studies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2"/>
          <p:cNvSpPr txBox="1"/>
          <p:nvPr>
            <p:ph idx="1" type="body"/>
          </p:nvPr>
        </p:nvSpPr>
        <p:spPr>
          <a:xfrm>
            <a:off x="311700" y="314900"/>
            <a:ext cx="8520600" cy="42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Video Marketing</a:t>
            </a:r>
            <a:endParaRPr b="1"/>
          </a:p>
          <a:p>
            <a:pPr indent="-342900" lvl="0" marL="457200" rtl="0" algn="l">
              <a:spcBef>
                <a:spcPts val="1600"/>
              </a:spcBef>
              <a:spcAft>
                <a:spcPts val="0"/>
              </a:spcAft>
              <a:buSzPts val="1800"/>
              <a:buChar char="➢"/>
            </a:pPr>
            <a:r>
              <a:rPr lang="en"/>
              <a:t>Youtube - of course!</a:t>
            </a:r>
            <a:endParaRPr/>
          </a:p>
          <a:p>
            <a:pPr indent="-342900" lvl="0" marL="457200" rtl="0" algn="l">
              <a:spcBef>
                <a:spcPts val="0"/>
              </a:spcBef>
              <a:spcAft>
                <a:spcPts val="0"/>
              </a:spcAft>
              <a:buSzPts val="1800"/>
              <a:buChar char="➢"/>
            </a:pPr>
            <a:r>
              <a:rPr lang="en"/>
              <a:t>Other platform: Vimeo</a:t>
            </a:r>
            <a:endParaRPr/>
          </a:p>
          <a:p>
            <a:pPr indent="-342900" lvl="0" marL="457200" rtl="0" algn="l">
              <a:spcBef>
                <a:spcPts val="0"/>
              </a:spcBef>
              <a:spcAft>
                <a:spcPts val="0"/>
              </a:spcAft>
              <a:buSzPts val="1800"/>
              <a:buChar char="➢"/>
            </a:pPr>
            <a:r>
              <a:rPr lang="en"/>
              <a:t>Deliver value, minimze advertisement!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76200"/>
            <a:ext cx="8520600" cy="69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Digital Marketing Framework</a:t>
            </a:r>
            <a:endParaRPr/>
          </a:p>
        </p:txBody>
      </p:sp>
      <p:pic>
        <p:nvPicPr>
          <p:cNvPr id="174" name="Google Shape;174;p33"/>
          <p:cNvPicPr preferRelativeResize="0"/>
          <p:nvPr/>
        </p:nvPicPr>
        <p:blipFill>
          <a:blip r:embed="rId3">
            <a:alphaModFix/>
          </a:blip>
          <a:stretch>
            <a:fillRect/>
          </a:stretch>
        </p:blipFill>
        <p:spPr>
          <a:xfrm>
            <a:off x="152400" y="924000"/>
            <a:ext cx="8205776" cy="3983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34"/>
          <p:cNvPicPr preferRelativeResize="0"/>
          <p:nvPr/>
        </p:nvPicPr>
        <p:blipFill>
          <a:blip r:embed="rId3">
            <a:alphaModFix/>
          </a:blip>
          <a:stretch>
            <a:fillRect/>
          </a:stretch>
        </p:blipFill>
        <p:spPr>
          <a:xfrm>
            <a:off x="152400" y="152400"/>
            <a:ext cx="8717525" cy="4702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Strategic Issues in Marketing</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Contemporary business environment: </a:t>
            </a:r>
            <a:r>
              <a:rPr b="1" lang="en"/>
              <a:t>many, frequent and strong changes</a:t>
            </a:r>
            <a:endParaRPr b="1"/>
          </a:p>
          <a:p>
            <a:pPr indent="-342900" lvl="0" marL="457200" rtl="0" algn="l">
              <a:spcBef>
                <a:spcPts val="0"/>
              </a:spcBef>
              <a:spcAft>
                <a:spcPts val="0"/>
              </a:spcAft>
              <a:buSzPts val="1800"/>
              <a:buChar char="➢"/>
            </a:pPr>
            <a:r>
              <a:rPr b="1" lang="en"/>
              <a:t>Marketing</a:t>
            </a:r>
            <a:r>
              <a:rPr lang="en"/>
              <a:t>, therefore forced to </a:t>
            </a:r>
            <a:r>
              <a:rPr b="1" lang="en"/>
              <a:t>conduct changes</a:t>
            </a:r>
            <a:endParaRPr b="1"/>
          </a:p>
          <a:p>
            <a:pPr indent="-342900" lvl="0" marL="457200" rtl="0" algn="l">
              <a:spcBef>
                <a:spcPts val="0"/>
              </a:spcBef>
              <a:spcAft>
                <a:spcPts val="0"/>
              </a:spcAft>
              <a:buSzPts val="1800"/>
              <a:buChar char="➢"/>
            </a:pPr>
            <a:r>
              <a:rPr lang="en"/>
              <a:t>What’s the</a:t>
            </a:r>
            <a:r>
              <a:rPr b="1" lang="en"/>
              <a:t> i</a:t>
            </a:r>
            <a:r>
              <a:rPr b="1" lang="en"/>
              <a:t>mplication</a:t>
            </a:r>
            <a:r>
              <a:rPr lang="en"/>
              <a:t> to (traditional) marketing? </a:t>
            </a:r>
            <a:endParaRPr/>
          </a:p>
          <a:p>
            <a:pPr indent="-342900" lvl="0" marL="457200" rtl="0" algn="l">
              <a:spcBef>
                <a:spcPts val="0"/>
              </a:spcBef>
              <a:spcAft>
                <a:spcPts val="0"/>
              </a:spcAft>
              <a:buSzPts val="1800"/>
              <a:buChar char="➢"/>
            </a:pPr>
            <a:r>
              <a:rPr b="1" lang="en"/>
              <a:t>Sales - promotion</a:t>
            </a:r>
            <a:r>
              <a:rPr lang="en"/>
              <a:t> to </a:t>
            </a:r>
            <a:r>
              <a:rPr b="1" lang="en"/>
              <a:t>creating and positioning value added</a:t>
            </a:r>
            <a:r>
              <a:rPr lang="en"/>
              <a:t> for consumers.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Technology and Marketing</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Technology: collections of techniques, skills, methods, and processes in the accomplishment of objectives</a:t>
            </a:r>
            <a:endParaRPr/>
          </a:p>
          <a:p>
            <a:pPr indent="-342900" lvl="0" marL="457200" rtl="0" algn="l">
              <a:spcBef>
                <a:spcPts val="0"/>
              </a:spcBef>
              <a:spcAft>
                <a:spcPts val="0"/>
              </a:spcAft>
              <a:buSzPts val="1800"/>
              <a:buChar char="➢"/>
            </a:pPr>
            <a:r>
              <a:rPr lang="en"/>
              <a:t>IT makes information available.</a:t>
            </a:r>
            <a:endParaRPr/>
          </a:p>
          <a:p>
            <a:pPr indent="-342900" lvl="0" marL="457200" rtl="0" algn="l">
              <a:spcBef>
                <a:spcPts val="0"/>
              </a:spcBef>
              <a:spcAft>
                <a:spcPts val="0"/>
              </a:spcAft>
              <a:buSzPts val="1800"/>
              <a:buChar char="➢"/>
            </a:pPr>
            <a:r>
              <a:rPr lang="en"/>
              <a:t>Communication is multichannel and easy.</a:t>
            </a:r>
            <a:endParaRPr/>
          </a:p>
          <a:p>
            <a:pPr indent="-342900" lvl="0" marL="457200" rtl="0" algn="l">
              <a:spcBef>
                <a:spcPts val="0"/>
              </a:spcBef>
              <a:spcAft>
                <a:spcPts val="0"/>
              </a:spcAft>
              <a:buSzPts val="1800"/>
              <a:buChar char="➢"/>
            </a:pPr>
            <a:r>
              <a:rPr lang="en"/>
              <a:t>Competitor is only one click away.</a:t>
            </a:r>
            <a:endParaRPr/>
          </a:p>
          <a:p>
            <a:pPr indent="-342900" lvl="0" marL="457200" rtl="0" algn="l">
              <a:spcBef>
                <a:spcPts val="0"/>
              </a:spcBef>
              <a:spcAft>
                <a:spcPts val="0"/>
              </a:spcAft>
              <a:buSzPts val="1800"/>
              <a:buChar char="➢"/>
            </a:pPr>
            <a:r>
              <a:rPr lang="en"/>
              <a:t>How do IT change consumer behaviour?</a:t>
            </a:r>
            <a:endParaRPr/>
          </a:p>
          <a:p>
            <a:pPr indent="-317500" lvl="1" marL="914400" rtl="0" algn="l">
              <a:spcBef>
                <a:spcPts val="0"/>
              </a:spcBef>
              <a:spcAft>
                <a:spcPts val="0"/>
              </a:spcAft>
              <a:buSzPts val="1400"/>
              <a:buChar char="○"/>
            </a:pPr>
            <a:r>
              <a:rPr lang="en" sz="1600">
                <a:highlight>
                  <a:srgbClr val="FFFFFF"/>
                </a:highlight>
                <a:latin typeface="Georgia"/>
                <a:ea typeface="Georgia"/>
                <a:cs typeface="Georgia"/>
                <a:sym typeface="Georgia"/>
              </a:rPr>
              <a:t>Customers are becoming more powerful in making their own purchasing decisions.</a:t>
            </a:r>
            <a:endParaRPr sz="1600">
              <a:highlight>
                <a:srgbClr val="FFFFFF"/>
              </a:highlight>
              <a:latin typeface="Georgia"/>
              <a:ea typeface="Georgia"/>
              <a:cs typeface="Georgia"/>
              <a:sym typeface="Georgia"/>
            </a:endParaRPr>
          </a:p>
          <a:p>
            <a:pPr indent="-330200" lvl="1" marL="914400" rtl="0" algn="l">
              <a:spcBef>
                <a:spcPts val="0"/>
              </a:spcBef>
              <a:spcAft>
                <a:spcPts val="0"/>
              </a:spcAft>
              <a:buSzPts val="1600"/>
              <a:buFont typeface="Georgia"/>
              <a:buChar char="○"/>
            </a:pPr>
            <a:r>
              <a:rPr lang="en" sz="1600">
                <a:highlight>
                  <a:srgbClr val="FFFFFF"/>
                </a:highlight>
                <a:latin typeface="Georgia"/>
                <a:ea typeface="Georgia"/>
                <a:cs typeface="Georgia"/>
                <a:sym typeface="Georgia"/>
              </a:rPr>
              <a:t>Customers are lazy, easy to complaint, are not loyal.</a:t>
            </a:r>
            <a:endParaRPr sz="1600">
              <a:highlight>
                <a:srgbClr val="FFFFFF"/>
              </a:highlight>
              <a:latin typeface="Georgia"/>
              <a:ea typeface="Georgia"/>
              <a:cs typeface="Georgia"/>
              <a:sym typeface="Georgia"/>
            </a:endParaRPr>
          </a:p>
          <a:p>
            <a:pPr indent="-330200" lvl="1" marL="914400" rtl="0" algn="l">
              <a:spcBef>
                <a:spcPts val="0"/>
              </a:spcBef>
              <a:spcAft>
                <a:spcPts val="0"/>
              </a:spcAft>
              <a:buSzPts val="1600"/>
              <a:buFont typeface="Georgia"/>
              <a:buChar char="○"/>
            </a:pPr>
            <a:r>
              <a:rPr lang="en" sz="1600">
                <a:highlight>
                  <a:srgbClr val="FFFFFF"/>
                </a:highlight>
                <a:latin typeface="Georgia"/>
                <a:ea typeface="Georgia"/>
                <a:cs typeface="Georgia"/>
                <a:sym typeface="Georgia"/>
              </a:rPr>
              <a:t>From </a:t>
            </a:r>
            <a:r>
              <a:rPr b="1" lang="en" sz="1600">
                <a:highlight>
                  <a:srgbClr val="FFFFFF"/>
                </a:highlight>
                <a:latin typeface="Georgia"/>
                <a:ea typeface="Georgia"/>
                <a:cs typeface="Georgia"/>
                <a:sym typeface="Georgia"/>
              </a:rPr>
              <a:t>First Moment of Truth </a:t>
            </a:r>
            <a:r>
              <a:rPr lang="en" sz="1600">
                <a:highlight>
                  <a:srgbClr val="FFFFFF"/>
                </a:highlight>
                <a:latin typeface="Georgia"/>
                <a:ea typeface="Georgia"/>
                <a:cs typeface="Georgia"/>
                <a:sym typeface="Georgia"/>
              </a:rPr>
              <a:t>to </a:t>
            </a:r>
            <a:r>
              <a:rPr b="1" lang="en" sz="1600">
                <a:highlight>
                  <a:srgbClr val="FFFFFF"/>
                </a:highlight>
                <a:latin typeface="Georgia"/>
                <a:ea typeface="Georgia"/>
                <a:cs typeface="Georgia"/>
                <a:sym typeface="Georgia"/>
              </a:rPr>
              <a:t>Zero Moment of Truth</a:t>
            </a:r>
            <a:endParaRPr b="1" sz="1600">
              <a:highlight>
                <a:srgbClr val="FFFFFF"/>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1524000" y="291850"/>
            <a:ext cx="6096000" cy="2381250"/>
          </a:xfrm>
          <a:prstGeom prst="rect">
            <a:avLst/>
          </a:prstGeom>
          <a:noFill/>
          <a:ln>
            <a:noFill/>
          </a:ln>
        </p:spPr>
      </p:pic>
      <p:sp>
        <p:nvSpPr>
          <p:cNvPr id="88" name="Google Shape;88;p17"/>
          <p:cNvSpPr txBox="1"/>
          <p:nvPr>
            <p:ph idx="1" type="body"/>
          </p:nvPr>
        </p:nvSpPr>
        <p:spPr>
          <a:xfrm>
            <a:off x="311700" y="3110875"/>
            <a:ext cx="8520600" cy="4959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lang="en"/>
              <a:t>Where is Zero Moment of Truth?</a:t>
            </a:r>
            <a:endParaRPr b="1" sz="1600">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Digital Marketing?</a:t>
            </a:r>
            <a:endParaRPr/>
          </a:p>
        </p:txBody>
      </p:sp>
      <p:sp>
        <p:nvSpPr>
          <p:cNvPr id="94" name="Google Shape;94;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marketing of products or services using digital channels to reach consumers. The key objective is to promote brands through various forms of digital media.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Digital Marketing Models</a:t>
            </a:r>
            <a:endParaRPr/>
          </a:p>
        </p:txBody>
      </p:sp>
      <p:sp>
        <p:nvSpPr>
          <p:cNvPr id="100" name="Google Shape;100;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Digital Branders</a:t>
            </a:r>
            <a:r>
              <a:rPr lang="en"/>
              <a:t>: focus on building and renewing brand equity and deeper consumer engagement, shifting their investment from traditional linear advertising toward more immersive digital multimedia experiences that can connect consumers to the brand in new ways.</a:t>
            </a:r>
            <a:endParaRPr/>
          </a:p>
          <a:p>
            <a:pPr indent="-342900" lvl="0" marL="457200" rtl="0" algn="l">
              <a:spcBef>
                <a:spcPts val="0"/>
              </a:spcBef>
              <a:spcAft>
                <a:spcPts val="0"/>
              </a:spcAft>
              <a:buSzPts val="1800"/>
              <a:buChar char="➢"/>
            </a:pPr>
            <a:r>
              <a:rPr b="1" lang="en"/>
              <a:t>Customer Experience Designers</a:t>
            </a:r>
            <a:r>
              <a:rPr lang="en"/>
              <a:t> use customer data and insights to create a superior end-to-end brand experience for their customers by reinventing how they interact with customers.</a:t>
            </a:r>
            <a:endParaRPr/>
          </a:p>
          <a:p>
            <a:pPr indent="-342900" lvl="0" marL="457200" rtl="0" algn="l">
              <a:spcBef>
                <a:spcPts val="0"/>
              </a:spcBef>
              <a:spcAft>
                <a:spcPts val="0"/>
              </a:spcAft>
              <a:buSzPts val="1800"/>
              <a:buChar char="➢"/>
            </a:pPr>
            <a:r>
              <a:rPr b="1" lang="en"/>
              <a:t>Demand Generators</a:t>
            </a:r>
            <a:r>
              <a:rPr lang="en"/>
              <a:t>: focus on driving online traffic and converting as many sales as possible across channels.</a:t>
            </a:r>
            <a:endParaRPr/>
          </a:p>
          <a:p>
            <a:pPr indent="-342900" lvl="0" marL="457200" rtl="0" algn="l">
              <a:spcBef>
                <a:spcPts val="0"/>
              </a:spcBef>
              <a:spcAft>
                <a:spcPts val="0"/>
              </a:spcAft>
              <a:buSzPts val="1800"/>
              <a:buChar char="➢"/>
            </a:pPr>
            <a:r>
              <a:rPr b="1" lang="en"/>
              <a:t>Product Innovators</a:t>
            </a:r>
            <a:r>
              <a:rPr lang="en"/>
              <a:t>: use digital marketing to identify, develop, and roll out new digital products and service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Digital Marketing Methods</a:t>
            </a:r>
            <a:endParaRPr/>
          </a:p>
        </p:txBody>
      </p:sp>
      <p:sp>
        <p:nvSpPr>
          <p:cNvPr id="106" name="Google Shape;106;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NOTE</a:t>
            </a:r>
            <a:endParaRPr/>
          </a:p>
          <a:p>
            <a:pPr indent="-342900" lvl="0" marL="457200" rtl="0" algn="l">
              <a:spcBef>
                <a:spcPts val="1600"/>
              </a:spcBef>
              <a:spcAft>
                <a:spcPts val="0"/>
              </a:spcAft>
              <a:buSzPts val="1800"/>
              <a:buChar char="➢"/>
            </a:pPr>
            <a:r>
              <a:rPr lang="en"/>
              <a:t>Your product is VERY IMPORTANT. It becomes a foundation for every marketing effort - be it digital or not.</a:t>
            </a:r>
            <a:endParaRPr/>
          </a:p>
          <a:p>
            <a:pPr indent="-342900" lvl="0" marL="457200" rtl="0" algn="l">
              <a:spcBef>
                <a:spcPts val="0"/>
              </a:spcBef>
              <a:spcAft>
                <a:spcPts val="0"/>
              </a:spcAft>
              <a:buSzPts val="1800"/>
              <a:buChar char="➢"/>
            </a:pPr>
            <a:r>
              <a:rPr lang="en"/>
              <a:t>IT just a “helper” to support any marketing activities.</a:t>
            </a:r>
            <a:endParaRPr/>
          </a:p>
          <a:p>
            <a:pPr indent="-342900" lvl="0" marL="457200" rtl="0" algn="l">
              <a:spcBef>
                <a:spcPts val="0"/>
              </a:spcBef>
              <a:spcAft>
                <a:spcPts val="0"/>
              </a:spcAft>
              <a:buSzPts val="1800"/>
              <a:buChar char="➢"/>
            </a:pPr>
            <a:r>
              <a:rPr lang="en"/>
              <a:t>Marketing should become the soul of the organization and its people inside.</a:t>
            </a:r>
            <a:endParaRPr/>
          </a:p>
          <a:p>
            <a:pPr indent="-342900" lvl="0" marL="457200" rtl="0" algn="l">
              <a:spcBef>
                <a:spcPts val="0"/>
              </a:spcBef>
              <a:spcAft>
                <a:spcPts val="0"/>
              </a:spcAft>
              <a:buSzPts val="1800"/>
              <a:buChar char="➢"/>
            </a:pPr>
            <a:r>
              <a:rPr lang="en"/>
              <a:t>Keys: Unique - Original. Influencer is important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idx="1" type="body"/>
          </p:nvPr>
        </p:nvSpPr>
        <p:spPr>
          <a:xfrm>
            <a:off x="311700" y="435450"/>
            <a:ext cx="8520600" cy="427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Website - Landing Page</a:t>
            </a:r>
            <a:endParaRPr b="1"/>
          </a:p>
          <a:p>
            <a:pPr indent="-342900" lvl="0" marL="457200" rtl="0" algn="l">
              <a:spcBef>
                <a:spcPts val="1600"/>
              </a:spcBef>
              <a:spcAft>
                <a:spcPts val="0"/>
              </a:spcAft>
              <a:buSzPts val="1800"/>
              <a:buChar char="➢"/>
            </a:pPr>
            <a:r>
              <a:rPr lang="en"/>
              <a:t>Choose colour. Apply it consistently</a:t>
            </a:r>
            <a:endParaRPr/>
          </a:p>
          <a:p>
            <a:pPr indent="-342900" lvl="0" marL="457200" rtl="0" algn="l">
              <a:spcBef>
                <a:spcPts val="0"/>
              </a:spcBef>
              <a:spcAft>
                <a:spcPts val="0"/>
              </a:spcAft>
              <a:buSzPts val="1800"/>
              <a:buChar char="➢"/>
            </a:pPr>
            <a:r>
              <a:rPr lang="en"/>
              <a:t>Your product and their strengths: how product can help your customers.</a:t>
            </a:r>
            <a:endParaRPr/>
          </a:p>
          <a:p>
            <a:pPr indent="-342900" lvl="0" marL="457200" rtl="0" algn="l">
              <a:spcBef>
                <a:spcPts val="0"/>
              </a:spcBef>
              <a:spcAft>
                <a:spcPts val="0"/>
              </a:spcAft>
              <a:buSzPts val="1800"/>
              <a:buChar char="➢"/>
            </a:pPr>
            <a:r>
              <a:rPr lang="en"/>
              <a:t>Not too much contents</a:t>
            </a:r>
            <a:endParaRPr/>
          </a:p>
          <a:p>
            <a:pPr indent="-342900" lvl="0" marL="457200" rtl="0" algn="l">
              <a:spcBef>
                <a:spcPts val="0"/>
              </a:spcBef>
              <a:spcAft>
                <a:spcPts val="0"/>
              </a:spcAft>
              <a:buSzPts val="1800"/>
              <a:buChar char="➢"/>
            </a:pPr>
            <a:r>
              <a:rPr lang="en"/>
              <a:t>Responsive Web Design</a:t>
            </a:r>
            <a:endParaRPr/>
          </a:p>
          <a:p>
            <a:pPr indent="-342900" lvl="0" marL="457200" rtl="0" algn="l">
              <a:spcBef>
                <a:spcPts val="0"/>
              </a:spcBef>
              <a:spcAft>
                <a:spcPts val="0"/>
              </a:spcAft>
              <a:buSzPts val="1800"/>
              <a:buChar char="➢"/>
            </a:pPr>
            <a:r>
              <a:rPr lang="en"/>
              <a:t>Include communication channels</a:t>
            </a:r>
            <a:endParaRPr/>
          </a:p>
          <a:p>
            <a:pPr indent="-342900" lvl="0" marL="457200" rtl="0" algn="l">
              <a:spcBef>
                <a:spcPts val="0"/>
              </a:spcBef>
              <a:spcAft>
                <a:spcPts val="0"/>
              </a:spcAft>
              <a:buSzPts val="1800"/>
              <a:buChar char="➢"/>
            </a:pPr>
            <a:r>
              <a:rPr lang="en"/>
              <a:t>Link to resources - social media presence</a:t>
            </a:r>
            <a:endParaRPr/>
          </a:p>
          <a:p>
            <a:pPr indent="-342900" lvl="0" marL="457200" rtl="0" algn="l">
              <a:spcBef>
                <a:spcPts val="0"/>
              </a:spcBef>
              <a:spcAft>
                <a:spcPts val="0"/>
              </a:spcAft>
              <a:buSzPts val="1800"/>
              <a:buChar char="➢"/>
            </a:pPr>
            <a:r>
              <a:rPr lang="en"/>
              <a:t>Use HTTPS instead of HTTP. </a:t>
            </a:r>
            <a:endParaRPr/>
          </a:p>
          <a:p>
            <a:pPr indent="-317500" lvl="1" marL="914400" rtl="0" algn="l">
              <a:spcBef>
                <a:spcPts val="0"/>
              </a:spcBef>
              <a:spcAft>
                <a:spcPts val="0"/>
              </a:spcAft>
              <a:buSzPts val="1400"/>
              <a:buChar char="○"/>
            </a:pPr>
            <a:r>
              <a:rPr lang="en"/>
              <a:t>HTTPS: Mandiri Syariah, BRI Syariah </a:t>
            </a:r>
            <a:endParaRPr/>
          </a:p>
          <a:p>
            <a:pPr indent="-317500" lvl="1" marL="914400" rtl="0" algn="l">
              <a:spcBef>
                <a:spcPts val="0"/>
              </a:spcBef>
              <a:spcAft>
                <a:spcPts val="0"/>
              </a:spcAft>
              <a:buSzPts val="1400"/>
              <a:buChar char="○"/>
            </a:pPr>
            <a:r>
              <a:rPr lang="en"/>
              <a:t>HTTP: BCA Syariah, MayBank Syariah</a:t>
            </a:r>
            <a:endParaRPr/>
          </a:p>
          <a:p>
            <a:pPr indent="-342900" lvl="0" marL="457200" rtl="0" algn="l">
              <a:spcBef>
                <a:spcPts val="0"/>
              </a:spcBef>
              <a:spcAft>
                <a:spcPts val="0"/>
              </a:spcAft>
              <a:buSzPts val="1800"/>
              <a:buChar char="➢"/>
            </a:pPr>
            <a:r>
              <a:rPr lang="en"/>
              <a:t>Use e-mail with your domain name. Never use unofficial e-mail.</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