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9" r:id="rId4"/>
    <p:sldId id="267" r:id="rId5"/>
    <p:sldId id="271" r:id="rId6"/>
    <p:sldId id="272" r:id="rId7"/>
    <p:sldId id="273" r:id="rId8"/>
    <p:sldId id="26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23B78-633C-5A01-1C1E-8690DD652C90}" v="15" dt="2021-12-06T11:27:38.656"/>
    <p1510:client id="{24EB2413-1D7D-6DAB-738C-1D1E8733100B}" v="1" dt="2021-12-04T17:31:30.294"/>
    <p1510:client id="{3115CAFF-5CAA-EDB5-3EC1-314BFD2E6546}" v="168" dt="2021-12-04T17:13:07.491"/>
    <p1510:client id="{44FC7544-3C08-4D92-8DF5-90434B1F481F}" v="25" dt="2021-12-04T08:15:40.731"/>
    <p1510:client id="{527D2C9C-5BCF-2560-A4FD-90FB27AFEB83}" v="44" dt="2022-01-12T03:24:47.978"/>
    <p1510:client id="{7633043B-1CBD-ACC9-9FF8-8D6B3106E9AA}" v="244" dt="2021-12-05T08:21:43.152"/>
    <p1510:client id="{970AAAD5-03AF-0E2A-1E17-43B43A59B92D}" v="264" dt="2021-12-05T15:44:24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73205-81ED-456F-9C45-E7D4927D1E88}" type="datetimeFigureOut">
              <a:rPr lang="cs-CZ" smtClean="0"/>
              <a:t>01.06.2022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CD47-CE2C-4432-A61D-A7033D9574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133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3"/>
            <a:ext cx="13435584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800002"/>
            <a:ext cx="10315592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1" y="3441733"/>
            <a:ext cx="10315591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4" y="274320"/>
            <a:ext cx="2365085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4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3435584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2" y="274321"/>
            <a:ext cx="2360815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800002"/>
            <a:ext cx="10315592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1" y="3441733"/>
            <a:ext cx="10315591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16241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800000"/>
            <a:ext cx="10392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39999" y="3059766"/>
            <a:ext cx="10392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4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9597" y="1800001"/>
            <a:ext cx="102624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1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2756855" y="368300"/>
            <a:ext cx="9184943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270000"/>
            <a:ext cx="11472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6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0" y="1440001"/>
            <a:ext cx="103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2880000"/>
            <a:ext cx="10392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2" y="274321"/>
            <a:ext cx="2360815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71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1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55605" cy="2387600"/>
          </a:xfrm>
        </p:spPr>
        <p:txBody>
          <a:bodyPr>
            <a:normAutofit/>
          </a:bodyPr>
          <a:lstStyle/>
          <a:p>
            <a:r>
              <a:rPr lang="cs-CZ" b="1" dirty="0">
                <a:effectLst/>
                <a:latin typeface="+mn-lt"/>
                <a:ea typeface="Arial" panose="020B0604020202020204" pitchFamily="34" charset="0"/>
              </a:rPr>
              <a:t>Užívání IT a právní odpovědnost </a:t>
            </a:r>
            <a:endParaRPr lang="cs-CZ" b="1" dirty="0">
              <a:latin typeface="+mn-lt"/>
              <a:cs typeface="Calibri Ligh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echnik"/>
                <a:cs typeface="Calibri"/>
              </a:rPr>
              <a:t> </a:t>
            </a:r>
            <a:r>
              <a:rPr lang="cs-CZ" dirty="0">
                <a:latin typeface="Technik"/>
                <a:cs typeface="Calibri"/>
              </a:rPr>
              <a:t>Šimon Kochánek IKZ 1.</a:t>
            </a:r>
            <a:endParaRPr lang="en-US" dirty="0">
              <a:latin typeface="Technik"/>
              <a:cs typeface="Calibri"/>
            </a:endParaRPr>
          </a:p>
          <a:p>
            <a:pPr marL="102870" algn="just">
              <a:tabLst>
                <a:tab pos="1980565" algn="l"/>
              </a:tabLst>
            </a:pPr>
            <a:r>
              <a:rPr lang="en-US" dirty="0">
                <a:latin typeface="Technik"/>
                <a:cs typeface="Calibri"/>
              </a:rPr>
              <a:t>Vedouc</a:t>
            </a:r>
            <a:r>
              <a:rPr lang="cs-CZ" dirty="0">
                <a:latin typeface="Technik"/>
                <a:cs typeface="Calibri"/>
              </a:rPr>
              <a:t>í práce: </a:t>
            </a:r>
            <a:r>
              <a:rPr lang="cs-CZ" dirty="0">
                <a:effectLst/>
                <a:latin typeface="+mj-lt"/>
                <a:ea typeface="Arial" panose="020B0604020202020204" pitchFamily="34" charset="0"/>
              </a:rPr>
              <a:t>RNDr. Dagmar Brechlerová, Ph.D.</a:t>
            </a:r>
            <a:endParaRPr lang="cs-CZ" sz="18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C6D435-BD5E-4AF4-BE66-0B30D5A6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Osnova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C3B7BE-94C6-4EED-9ED3-12148244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000" y="2544611"/>
            <a:ext cx="10392000" cy="3528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Zad</a:t>
            </a:r>
            <a:r>
              <a:rPr lang="cs-CZ" dirty="0">
                <a:cs typeface="Calibri"/>
              </a:rPr>
              <a:t>ání</a:t>
            </a:r>
            <a:endParaRPr lang="en-US" dirty="0">
              <a:cs typeface="Calibri"/>
            </a:endParaRPr>
          </a:p>
          <a:p>
            <a:r>
              <a:rPr lang="cs-CZ" dirty="0">
                <a:cs typeface="Calibri"/>
              </a:rPr>
              <a:t>Paragrafy</a:t>
            </a:r>
            <a:r>
              <a:rPr lang="en-US" dirty="0">
                <a:cs typeface="Calibri"/>
              </a:rPr>
              <a:t> </a:t>
            </a:r>
            <a:r>
              <a:rPr lang="cs-CZ" dirty="0">
                <a:cs typeface="Calibri"/>
              </a:rPr>
              <a:t>trestního zákoníku</a:t>
            </a:r>
          </a:p>
          <a:p>
            <a:r>
              <a:rPr lang="en-US" dirty="0">
                <a:cs typeface="Calibri"/>
              </a:rPr>
              <a:t>Z</a:t>
            </a:r>
            <a:r>
              <a:rPr lang="cs-CZ" dirty="0">
                <a:cs typeface="Calibri"/>
              </a:rPr>
              <a:t>ákon o kybernetické bezpečnosti</a:t>
            </a:r>
          </a:p>
          <a:p>
            <a:r>
              <a:rPr lang="cs-CZ" dirty="0">
                <a:cs typeface="Calibri"/>
              </a:rPr>
              <a:t>Dopad zákona o KB na běžného uživatele</a:t>
            </a:r>
          </a:p>
          <a:p>
            <a:r>
              <a:rPr lang="cs-CZ" dirty="0">
                <a:cs typeface="Calibri"/>
              </a:rPr>
              <a:t>Právní odpovědnost s připojením k internetu</a:t>
            </a:r>
          </a:p>
          <a:p>
            <a:endParaRPr lang="en-US" dirty="0">
              <a:cs typeface="Calibri"/>
            </a:endParaRPr>
          </a:p>
          <a:p>
            <a:r>
              <a:rPr lang="cs-CZ" dirty="0">
                <a:cs typeface="Calibri"/>
              </a:rPr>
              <a:t>Závěr</a:t>
            </a:r>
            <a:endParaRPr lang="cs-CZ" baseline="30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67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EEF2-BF22-4B3F-A3BF-9711E06B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20B9-2496-4C57-804C-95B512A58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14" y="2665046"/>
            <a:ext cx="10621385" cy="3922720"/>
          </a:xfrm>
        </p:spPr>
        <p:txBody>
          <a:bodyPr>
            <a:normAutofit/>
          </a:bodyPr>
          <a:lstStyle/>
          <a:p>
            <a:pPr marL="102870" algn="just">
              <a:spcBef>
                <a:spcPts val="490"/>
              </a:spcBef>
              <a:spcAft>
                <a:spcPts val="0"/>
              </a:spcAft>
              <a:tabLst>
                <a:tab pos="4727575" algn="l"/>
              </a:tabLst>
            </a:pP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Seznamte se s příslušnými paragrafy Trestního zákoníku, které se týkají použití  výpočetní techniky a pohybu na Internetu.</a:t>
            </a:r>
            <a:r>
              <a:rPr lang="en-US" sz="2400" spc="-65" dirty="0">
                <a:effectLst/>
                <a:latin typeface="+mj-lt"/>
                <a:ea typeface="Arial" panose="020B0604020202020204" pitchFamily="34" charset="0"/>
              </a:rPr>
              <a:t> </a:t>
            </a:r>
          </a:p>
          <a:p>
            <a:pPr marL="102870" algn="just">
              <a:spcBef>
                <a:spcPts val="490"/>
              </a:spcBef>
              <a:spcAft>
                <a:spcPts val="0"/>
              </a:spcAft>
              <a:tabLst>
                <a:tab pos="4727575" algn="l"/>
              </a:tabLst>
            </a:pP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Dále se seznamte se Zákonem o kybernetické bezpečnosti a jeho dopadem na běžného uživatele. Seznamte se s tím</a:t>
            </a:r>
            <a:r>
              <a:rPr lang="en-US" sz="2400" spc="-65" dirty="0">
                <a:effectLst/>
                <a:latin typeface="+mj-lt"/>
                <a:ea typeface="Arial" panose="020B0604020202020204" pitchFamily="34" charset="0"/>
              </a:rPr>
              <a:t>, </a:t>
            </a: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jaké povinnosti má běžný uživatel zařízení (počítač, mobil) s internetovým připojením. </a:t>
            </a:r>
            <a:endParaRPr lang="en-US" sz="2400" spc="-65" dirty="0">
              <a:effectLst/>
              <a:latin typeface="+mj-lt"/>
              <a:ea typeface="Arial" panose="020B0604020202020204" pitchFamily="34" charset="0"/>
            </a:endParaRPr>
          </a:p>
          <a:p>
            <a:pPr marL="102870" algn="just">
              <a:spcBef>
                <a:spcPts val="490"/>
              </a:spcBef>
              <a:spcAft>
                <a:spcPts val="0"/>
              </a:spcAft>
              <a:tabLst>
                <a:tab pos="4727575" algn="l"/>
              </a:tabLst>
            </a:pP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Shrňte právní odpovědnost  uživatele  do základního velmi  jednoduchého a přehledného materiálu, který bude možno použít pro vzdělávání laiků v této oblasti. </a:t>
            </a:r>
            <a:endParaRPr lang="en-US" sz="2400" spc="-65" dirty="0">
              <a:effectLst/>
              <a:latin typeface="+mj-lt"/>
              <a:ea typeface="Arial" panose="020B0604020202020204" pitchFamily="34" charset="0"/>
            </a:endParaRPr>
          </a:p>
          <a:p>
            <a:pPr marL="102870" algn="just">
              <a:spcBef>
                <a:spcPts val="490"/>
              </a:spcBef>
              <a:spcAft>
                <a:spcPts val="0"/>
              </a:spcAft>
              <a:tabLst>
                <a:tab pos="4727575" algn="l"/>
              </a:tabLst>
            </a:pP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Cílem tohoto projektu je  jednak pro studenta  zvýšení znalosti toho,  co je legální a kdy už porušuje zákon v </a:t>
            </a:r>
            <a:r>
              <a:rPr lang="cs-CZ" sz="2400" spc="-65" dirty="0" err="1">
                <a:effectLst/>
                <a:latin typeface="+mj-lt"/>
                <a:ea typeface="Arial" panose="020B0604020202020204" pitchFamily="34" charset="0"/>
              </a:rPr>
              <a:t>kyber</a:t>
            </a: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 prostředí,  a dále vypracování materiálu.</a:t>
            </a:r>
            <a:endParaRPr lang="cs-CZ" sz="24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6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1DE7B1-1ACE-422B-A98B-2BF1A9ED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Paragrafy trestního zákoníku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4AFBE5-E015-4D03-93E4-A2F24662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000" y="3083212"/>
            <a:ext cx="10392000" cy="3528000"/>
          </a:xfrm>
        </p:spPr>
        <p:txBody>
          <a:bodyPr>
            <a:normAutofit/>
          </a:bodyPr>
          <a:lstStyle/>
          <a:p>
            <a:r>
              <a:rPr lang="cs-CZ" dirty="0"/>
              <a:t>Hlavní paragrafy jsou 230,231,232</a:t>
            </a:r>
            <a:r>
              <a:rPr lang="en-US" dirty="0"/>
              <a:t> Trestn</a:t>
            </a:r>
            <a:r>
              <a:rPr lang="cs-CZ" dirty="0"/>
              <a:t>ího zákoníku č. 4</a:t>
            </a:r>
            <a:r>
              <a:rPr lang="en-US" dirty="0"/>
              <a:t>0/2009 Sb.</a:t>
            </a:r>
          </a:p>
          <a:p>
            <a:endParaRPr lang="cs-CZ" dirty="0">
              <a:effectLst/>
              <a:latin typeface="+mj-lt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380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3DC8BC-99C8-4ED3-AFC7-C8B6D808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Zákon o kybernetické bezpečnosti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A440CF-FE32-4CAF-ADDB-8955EA61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dirty="0">
                <a:effectLst/>
                <a:latin typeface="+mn-lt"/>
              </a:rPr>
              <a:t>Zákon o kybernetické bezpečnosti nezakládá civilní ani trestní odpovědnost pachatelů kybernetických útoků, ale vytváří systém bezpečnostních opatření, která mají výskytu kybernetických bezpečnostních incidentů předcházet</a:t>
            </a:r>
            <a:r>
              <a:rPr lang="en-US" b="0" dirty="0">
                <a:effectLst/>
                <a:latin typeface="+mn-lt"/>
              </a:rPr>
              <a:t>.</a:t>
            </a:r>
          </a:p>
          <a:p>
            <a:r>
              <a:rPr lang="en-US" b="0" dirty="0" err="1">
                <a:effectLst/>
                <a:latin typeface="+mn-lt"/>
              </a:rPr>
              <a:t>ZoKB</a:t>
            </a:r>
            <a:r>
              <a:rPr lang="en-US" b="0" dirty="0">
                <a:effectLst/>
                <a:latin typeface="+mn-lt"/>
              </a:rPr>
              <a:t> d</a:t>
            </a:r>
            <a:r>
              <a:rPr lang="cs-CZ" b="0" dirty="0" err="1">
                <a:effectLst/>
                <a:latin typeface="+mn-lt"/>
              </a:rPr>
              <a:t>ále</a:t>
            </a:r>
            <a:r>
              <a:rPr lang="cs-CZ" dirty="0">
                <a:latin typeface="+mn-lt"/>
              </a:rPr>
              <a:t> popisuje jen významné nebo kritické prvky informační infrastruktury.</a:t>
            </a:r>
          </a:p>
          <a:p>
            <a:endParaRPr lang="en-US" b="0" dirty="0">
              <a:effectLst/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cs-CZ" b="0" dirty="0">
              <a:effectLst/>
              <a:latin typeface="+mn-lt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73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CE35A8-BBF7-4BD6-85ED-4ABC6C54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"/>
              </a:rPr>
              <a:t>Dopad zákona o KB na běžného uživatele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4543CF-F5EB-477E-B85B-C7C58C1B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+mn-lt"/>
              </a:rPr>
              <a:t>V </a:t>
            </a:r>
            <a:r>
              <a:rPr lang="cs-CZ" b="0" dirty="0">
                <a:effectLst/>
                <a:latin typeface="+mn-lt"/>
              </a:rPr>
              <a:t>celku</a:t>
            </a:r>
            <a:r>
              <a:rPr lang="en-US" b="0" dirty="0">
                <a:effectLst/>
                <a:latin typeface="+mn-lt"/>
              </a:rPr>
              <a:t> </a:t>
            </a:r>
            <a:r>
              <a:rPr lang="cs-CZ" b="0" dirty="0">
                <a:effectLst/>
                <a:latin typeface="+mn-lt"/>
              </a:rPr>
              <a:t>žádn</a:t>
            </a:r>
            <a:r>
              <a:rPr lang="cs-CZ" dirty="0">
                <a:latin typeface="+mn-lt"/>
              </a:rPr>
              <a:t>ý. Zákon o kybernetické bezpečnosti výhradně upravuje větší  NÚKIB vydá varování o existenci hrozby v oblasti KB, na kterou je nutné bezprostředně reagovat.</a:t>
            </a:r>
          </a:p>
          <a:p>
            <a:endParaRPr lang="cs-CZ" b="0" dirty="0">
              <a:effectLst/>
              <a:latin typeface="+mn-lt"/>
            </a:endParaRPr>
          </a:p>
          <a:p>
            <a:r>
              <a:rPr lang="cs-CZ" dirty="0">
                <a:latin typeface="+mn-lt"/>
              </a:rPr>
              <a:t>Běžný uživatel, který se nenachází v pozici pracovníka významné nebo kritické sítě elektronických komunikací nebo informačního systému nemusí dodržovat varování od úřadu varování a nebude za to trestán.</a:t>
            </a:r>
          </a:p>
          <a:p>
            <a:endParaRPr lang="cs-CZ" b="0" dirty="0">
              <a:effectLst/>
              <a:latin typeface="+mn-lt"/>
            </a:endParaRPr>
          </a:p>
          <a:p>
            <a:endParaRPr lang="cs-CZ" b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862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0AB510-1131-4FE8-83EF-C308C4CB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"/>
              </a:rPr>
              <a:t>Právní odpovědnost s připojením k internetu</a:t>
            </a:r>
            <a:br>
              <a:rPr lang="cs-CZ" dirty="0">
                <a:cs typeface="Calibri"/>
              </a:rPr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FF1FE8-CCA0-4D4F-A2C4-5BBE69DD9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740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1DE7B1-1ACE-422B-A98B-2BF1A9ED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637" y="2762250"/>
            <a:ext cx="10515600" cy="1325563"/>
          </a:xfrm>
        </p:spPr>
        <p:txBody>
          <a:bodyPr/>
          <a:lstStyle/>
          <a:p>
            <a:r>
              <a:rPr lang="cs-CZ" dirty="0">
                <a:cs typeface="Calibri Light"/>
              </a:rPr>
              <a:t>Děkuji za pozornost!</a:t>
            </a:r>
          </a:p>
        </p:txBody>
      </p:sp>
    </p:spTree>
    <p:extLst>
      <p:ext uri="{BB962C8B-B14F-4D97-AF65-F5344CB8AC3E}">
        <p14:creationId xmlns:p14="http://schemas.microsoft.com/office/powerpoint/2010/main" val="334764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D65151-25F6-4CAA-8F2F-583CC6D9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BD2864-2797-45C9-BA46-310944DC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</a:rPr>
              <a:t>https://www.policie.cz/</a:t>
            </a:r>
            <a:r>
              <a:rPr lang="cs-CZ" dirty="0" err="1">
                <a:ea typeface="+mn-lt"/>
                <a:cs typeface="+mn-lt"/>
              </a:rPr>
              <a:t>clanek</a:t>
            </a:r>
            <a:r>
              <a:rPr lang="cs-CZ" dirty="0">
                <a:ea typeface="+mn-lt"/>
                <a:cs typeface="+mn-lt"/>
              </a:rPr>
              <a:t>/jednotlive-druhy-kyberkriminality.aspx#:~:text=Neopr%C3%A1vn%C4%9Bn%C3%BD%20p%C5%99%C3%ADstup%20k%20po%C4%8D%C3%ADta%C4%8Dov%C3%A9mu%20syst%C3%A9mu,neposledn%C3%AD%20%C5%99ad%C4%9B%20i%20zneu%C5%BE%C3%ADv%C3%A1n%C3%AD%20za%C5%99%C3%ADzen%C3%AD.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ffectLst/>
                <a:latin typeface="+mn-lt"/>
              </a:rPr>
              <a:t>Seznam</a:t>
            </a:r>
            <a:r>
              <a:rPr lang="en-US" dirty="0">
                <a:effectLst/>
                <a:latin typeface="+mn-lt"/>
              </a:rPr>
              <a:t> </a:t>
            </a:r>
            <a:r>
              <a:rPr lang="en-US" dirty="0" err="1">
                <a:effectLst/>
                <a:latin typeface="+mn-lt"/>
              </a:rPr>
              <a:t>odborné</a:t>
            </a:r>
            <a:r>
              <a:rPr lang="en-US" dirty="0">
                <a:effectLst/>
                <a:latin typeface="+mn-lt"/>
              </a:rPr>
              <a:t> </a:t>
            </a:r>
            <a:r>
              <a:rPr lang="en-US" dirty="0" err="1">
                <a:effectLst/>
                <a:latin typeface="+mn-lt"/>
              </a:rPr>
              <a:t>literatury</a:t>
            </a:r>
            <a:r>
              <a:rPr lang="en-US" dirty="0">
                <a:effectLst/>
                <a:latin typeface="+mn-lt"/>
              </a:rPr>
              <a:t>:</a:t>
            </a:r>
            <a:br>
              <a:rPr lang="en-US" dirty="0">
                <a:effectLst/>
                <a:latin typeface="+mn-lt"/>
              </a:rPr>
            </a:br>
            <a:r>
              <a:rPr lang="en-US" dirty="0">
                <a:effectLst/>
                <a:latin typeface="+mn-lt"/>
              </a:rPr>
              <a:t> &lt;</a:t>
            </a:r>
            <a:r>
              <a:rPr lang="en-US" u="sng" dirty="0">
                <a:effectLst/>
                <a:latin typeface="+mn-lt"/>
              </a:rPr>
              <a:t>https://www.zakonyprolidi.cz/cs/2009-40</a:t>
            </a:r>
            <a:r>
              <a:rPr lang="en-US" dirty="0">
                <a:effectLst/>
                <a:latin typeface="+mn-lt"/>
              </a:rPr>
              <a:t>&gt;  </a:t>
            </a:r>
            <a:r>
              <a:rPr lang="en-US" dirty="0" err="1">
                <a:effectLst/>
                <a:latin typeface="+mn-lt"/>
              </a:rPr>
              <a:t>aktuální</a:t>
            </a:r>
            <a:r>
              <a:rPr lang="en-US" dirty="0">
                <a:effectLst/>
                <a:latin typeface="+mn-lt"/>
              </a:rPr>
              <a:t> </a:t>
            </a:r>
            <a:r>
              <a:rPr lang="en-US" dirty="0" err="1">
                <a:effectLst/>
                <a:latin typeface="+mn-lt"/>
              </a:rPr>
              <a:t>znění</a:t>
            </a:r>
            <a:endParaRPr lang="en-US" dirty="0">
              <a:effectLst/>
              <a:latin typeface="+mn-lt"/>
            </a:endParaRPr>
          </a:p>
          <a:p>
            <a:r>
              <a:rPr lang="en-US" dirty="0">
                <a:effectLst/>
                <a:latin typeface="+mn-lt"/>
              </a:rPr>
              <a:t> Jan </a:t>
            </a:r>
            <a:r>
              <a:rPr lang="en-US" dirty="0" err="1">
                <a:effectLst/>
                <a:latin typeface="+mn-lt"/>
              </a:rPr>
              <a:t>Kolouch</a:t>
            </a:r>
            <a:r>
              <a:rPr lang="en-US" dirty="0">
                <a:effectLst/>
                <a:latin typeface="+mn-lt"/>
              </a:rPr>
              <a:t> a </a:t>
            </a:r>
            <a:r>
              <a:rPr lang="en-US" dirty="0" err="1">
                <a:effectLst/>
                <a:latin typeface="+mn-lt"/>
              </a:rPr>
              <a:t>kolektiv</a:t>
            </a:r>
            <a:r>
              <a:rPr lang="en-US" dirty="0">
                <a:effectLst/>
                <a:latin typeface="+mn-lt"/>
              </a:rPr>
              <a:t>, "CYBERSECURITY", &lt;</a:t>
            </a:r>
            <a:r>
              <a:rPr lang="en-US" u="sng" dirty="0">
                <a:effectLst/>
                <a:latin typeface="+mn-lt"/>
              </a:rPr>
              <a:t>https://knihy.nic.cz/files/edice/cybersecurity.pdf</a:t>
            </a:r>
            <a:r>
              <a:rPr lang="en-US" dirty="0">
                <a:effectLst/>
                <a:latin typeface="+mn-lt"/>
              </a:rPr>
              <a:t>&gt;</a:t>
            </a:r>
          </a:p>
          <a:p>
            <a:r>
              <a:rPr lang="en-US" dirty="0">
                <a:effectLst/>
                <a:latin typeface="+mn-lt"/>
              </a:rPr>
              <a:t> &lt;</a:t>
            </a:r>
            <a:r>
              <a:rPr lang="en-US" u="sng" dirty="0">
                <a:effectLst/>
                <a:latin typeface="+mn-lt"/>
              </a:rPr>
              <a:t>https://www.nukib.cz/cs/</a:t>
            </a:r>
            <a:r>
              <a:rPr lang="en-US" dirty="0">
                <a:effectLst/>
                <a:latin typeface="+mn-lt"/>
              </a:rPr>
              <a:t>&gt;, </a:t>
            </a:r>
            <a:r>
              <a:rPr lang="en-US" dirty="0" err="1">
                <a:effectLst/>
                <a:latin typeface="+mn-lt"/>
              </a:rPr>
              <a:t>vzdělávací</a:t>
            </a:r>
            <a:r>
              <a:rPr lang="en-US" dirty="0">
                <a:effectLst/>
                <a:latin typeface="+mn-lt"/>
              </a:rPr>
              <a:t> </a:t>
            </a:r>
            <a:r>
              <a:rPr lang="en-US" dirty="0" err="1">
                <a:effectLst/>
                <a:latin typeface="+mn-lt"/>
              </a:rPr>
              <a:t>materiály</a:t>
            </a:r>
            <a:endParaRPr lang="en-US" dirty="0">
              <a:effectLst/>
              <a:latin typeface="+mn-lt"/>
            </a:endParaRPr>
          </a:p>
          <a:p>
            <a:r>
              <a:rPr lang="en-US" dirty="0">
                <a:effectLst/>
                <a:latin typeface="+mn-lt"/>
              </a:rPr>
              <a:t> &lt;</a:t>
            </a:r>
            <a:r>
              <a:rPr lang="en-US" u="sng" dirty="0">
                <a:effectLst/>
                <a:latin typeface="+mn-lt"/>
              </a:rPr>
              <a:t>https://www.zakonyprolidi.cz/cs/2014-181</a:t>
            </a:r>
            <a:r>
              <a:rPr lang="en-US" dirty="0">
                <a:effectLst/>
                <a:latin typeface="+mn-lt"/>
              </a:rPr>
              <a:t>&gt; </a:t>
            </a:r>
            <a:r>
              <a:rPr lang="en-US" dirty="0" err="1">
                <a:effectLst/>
                <a:latin typeface="+mn-lt"/>
              </a:rPr>
              <a:t>aktuální</a:t>
            </a:r>
            <a:r>
              <a:rPr lang="en-US" dirty="0">
                <a:effectLst/>
                <a:latin typeface="+mn-lt"/>
              </a:rPr>
              <a:t> </a:t>
            </a:r>
            <a:r>
              <a:rPr lang="en-US" dirty="0" err="1">
                <a:effectLst/>
                <a:latin typeface="+mn-lt"/>
              </a:rPr>
              <a:t>znění</a:t>
            </a:r>
            <a:endParaRPr lang="en-US" dirty="0">
              <a:effectLst/>
              <a:latin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cs-CZ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46788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3072</TotalTime>
  <Words>470</Words>
  <Application>Microsoft Office PowerPoint</Application>
  <PresentationFormat>Širokoúhlá obrazovka</PresentationFormat>
  <Paragraphs>35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5" baseType="lpstr">
      <vt:lpstr>Arial</vt:lpstr>
      <vt:lpstr>Calibri</vt:lpstr>
      <vt:lpstr>Technik</vt:lpstr>
      <vt:lpstr>Technika</vt:lpstr>
      <vt:lpstr>Technika-Bold</vt:lpstr>
      <vt:lpstr>Motiv Office</vt:lpstr>
      <vt:lpstr>Užívání IT a právní odpovědnost </vt:lpstr>
      <vt:lpstr>Osnova</vt:lpstr>
      <vt:lpstr>Zadání</vt:lpstr>
      <vt:lpstr>Paragrafy trestního zákoníku</vt:lpstr>
      <vt:lpstr>Zákon o kybernetické bezpečnosti</vt:lpstr>
      <vt:lpstr>Dopad zákona o KB na běžného uživatele</vt:lpstr>
      <vt:lpstr>Právní odpovědnost s připojením k internetu </vt:lpstr>
      <vt:lpstr>Děkuji za pozornost!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Simon</dc:creator>
  <cp:lastModifiedBy>Kochanek, Simon</cp:lastModifiedBy>
  <cp:revision>177</cp:revision>
  <dcterms:created xsi:type="dcterms:W3CDTF">2021-12-04T08:15:05Z</dcterms:created>
  <dcterms:modified xsi:type="dcterms:W3CDTF">2022-06-01T15:51:29Z</dcterms:modified>
</cp:coreProperties>
</file>