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9" r:id="rId4"/>
    <p:sldId id="259" r:id="rId5"/>
    <p:sldId id="263" r:id="rId6"/>
    <p:sldId id="271" r:id="rId7"/>
    <p:sldId id="266" r:id="rId8"/>
    <p:sldId id="270" r:id="rId9"/>
    <p:sldId id="272" r:id="rId10"/>
    <p:sldId id="273" r:id="rId11"/>
    <p:sldId id="274" r:id="rId12"/>
    <p:sldId id="265" r:id="rId13"/>
    <p:sldId id="275" r:id="rId14"/>
    <p:sldId id="276" r:id="rId15"/>
    <p:sldId id="277" r:id="rId16"/>
    <p:sldId id="278" r:id="rId17"/>
    <p:sldId id="279" r:id="rId18"/>
    <p:sldId id="267" r:id="rId19"/>
    <p:sldId id="268"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23B78-633C-5A01-1C1E-8690DD652C90}" v="15" dt="2021-12-06T11:27:38.656"/>
    <p1510:client id="{24EB2413-1D7D-6DAB-738C-1D1E8733100B}" v="1" dt="2021-12-04T17:31:30.294"/>
    <p1510:client id="{3115CAFF-5CAA-EDB5-3EC1-314BFD2E6546}" v="168" dt="2021-12-04T17:13:07.491"/>
    <p1510:client id="{44FC7544-3C08-4D92-8DF5-90434B1F481F}" v="25" dt="2021-12-04T08:15:40.731"/>
    <p1510:client id="{527D2C9C-5BCF-2560-A4FD-90FB27AFEB83}" v="44" dt="2022-01-12T03:24:47.978"/>
    <p1510:client id="{7633043B-1CBD-ACC9-9FF8-8D6B3106E9AA}" v="244" dt="2021-12-05T08:21:43.152"/>
    <p1510:client id="{970AAAD5-03AF-0E2A-1E17-43B43A59B92D}" v="264" dt="2021-12-05T15:44:24.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3205-81ED-456F-9C45-E7D4927D1E88}" type="datetimeFigureOut">
              <a:rPr lang="cs-CZ" smtClean="0"/>
              <a:t>15.05.2022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9CD47-CE2C-4432-A61D-A7033D95743F}" type="slidenum">
              <a:rPr lang="cs-CZ" smtClean="0"/>
              <a:t>‹#›</a:t>
            </a:fld>
            <a:endParaRPr lang="cs-CZ"/>
          </a:p>
        </p:txBody>
      </p:sp>
    </p:spTree>
    <p:extLst>
      <p:ext uri="{BB962C8B-B14F-4D97-AF65-F5344CB8AC3E}">
        <p14:creationId xmlns:p14="http://schemas.microsoft.com/office/powerpoint/2010/main" val="241133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53C9CD47-CE2C-4432-A61D-A7033D95743F}" type="slidenum">
              <a:rPr lang="cs-CZ" smtClean="0"/>
              <a:t>16</a:t>
            </a:fld>
            <a:endParaRPr lang="cs-CZ"/>
          </a:p>
        </p:txBody>
      </p:sp>
    </p:spTree>
    <p:extLst>
      <p:ext uri="{BB962C8B-B14F-4D97-AF65-F5344CB8AC3E}">
        <p14:creationId xmlns:p14="http://schemas.microsoft.com/office/powerpoint/2010/main" val="397101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4" name="Obrázek 3"/>
          <p:cNvPicPr>
            <a:picLocks noChangeAspect="1"/>
          </p:cNvPicPr>
          <p:nvPr/>
        </p:nvPicPr>
        <p:blipFill rotWithShape="1">
          <a:blip r:embed="rId2" cstate="print">
            <a:extLst>
              <a:ext uri="{28A0092B-C50C-407E-A947-70E740481C1C}">
                <a14:useLocalDpi xmlns:a14="http://schemas.microsoft.com/office/drawing/2010/main" val="0"/>
              </a:ext>
            </a:extLst>
          </a:blip>
          <a:srcRect t="-1" b="-1"/>
          <a:stretch/>
        </p:blipFill>
        <p:spPr>
          <a:xfrm>
            <a:off x="0" y="3"/>
            <a:ext cx="13435584" cy="7556143"/>
          </a:xfrm>
          <a:prstGeom prst="rect">
            <a:avLst/>
          </a:prstGeom>
        </p:spPr>
      </p:pic>
      <p:sp>
        <p:nvSpPr>
          <p:cNvPr id="2" name="Title 1"/>
          <p:cNvSpPr>
            <a:spLocks noGrp="1"/>
          </p:cNvSpPr>
          <p:nvPr>
            <p:ph type="ctrTitle" hasCustomPrompt="1"/>
          </p:nvPr>
        </p:nvSpPr>
        <p:spPr>
          <a:xfrm>
            <a:off x="1440000" y="1800002"/>
            <a:ext cx="10315592" cy="1446663"/>
          </a:xfrm>
        </p:spPr>
        <p:txBody>
          <a:bodyPr anchor="t"/>
          <a:lstStyle>
            <a:lvl1pPr algn="l">
              <a:defRPr lang="cs-CZ" sz="4800" b="1" i="0" u="none" strike="noStrike" kern="4800" baseline="0" smtClean="0">
                <a:solidFill>
                  <a:schemeClr val="bg1"/>
                </a:solidFill>
                <a:latin typeface="Technika-Bold" panose="00000600000000000000" pitchFamily="50" charset="-18"/>
              </a:defRPr>
            </a:lvl1pPr>
          </a:lstStyle>
          <a:p>
            <a:r>
              <a:rPr lang="cs-CZ" sz="4800" b="1" i="0" u="none" strike="noStrike" baseline="0" dirty="0">
                <a:latin typeface="Technika-Bold" panose="00000600000000000000" pitchFamily="50" charset="-18"/>
              </a:rPr>
              <a:t>TITUL PREZENTACE</a:t>
            </a:r>
            <a:br>
              <a:rPr lang="cs-CZ" sz="4800" b="1" i="0" u="none" strike="noStrike" baseline="0" dirty="0">
                <a:latin typeface="Technika-Bold" panose="00000600000000000000" pitchFamily="50" charset="-18"/>
              </a:rPr>
            </a:br>
            <a:r>
              <a:rPr lang="cs-CZ" sz="4800" b="1" i="0" u="none" strike="noStrike" baseline="0" dirty="0">
                <a:latin typeface="Technika-Bold" panose="00000600000000000000" pitchFamily="50" charset="-18"/>
              </a:rPr>
              <a:t>PODTITUL</a:t>
            </a:r>
            <a:endParaRPr lang="en-US" dirty="0"/>
          </a:p>
        </p:txBody>
      </p:sp>
      <p:sp>
        <p:nvSpPr>
          <p:cNvPr id="3" name="Subtitle 2"/>
          <p:cNvSpPr>
            <a:spLocks noGrp="1"/>
          </p:cNvSpPr>
          <p:nvPr>
            <p:ph type="subTitle" idx="1" hasCustomPrompt="1"/>
          </p:nvPr>
        </p:nvSpPr>
        <p:spPr>
          <a:xfrm>
            <a:off x="1440001" y="3441733"/>
            <a:ext cx="10315591" cy="1771721"/>
          </a:xfrm>
        </p:spPr>
        <p:txBody>
          <a:bodyPr/>
          <a:lstStyle>
            <a:lvl1pPr marL="0" indent="0" algn="l">
              <a:buNone/>
              <a:defRPr lang="cs-CZ" sz="2400" b="1" i="0" u="none" strike="noStrike" kern="2800" baseline="0" smtClean="0">
                <a:solidFill>
                  <a:schemeClr val="bg1"/>
                </a:solidFill>
                <a:latin typeface="Technika-Bold" panose="00000600000000000000" pitchFamily="50" charset="-1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cs-CZ" dirty="0"/>
              <a:t>NÁZEV FAKULTY A PRACOVIŠTĚ</a:t>
            </a:r>
            <a:br>
              <a:rPr lang="en-US" dirty="0"/>
            </a:br>
            <a:r>
              <a:rPr lang="cs-CZ" dirty="0"/>
              <a:t>AUTOR/TITUL JMÉNO PŘÍJMENÍ</a:t>
            </a:r>
            <a:br>
              <a:rPr lang="en-US" dirty="0"/>
            </a:br>
            <a:r>
              <a:rPr lang="cs-CZ" dirty="0"/>
              <a:t>DATUM</a:t>
            </a:r>
          </a:p>
        </p:txBody>
      </p:sp>
      <p:pic>
        <p:nvPicPr>
          <p:cNvPr id="5" name="Obráze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04" y="274320"/>
            <a:ext cx="2365085" cy="863526"/>
          </a:xfrm>
          <a:prstGeom prst="rect">
            <a:avLst/>
          </a:prstGeom>
        </p:spPr>
      </p:pic>
    </p:spTree>
    <p:extLst>
      <p:ext uri="{BB962C8B-B14F-4D97-AF65-F5344CB8AC3E}">
        <p14:creationId xmlns:p14="http://schemas.microsoft.com/office/powerpoint/2010/main" val="410664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Úvodní snímek">
    <p:spTree>
      <p:nvGrpSpPr>
        <p:cNvPr id="1" name=""/>
        <p:cNvGrpSpPr/>
        <p:nvPr/>
      </p:nvGrpSpPr>
      <p:grpSpPr>
        <a:xfrm>
          <a:off x="0" y="0"/>
          <a:ext cx="0" cy="0"/>
          <a:chOff x="0" y="0"/>
          <a:chExt cx="0" cy="0"/>
        </a:xfrm>
      </p:grpSpPr>
      <p:pic>
        <p:nvPicPr>
          <p:cNvPr id="5" name="Obrázek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13435584" cy="7555992"/>
          </a:xfrm>
          <a:prstGeom prst="rect">
            <a:avLst/>
          </a:prstGeom>
        </p:spPr>
      </p:pic>
      <p:pic>
        <p:nvPicPr>
          <p:cNvPr id="7" name="Picture 2" descr="https://www.email.cz/download/i/J_cdaADwWifiayZrAXd9jpkdWor_gYe_4QlhA3zsTzSB0jpv76wY4UUYT-LRJNvubDBn-to/logo_cv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02" y="274321"/>
            <a:ext cx="2360815" cy="8634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ctrTitle" hasCustomPrompt="1"/>
          </p:nvPr>
        </p:nvSpPr>
        <p:spPr>
          <a:xfrm>
            <a:off x="1440000" y="1800002"/>
            <a:ext cx="10315592" cy="1446663"/>
          </a:xfrm>
        </p:spPr>
        <p:txBody>
          <a:bodyPr anchor="t"/>
          <a:lstStyle>
            <a:lvl1pPr algn="l">
              <a:defRPr lang="cs-CZ" sz="4800" b="1" i="0" u="none" strike="noStrike" kern="4800" baseline="0" smtClean="0">
                <a:solidFill>
                  <a:schemeClr val="tx1"/>
                </a:solidFill>
                <a:latin typeface="Technika-Bold" panose="00000600000000000000" pitchFamily="50" charset="-18"/>
              </a:defRPr>
            </a:lvl1pPr>
          </a:lstStyle>
          <a:p>
            <a:r>
              <a:rPr lang="cs-CZ" sz="4800" b="1" i="0" u="none" strike="noStrike" baseline="0" dirty="0">
                <a:latin typeface="Technika-Bold" panose="00000600000000000000" pitchFamily="50" charset="-18"/>
              </a:rPr>
              <a:t>TITUL PREZENTACE</a:t>
            </a:r>
            <a:br>
              <a:rPr lang="cs-CZ" sz="4800" b="1" i="0" u="none" strike="noStrike" baseline="0" dirty="0">
                <a:latin typeface="Technika-Bold" panose="00000600000000000000" pitchFamily="50" charset="-18"/>
              </a:rPr>
            </a:br>
            <a:r>
              <a:rPr lang="cs-CZ" sz="4800" b="1" i="0" u="none" strike="noStrike" baseline="0" dirty="0">
                <a:latin typeface="Technika-Bold" panose="00000600000000000000" pitchFamily="50" charset="-18"/>
              </a:rPr>
              <a:t>PODTITUL</a:t>
            </a:r>
            <a:endParaRPr lang="en-US" dirty="0"/>
          </a:p>
        </p:txBody>
      </p:sp>
      <p:sp>
        <p:nvSpPr>
          <p:cNvPr id="9" name="Subtitle 2"/>
          <p:cNvSpPr>
            <a:spLocks noGrp="1"/>
          </p:cNvSpPr>
          <p:nvPr>
            <p:ph type="subTitle" idx="1" hasCustomPrompt="1"/>
          </p:nvPr>
        </p:nvSpPr>
        <p:spPr>
          <a:xfrm>
            <a:off x="1440001" y="3441733"/>
            <a:ext cx="10315591" cy="1771721"/>
          </a:xfrm>
        </p:spPr>
        <p:txBody>
          <a:bodyPr/>
          <a:lstStyle>
            <a:lvl1pPr marL="0" indent="0" algn="l">
              <a:buNone/>
              <a:defRPr lang="cs-CZ" sz="2400" b="1" i="0" u="none" strike="noStrike" kern="2800" baseline="0" smtClean="0">
                <a:solidFill>
                  <a:schemeClr val="tx1"/>
                </a:solidFill>
                <a:latin typeface="Technika-Bold" panose="00000600000000000000" pitchFamily="50" charset="-1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cs-CZ" dirty="0"/>
              <a:t>NÁZEV FAKULTY A PRACOVIŠTĚ</a:t>
            </a:r>
            <a:br>
              <a:rPr lang="en-US" dirty="0"/>
            </a:br>
            <a:r>
              <a:rPr lang="cs-CZ" dirty="0"/>
              <a:t>AUTOR/TITUL JMÉNO PŘÍJMENÍ</a:t>
            </a:r>
            <a:br>
              <a:rPr lang="en-US" dirty="0"/>
            </a:br>
            <a:r>
              <a:rPr lang="cs-CZ" dirty="0"/>
              <a:t>DATUM</a:t>
            </a:r>
          </a:p>
        </p:txBody>
      </p:sp>
    </p:spTree>
    <p:extLst>
      <p:ext uri="{BB962C8B-B14F-4D97-AF65-F5344CB8AC3E}">
        <p14:creationId xmlns:p14="http://schemas.microsoft.com/office/powerpoint/2010/main" val="416241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0000" y="1800000"/>
            <a:ext cx="10392000" cy="1087934"/>
          </a:xfrm>
        </p:spPr>
        <p:txBody>
          <a:bodyPr anchor="t"/>
          <a:lstStyle>
            <a:lvl1pPr>
              <a:defRPr sz="2800" kern="2800" baseline="0">
                <a:latin typeface="Technika-Bold" panose="00000600000000000000" pitchFamily="50" charset="-18"/>
              </a:defRPr>
            </a:lvl1pPr>
          </a:lstStyle>
          <a:p>
            <a:r>
              <a:rPr lang="cs-CZ" dirty="0"/>
              <a:t>PODTITUL</a:t>
            </a:r>
            <a:endParaRPr lang="en-US" dirty="0"/>
          </a:p>
        </p:txBody>
      </p:sp>
      <p:sp>
        <p:nvSpPr>
          <p:cNvPr id="3" name="Content Placeholder 2"/>
          <p:cNvSpPr>
            <a:spLocks noGrp="1"/>
          </p:cNvSpPr>
          <p:nvPr>
            <p:ph idx="1" hasCustomPrompt="1"/>
          </p:nvPr>
        </p:nvSpPr>
        <p:spPr>
          <a:xfrm>
            <a:off x="1439999" y="3059766"/>
            <a:ext cx="10392000" cy="3528000"/>
          </a:xfrm>
        </p:spPr>
        <p:txBody>
          <a:bodyPr>
            <a:normAutofit/>
          </a:bodyPr>
          <a:lstStyle>
            <a:lvl1pPr marL="0" indent="0">
              <a:buNone/>
              <a:defRPr sz="2000" kern="3000" baseline="0">
                <a:latin typeface="Technika-Bold" panose="00000600000000000000" pitchFamily="50" charset="-18"/>
              </a:defRPr>
            </a:lvl1pPr>
          </a:lstStyle>
          <a:p>
            <a:pPr lvl="0"/>
            <a:r>
              <a:rPr lang="cs-CZ" dirty="0"/>
              <a:t>VLOŽIT TEXT</a:t>
            </a:r>
            <a:endParaRPr lang="en-US" dirty="0"/>
          </a:p>
        </p:txBody>
      </p:sp>
    </p:spTree>
    <p:extLst>
      <p:ext uri="{BB962C8B-B14F-4D97-AF65-F5344CB8AC3E}">
        <p14:creationId xmlns:p14="http://schemas.microsoft.com/office/powerpoint/2010/main" val="297014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dpis a obráze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69597" y="1800001"/>
            <a:ext cx="10262400" cy="4788000"/>
          </a:xfrm>
        </p:spPr>
        <p:txBody>
          <a:bodyPr>
            <a:normAutofit/>
          </a:bodyPr>
          <a:lstStyle>
            <a:lvl1pPr marL="0" indent="0">
              <a:buNone/>
              <a:defRPr sz="2000" kern="3000" baseline="0">
                <a:latin typeface="Technika-Bold" panose="00000600000000000000" pitchFamily="50" charset="-18"/>
              </a:defRPr>
            </a:lvl1pPr>
          </a:lstStyle>
          <a:p>
            <a:pPr lvl="0"/>
            <a:r>
              <a:rPr lang="cs-CZ" dirty="0"/>
              <a:t>VLOŽIT OBRÁZEK</a:t>
            </a:r>
            <a:endParaRPr lang="en-US" dirty="0"/>
          </a:p>
        </p:txBody>
      </p:sp>
    </p:spTree>
    <p:extLst>
      <p:ext uri="{BB962C8B-B14F-4D97-AF65-F5344CB8AC3E}">
        <p14:creationId xmlns:p14="http://schemas.microsoft.com/office/powerpoint/2010/main" val="76211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brázek">
    <p:spTree>
      <p:nvGrpSpPr>
        <p:cNvPr id="1" name=""/>
        <p:cNvGrpSpPr/>
        <p:nvPr/>
      </p:nvGrpSpPr>
      <p:grpSpPr>
        <a:xfrm>
          <a:off x="0" y="0"/>
          <a:ext cx="0" cy="0"/>
          <a:chOff x="0" y="0"/>
          <a:chExt cx="0" cy="0"/>
        </a:xfrm>
      </p:grpSpPr>
      <p:sp>
        <p:nvSpPr>
          <p:cNvPr id="4" name="Obdélník 3"/>
          <p:cNvSpPr/>
          <p:nvPr/>
        </p:nvSpPr>
        <p:spPr>
          <a:xfrm>
            <a:off x="2756855" y="368300"/>
            <a:ext cx="9184943" cy="12284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cs-CZ" sz="1800"/>
          </a:p>
        </p:txBody>
      </p:sp>
      <p:sp>
        <p:nvSpPr>
          <p:cNvPr id="3" name="Content Placeholder 2"/>
          <p:cNvSpPr>
            <a:spLocks noGrp="1"/>
          </p:cNvSpPr>
          <p:nvPr>
            <p:ph idx="1" hasCustomPrompt="1"/>
          </p:nvPr>
        </p:nvSpPr>
        <p:spPr>
          <a:xfrm>
            <a:off x="360000" y="270000"/>
            <a:ext cx="11472000" cy="6318000"/>
          </a:xfrm>
        </p:spPr>
        <p:txBody>
          <a:bodyPr>
            <a:normAutofit/>
          </a:bodyPr>
          <a:lstStyle>
            <a:lvl1pPr marL="0" indent="0" algn="ctr">
              <a:buNone/>
              <a:defRPr sz="2000" kern="3000" baseline="0">
                <a:latin typeface="Technika-Bold" panose="00000600000000000000" pitchFamily="50" charset="-18"/>
              </a:defRPr>
            </a:lvl1pPr>
          </a:lstStyle>
          <a:p>
            <a:pPr lvl="0"/>
            <a:r>
              <a:rPr lang="cs-CZ" dirty="0"/>
              <a:t>VLOŽIT OBRÁZEK</a:t>
            </a:r>
            <a:endParaRPr lang="en-US" dirty="0"/>
          </a:p>
        </p:txBody>
      </p:sp>
    </p:spTree>
    <p:extLst>
      <p:ext uri="{BB962C8B-B14F-4D97-AF65-F5344CB8AC3E}">
        <p14:creationId xmlns:p14="http://schemas.microsoft.com/office/powerpoint/2010/main" val="755062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440001"/>
            <a:ext cx="10392000" cy="1325563"/>
          </a:xfrm>
          <a:prstGeom prst="rect">
            <a:avLst/>
          </a:prstGeom>
        </p:spPr>
        <p:txBody>
          <a:bodyPr vert="horz" lIns="91440" tIns="45720" rIns="91440" bIns="45720" rtlCol="0" anchor="ctr">
            <a:normAutofit/>
          </a:bodyPr>
          <a:lstStyle/>
          <a:p>
            <a:r>
              <a:rPr lang="cs-CZ" dirty="0"/>
              <a:t>Kliknutím lze upravit styl.</a:t>
            </a:r>
            <a:endParaRPr lang="en-US" dirty="0"/>
          </a:p>
        </p:txBody>
      </p:sp>
      <p:sp>
        <p:nvSpPr>
          <p:cNvPr id="3" name="Text Placeholder 2"/>
          <p:cNvSpPr>
            <a:spLocks noGrp="1"/>
          </p:cNvSpPr>
          <p:nvPr>
            <p:ph type="body" idx="1"/>
          </p:nvPr>
        </p:nvSpPr>
        <p:spPr>
          <a:xfrm>
            <a:off x="1440000" y="2880000"/>
            <a:ext cx="10392000" cy="3708000"/>
          </a:xfrm>
          <a:prstGeom prst="rect">
            <a:avLst/>
          </a:prstGeom>
        </p:spPr>
        <p:txBody>
          <a:bodyPr vert="horz" lIns="91440" tIns="45720" rIns="91440" bIns="45720" rtlCol="0">
            <a:normAutofit/>
          </a:bodyPr>
          <a:lstStyle/>
          <a:p>
            <a:pPr lvl="0"/>
            <a:r>
              <a:rPr lang="cs-CZ" dirty="0"/>
              <a:t>Upravte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p:txBody>
      </p:sp>
      <p:pic>
        <p:nvPicPr>
          <p:cNvPr id="1026" name="Picture 2" descr="https://www.email.cz/download/i/J_cdaADwWifiayZrAXd9jpkdWor_gYe_4QlhA3zsTzSB0jpv76wY4UUYT-LRJNvubDBn-to/logo_cvu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002" y="274321"/>
            <a:ext cx="2360815" cy="86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710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354" rtl="0" eaLnBrk="1" latinLnBrk="0" hangingPunct="1">
        <a:lnSpc>
          <a:spcPct val="90000"/>
        </a:lnSpc>
        <a:spcBef>
          <a:spcPct val="0"/>
        </a:spcBef>
        <a:buNone/>
        <a:defRPr sz="4400" kern="1200">
          <a:solidFill>
            <a:schemeClr val="tx1"/>
          </a:solidFill>
          <a:latin typeface="Technika-Bold" panose="00000600000000000000" pitchFamily="50" charset="-18"/>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Technika" panose="00000600000000000000" pitchFamily="50" charset="-18"/>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Technika" panose="00000600000000000000" pitchFamily="50" charset="-18"/>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Technika" panose="00000600000000000000" pitchFamily="50" charset="-18"/>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p15:clr>
            <a:srgbClr val="F26B43"/>
          </p15:clr>
        </p15:guide>
        <p15:guide id="2" pos="131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cidchar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755605" cy="2387600"/>
          </a:xfrm>
        </p:spPr>
        <p:txBody>
          <a:bodyPr>
            <a:normAutofit/>
          </a:bodyPr>
          <a:lstStyle/>
          <a:p>
            <a:r>
              <a:rPr lang="cs-CZ" b="1" dirty="0">
                <a:effectLst/>
                <a:latin typeface="+mn-lt"/>
                <a:ea typeface="Arial" panose="020B0604020202020204" pitchFamily="34" charset="0"/>
              </a:rPr>
              <a:t>Užívání IT a právní odpovědnost </a:t>
            </a:r>
            <a:endParaRPr lang="cs-CZ" b="1" dirty="0">
              <a:latin typeface="+mn-lt"/>
              <a:cs typeface="Calibri Light"/>
            </a:endParaRPr>
          </a:p>
        </p:txBody>
      </p:sp>
      <p:sp>
        <p:nvSpPr>
          <p:cNvPr id="3" name="Podnadpis 2"/>
          <p:cNvSpPr>
            <a:spLocks noGrp="1"/>
          </p:cNvSpPr>
          <p:nvPr>
            <p:ph type="subTitle" idx="1"/>
          </p:nvPr>
        </p:nvSpPr>
        <p:spPr/>
        <p:txBody>
          <a:bodyPr vert="horz" lIns="91440" tIns="45720" rIns="91440" bIns="45720" rtlCol="0" anchor="t">
            <a:normAutofit/>
          </a:bodyPr>
          <a:lstStyle/>
          <a:p>
            <a:r>
              <a:rPr lang="en-US" dirty="0">
                <a:latin typeface="Technik"/>
                <a:cs typeface="Calibri"/>
              </a:rPr>
              <a:t> </a:t>
            </a:r>
            <a:r>
              <a:rPr lang="cs-CZ" dirty="0">
                <a:latin typeface="Technik"/>
                <a:cs typeface="Calibri"/>
              </a:rPr>
              <a:t>Šimon Kochánek IKZ 1.</a:t>
            </a:r>
            <a:endParaRPr lang="en-US" dirty="0">
              <a:latin typeface="Technik"/>
              <a:cs typeface="Calibri"/>
            </a:endParaRPr>
          </a:p>
          <a:p>
            <a:pPr marL="102870" algn="just">
              <a:tabLst>
                <a:tab pos="1980565" algn="l"/>
              </a:tabLst>
            </a:pPr>
            <a:r>
              <a:rPr lang="en-US" dirty="0">
                <a:latin typeface="Technik"/>
                <a:cs typeface="Calibri"/>
              </a:rPr>
              <a:t>Vedouc</a:t>
            </a:r>
            <a:r>
              <a:rPr lang="cs-CZ" dirty="0">
                <a:latin typeface="Technik"/>
                <a:cs typeface="Calibri"/>
              </a:rPr>
              <a:t>í práce: </a:t>
            </a:r>
            <a:r>
              <a:rPr lang="cs-CZ" dirty="0">
                <a:effectLst/>
                <a:latin typeface="+mj-lt"/>
                <a:ea typeface="Arial" panose="020B0604020202020204" pitchFamily="34" charset="0"/>
              </a:rPr>
              <a:t>RNDr. Dagmar Brechlerová, Ph.D.</a:t>
            </a:r>
            <a:endParaRPr lang="cs-CZ" sz="1800" dirty="0">
              <a:effectLst/>
              <a:latin typeface="+mj-lt"/>
              <a:ea typeface="Arial" panose="020B0604020202020204" pitchFamily="34" charset="0"/>
            </a:endParaRPr>
          </a:p>
        </p:txBody>
      </p:sp>
    </p:spTree>
    <p:extLst>
      <p:ext uri="{BB962C8B-B14F-4D97-AF65-F5344CB8AC3E}">
        <p14:creationId xmlns:p14="http://schemas.microsoft.com/office/powerpoint/2010/main" val="379952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3BC389-9879-4300-A8E7-8CE6512C268B}"/>
              </a:ext>
            </a:extLst>
          </p:cNvPr>
          <p:cNvSpPr>
            <a:spLocks noGrp="1"/>
          </p:cNvSpPr>
          <p:nvPr>
            <p:ph type="title"/>
          </p:nvPr>
        </p:nvSpPr>
        <p:spPr/>
        <p:txBody>
          <a:bodyPr/>
          <a:lstStyle/>
          <a:p>
            <a:r>
              <a:rPr lang="cs-CZ" dirty="0"/>
              <a:t>Hulk</a:t>
            </a:r>
          </a:p>
        </p:txBody>
      </p:sp>
      <p:sp>
        <p:nvSpPr>
          <p:cNvPr id="3" name="Zástupný obsah 2">
            <a:extLst>
              <a:ext uri="{FF2B5EF4-FFF2-40B4-BE49-F238E27FC236}">
                <a16:creationId xmlns:a16="http://schemas.microsoft.com/office/drawing/2014/main" id="{0291494D-F326-4240-8742-E73F533D153D}"/>
              </a:ext>
            </a:extLst>
          </p:cNvPr>
          <p:cNvSpPr>
            <a:spLocks noGrp="1"/>
          </p:cNvSpPr>
          <p:nvPr>
            <p:ph idx="1"/>
          </p:nvPr>
        </p:nvSpPr>
        <p:spPr/>
        <p:txBody>
          <a:bodyPr/>
          <a:lstStyle/>
          <a:p>
            <a:r>
              <a:rPr lang="cs-CZ" dirty="0"/>
              <a:t>Přiložen se souborem prezentace</a:t>
            </a:r>
          </a:p>
          <a:p>
            <a:r>
              <a:rPr lang="cs-CZ" dirty="0"/>
              <a:t>Napsán v jazyce Go nebo Python, tudíž možno provozovat na Linuxu, stačí </a:t>
            </a:r>
            <a:r>
              <a:rPr lang="cs-CZ" dirty="0" err="1"/>
              <a:t>buildnout</a:t>
            </a:r>
            <a:endParaRPr lang="cs-CZ" dirty="0"/>
          </a:p>
          <a:p>
            <a:r>
              <a:rPr lang="cs-CZ" dirty="0"/>
              <a:t>Velká možnost nastavení, a velice výkonný.</a:t>
            </a:r>
          </a:p>
          <a:p>
            <a:endParaRPr lang="cs-CZ" dirty="0"/>
          </a:p>
          <a:p>
            <a:endParaRPr lang="cs-CZ" dirty="0"/>
          </a:p>
          <a:p>
            <a:endParaRPr lang="cs-CZ" dirty="0"/>
          </a:p>
          <a:p>
            <a:endParaRPr lang="cs-CZ" dirty="0"/>
          </a:p>
          <a:p>
            <a:r>
              <a:rPr lang="en-US" dirty="0" err="1"/>
              <a:t>Odkaz</a:t>
            </a:r>
            <a:r>
              <a:rPr lang="en-US" dirty="0"/>
              <a:t>: </a:t>
            </a:r>
            <a:r>
              <a:rPr lang="cs-CZ" dirty="0"/>
              <a:t>https://github.com/grafov/hulk</a:t>
            </a:r>
          </a:p>
        </p:txBody>
      </p:sp>
      <p:pic>
        <p:nvPicPr>
          <p:cNvPr id="7" name="Obrázek 6">
            <a:extLst>
              <a:ext uri="{FF2B5EF4-FFF2-40B4-BE49-F238E27FC236}">
                <a16:creationId xmlns:a16="http://schemas.microsoft.com/office/drawing/2014/main" id="{FDE2266F-A121-4778-82C5-FB1F0BB8D363}"/>
              </a:ext>
            </a:extLst>
          </p:cNvPr>
          <p:cNvPicPr>
            <a:picLocks noChangeAspect="1"/>
          </p:cNvPicPr>
          <p:nvPr/>
        </p:nvPicPr>
        <p:blipFill>
          <a:blip r:embed="rId2"/>
          <a:stretch>
            <a:fillRect/>
          </a:stretch>
        </p:blipFill>
        <p:spPr>
          <a:xfrm>
            <a:off x="7151076" y="892927"/>
            <a:ext cx="4563691" cy="1213566"/>
          </a:xfrm>
          <a:prstGeom prst="rect">
            <a:avLst/>
          </a:prstGeom>
        </p:spPr>
      </p:pic>
    </p:spTree>
    <p:extLst>
      <p:ext uri="{BB962C8B-B14F-4D97-AF65-F5344CB8AC3E}">
        <p14:creationId xmlns:p14="http://schemas.microsoft.com/office/powerpoint/2010/main" val="137088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B02431-1243-4302-9F49-BA963FE2A7F5}"/>
              </a:ext>
            </a:extLst>
          </p:cNvPr>
          <p:cNvSpPr>
            <a:spLocks noGrp="1"/>
          </p:cNvSpPr>
          <p:nvPr>
            <p:ph type="title"/>
          </p:nvPr>
        </p:nvSpPr>
        <p:spPr/>
        <p:txBody>
          <a:bodyPr/>
          <a:lstStyle/>
          <a:p>
            <a:r>
              <a:rPr lang="cs-CZ" dirty="0"/>
              <a:t>Vlastní skript</a:t>
            </a:r>
          </a:p>
        </p:txBody>
      </p:sp>
      <p:sp>
        <p:nvSpPr>
          <p:cNvPr id="3" name="Zástupný obsah 2">
            <a:extLst>
              <a:ext uri="{FF2B5EF4-FFF2-40B4-BE49-F238E27FC236}">
                <a16:creationId xmlns:a16="http://schemas.microsoft.com/office/drawing/2014/main" id="{66182386-1049-4579-B52D-A54FD143D547}"/>
              </a:ext>
            </a:extLst>
          </p:cNvPr>
          <p:cNvSpPr>
            <a:spLocks noGrp="1"/>
          </p:cNvSpPr>
          <p:nvPr>
            <p:ph idx="1"/>
          </p:nvPr>
        </p:nvSpPr>
        <p:spPr/>
        <p:txBody>
          <a:bodyPr/>
          <a:lstStyle/>
          <a:p>
            <a:r>
              <a:rPr lang="cs-CZ" dirty="0"/>
              <a:t>Možnost ve většině programovacích jazyků</a:t>
            </a:r>
          </a:p>
          <a:p>
            <a:r>
              <a:rPr lang="cs-CZ" dirty="0"/>
              <a:t>Vytvoříte TCPConnection nebo HTTPRequest a pak už můžete</a:t>
            </a:r>
            <a:r>
              <a:rPr lang="en-US" dirty="0"/>
              <a:t> v </a:t>
            </a:r>
            <a:r>
              <a:rPr lang="en-US" dirty="0" err="1"/>
              <a:t>nekone</a:t>
            </a:r>
            <a:r>
              <a:rPr lang="cs-CZ" dirty="0"/>
              <a:t>čném cyklu otevírat připojení</a:t>
            </a:r>
          </a:p>
          <a:p>
            <a:r>
              <a:rPr lang="cs-CZ" dirty="0"/>
              <a:t>Můžete využít </a:t>
            </a:r>
            <a:r>
              <a:rPr lang="cs-CZ" dirty="0" err="1"/>
              <a:t>multithreading</a:t>
            </a:r>
            <a:r>
              <a:rPr lang="cs-CZ" dirty="0"/>
              <a:t> a využít více </a:t>
            </a:r>
            <a:r>
              <a:rPr lang="cs-CZ" dirty="0" err="1"/>
              <a:t>jáder</a:t>
            </a:r>
            <a:endParaRPr lang="cs-CZ" dirty="0"/>
          </a:p>
          <a:p>
            <a:endParaRPr lang="cs-CZ" dirty="0"/>
          </a:p>
        </p:txBody>
      </p:sp>
    </p:spTree>
    <p:extLst>
      <p:ext uri="{BB962C8B-B14F-4D97-AF65-F5344CB8AC3E}">
        <p14:creationId xmlns:p14="http://schemas.microsoft.com/office/powerpoint/2010/main" val="385198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146E0F-A9BC-4639-9468-BA505217D289}"/>
              </a:ext>
            </a:extLst>
          </p:cNvPr>
          <p:cNvSpPr>
            <a:spLocks noGrp="1"/>
          </p:cNvSpPr>
          <p:nvPr>
            <p:ph type="title"/>
          </p:nvPr>
        </p:nvSpPr>
        <p:spPr>
          <a:xfrm>
            <a:off x="1440000" y="1800000"/>
            <a:ext cx="10392000" cy="556945"/>
          </a:xfrm>
        </p:spPr>
        <p:txBody>
          <a:bodyPr/>
          <a:lstStyle/>
          <a:p>
            <a:r>
              <a:rPr lang="cs-CZ" dirty="0">
                <a:cs typeface="Calibri Light"/>
              </a:rPr>
              <a:t>Výběr ochrany</a:t>
            </a:r>
          </a:p>
        </p:txBody>
      </p:sp>
      <p:sp>
        <p:nvSpPr>
          <p:cNvPr id="3" name="Zástupný obsah 2">
            <a:extLst>
              <a:ext uri="{FF2B5EF4-FFF2-40B4-BE49-F238E27FC236}">
                <a16:creationId xmlns:a16="http://schemas.microsoft.com/office/drawing/2014/main" id="{5D92FB75-3AC4-437F-B304-011582AF9114}"/>
              </a:ext>
            </a:extLst>
          </p:cNvPr>
          <p:cNvSpPr>
            <a:spLocks noGrp="1"/>
          </p:cNvSpPr>
          <p:nvPr>
            <p:ph idx="1"/>
          </p:nvPr>
        </p:nvSpPr>
        <p:spPr>
          <a:xfrm>
            <a:off x="1439999" y="2893671"/>
            <a:ext cx="10392000" cy="3694095"/>
          </a:xfrm>
        </p:spPr>
        <p:txBody>
          <a:bodyPr vert="horz" lIns="91440" tIns="45720" rIns="91440" bIns="45720" rtlCol="0" anchor="t">
            <a:normAutofit/>
          </a:bodyPr>
          <a:lstStyle/>
          <a:p>
            <a:r>
              <a:rPr lang="cs-CZ" dirty="0">
                <a:ea typeface="+mn-lt"/>
                <a:cs typeface="+mn-lt"/>
              </a:rPr>
              <a:t>Existuje několik verzí: </a:t>
            </a:r>
          </a:p>
          <a:p>
            <a:pPr marL="342900" indent="-342900">
              <a:buFontTx/>
              <a:buChar char="-"/>
            </a:pPr>
            <a:r>
              <a:rPr lang="cs-CZ" dirty="0">
                <a:ea typeface="+mn-lt"/>
                <a:cs typeface="+mn-lt"/>
              </a:rPr>
              <a:t>SW přímo u služby nebo v zařízení</a:t>
            </a:r>
          </a:p>
          <a:p>
            <a:pPr marL="342900" indent="-342900">
              <a:buFontTx/>
              <a:buChar char="-"/>
            </a:pPr>
            <a:r>
              <a:rPr lang="cs-CZ" dirty="0">
                <a:ea typeface="+mn-lt"/>
                <a:cs typeface="+mn-lt"/>
              </a:rPr>
              <a:t>HW před serverem</a:t>
            </a:r>
          </a:p>
          <a:p>
            <a:pPr marL="342900" indent="-342900">
              <a:buFontTx/>
              <a:buChar char="-"/>
            </a:pPr>
            <a:r>
              <a:rPr lang="cs-CZ" dirty="0">
                <a:ea typeface="+mn-lt"/>
                <a:cs typeface="+mn-lt"/>
              </a:rPr>
              <a:t>Nebo v Cloudu, případně používat na doménu Cloud providera, který filtruje </a:t>
            </a:r>
            <a:r>
              <a:rPr lang="cs-CZ" dirty="0" err="1">
                <a:ea typeface="+mn-lt"/>
                <a:cs typeface="+mn-lt"/>
              </a:rPr>
              <a:t>traffic</a:t>
            </a:r>
            <a:endParaRPr lang="cs-CZ" dirty="0">
              <a:ea typeface="+mn-lt"/>
              <a:cs typeface="+mn-lt"/>
            </a:endParaRPr>
          </a:p>
        </p:txBody>
      </p:sp>
    </p:spTree>
    <p:extLst>
      <p:ext uri="{BB962C8B-B14F-4D97-AF65-F5344CB8AC3E}">
        <p14:creationId xmlns:p14="http://schemas.microsoft.com/office/powerpoint/2010/main" val="185292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4CDBB12-4365-40BD-9D08-592DB370630C}"/>
              </a:ext>
            </a:extLst>
          </p:cNvPr>
          <p:cNvSpPr>
            <a:spLocks noGrp="1"/>
          </p:cNvSpPr>
          <p:nvPr>
            <p:ph type="title"/>
          </p:nvPr>
        </p:nvSpPr>
        <p:spPr/>
        <p:txBody>
          <a:bodyPr/>
          <a:lstStyle/>
          <a:p>
            <a:r>
              <a:rPr lang="cs-CZ" dirty="0"/>
              <a:t>SW</a:t>
            </a:r>
          </a:p>
        </p:txBody>
      </p:sp>
      <p:sp>
        <p:nvSpPr>
          <p:cNvPr id="3" name="Zástupný obsah 2">
            <a:extLst>
              <a:ext uri="{FF2B5EF4-FFF2-40B4-BE49-F238E27FC236}">
                <a16:creationId xmlns:a16="http://schemas.microsoft.com/office/drawing/2014/main" id="{BED3968C-6C4C-4B4F-B271-6F1B0DB94E3E}"/>
              </a:ext>
            </a:extLst>
          </p:cNvPr>
          <p:cNvSpPr>
            <a:spLocks noGrp="1"/>
          </p:cNvSpPr>
          <p:nvPr>
            <p:ph idx="1"/>
          </p:nvPr>
        </p:nvSpPr>
        <p:spPr/>
        <p:txBody>
          <a:bodyPr/>
          <a:lstStyle/>
          <a:p>
            <a:r>
              <a:rPr lang="cs-CZ" dirty="0"/>
              <a:t>Firewall- Obsahuje většina operačních systémů</a:t>
            </a:r>
            <a:r>
              <a:rPr lang="en-US" dirty="0"/>
              <a:t> a m</a:t>
            </a:r>
            <a:r>
              <a:rPr lang="cs-CZ" dirty="0"/>
              <a:t>á možnost nastavení příchozích a odchozích pravidel pro síťové spojení(Ve </a:t>
            </a:r>
            <a:r>
              <a:rPr lang="cs-CZ" dirty="0" err="1"/>
              <a:t>Win</a:t>
            </a:r>
            <a:r>
              <a:rPr lang="cs-CZ" dirty="0"/>
              <a:t>= Windows Firewall, v Linuxu např. </a:t>
            </a:r>
            <a:r>
              <a:rPr lang="cs-CZ" dirty="0" err="1"/>
              <a:t>iptables</a:t>
            </a:r>
            <a:r>
              <a:rPr lang="cs-CZ" dirty="0"/>
              <a:t>)</a:t>
            </a:r>
          </a:p>
          <a:p>
            <a:r>
              <a:rPr lang="cs-CZ" dirty="0"/>
              <a:t>Jsme schopni nastavit počet připojení z jedné adresy, blokování neplatících paketů(např. u TCP spojení blokovat vše co není SYN packet a není navázané </a:t>
            </a:r>
            <a:r>
              <a:rPr lang="cs-CZ" dirty="0" err="1"/>
              <a:t>tcp</a:t>
            </a:r>
            <a:r>
              <a:rPr lang="cs-CZ" dirty="0"/>
              <a:t> spojení)atd.</a:t>
            </a:r>
          </a:p>
          <a:p>
            <a:r>
              <a:rPr lang="cs-CZ" dirty="0"/>
              <a:t>Pak také např. </a:t>
            </a:r>
            <a:r>
              <a:rPr lang="cs-CZ" dirty="0" err="1"/>
              <a:t>apache</a:t>
            </a:r>
            <a:r>
              <a:rPr lang="en-US" dirty="0"/>
              <a:t>2</a:t>
            </a:r>
            <a:r>
              <a:rPr lang="cs-CZ" dirty="0"/>
              <a:t>, </a:t>
            </a:r>
            <a:r>
              <a:rPr lang="cs-CZ" dirty="0" err="1"/>
              <a:t>nginx</a:t>
            </a:r>
            <a:r>
              <a:rPr lang="cs-CZ" dirty="0"/>
              <a:t> má možnost nastavení svého firewallu kde jsme schopni omezit počet připojení, </a:t>
            </a:r>
            <a:r>
              <a:rPr lang="cs-CZ" dirty="0" err="1"/>
              <a:t>whitelist,blacklist</a:t>
            </a:r>
            <a:r>
              <a:rPr lang="cs-CZ" dirty="0"/>
              <a:t>, limit velikosti požadavku atd.</a:t>
            </a:r>
          </a:p>
        </p:txBody>
      </p:sp>
    </p:spTree>
    <p:extLst>
      <p:ext uri="{BB962C8B-B14F-4D97-AF65-F5344CB8AC3E}">
        <p14:creationId xmlns:p14="http://schemas.microsoft.com/office/powerpoint/2010/main" val="113711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088EB4-6292-485F-8884-CC8500FCE588}"/>
              </a:ext>
            </a:extLst>
          </p:cNvPr>
          <p:cNvSpPr>
            <a:spLocks noGrp="1"/>
          </p:cNvSpPr>
          <p:nvPr>
            <p:ph type="title"/>
          </p:nvPr>
        </p:nvSpPr>
        <p:spPr/>
        <p:txBody>
          <a:bodyPr/>
          <a:lstStyle/>
          <a:p>
            <a:r>
              <a:rPr lang="cs-CZ" dirty="0"/>
              <a:t>HW</a:t>
            </a:r>
          </a:p>
        </p:txBody>
      </p:sp>
      <p:sp>
        <p:nvSpPr>
          <p:cNvPr id="3" name="Zástupný obsah 2">
            <a:extLst>
              <a:ext uri="{FF2B5EF4-FFF2-40B4-BE49-F238E27FC236}">
                <a16:creationId xmlns:a16="http://schemas.microsoft.com/office/drawing/2014/main" id="{A0056ABA-B7C8-4ECE-B77C-1F7710E84C06}"/>
              </a:ext>
            </a:extLst>
          </p:cNvPr>
          <p:cNvSpPr>
            <a:spLocks noGrp="1"/>
          </p:cNvSpPr>
          <p:nvPr>
            <p:ph idx="1"/>
          </p:nvPr>
        </p:nvSpPr>
        <p:spPr/>
        <p:txBody>
          <a:bodyPr/>
          <a:lstStyle/>
          <a:p>
            <a:r>
              <a:rPr lang="cs-CZ" dirty="0"/>
              <a:t>Pomocí chytřejšího routeru filtrujeme </a:t>
            </a:r>
            <a:r>
              <a:rPr lang="cs-CZ" dirty="0" err="1"/>
              <a:t>traffic</a:t>
            </a:r>
            <a:r>
              <a:rPr lang="cs-CZ" dirty="0"/>
              <a:t> nebo hw firewallu.</a:t>
            </a:r>
          </a:p>
          <a:p>
            <a:r>
              <a:rPr lang="cs-CZ" dirty="0"/>
              <a:t>Např. </a:t>
            </a:r>
            <a:r>
              <a:rPr lang="en-US" dirty="0"/>
              <a:t>Cisco m</a:t>
            </a:r>
            <a:r>
              <a:rPr lang="cs-CZ" dirty="0"/>
              <a:t>á svoje chytré firewally, které umožňují pokročilou ochranu proti </a:t>
            </a:r>
            <a:r>
              <a:rPr lang="cs-CZ" dirty="0" err="1"/>
              <a:t>DDoS</a:t>
            </a:r>
            <a:endParaRPr lang="cs-CZ" dirty="0"/>
          </a:p>
          <a:p>
            <a:r>
              <a:rPr lang="cs-CZ" dirty="0"/>
              <a:t>Většina dnešních domácích routerů umožňuje </a:t>
            </a:r>
            <a:r>
              <a:rPr lang="en-US" dirty="0"/>
              <a:t>D</a:t>
            </a:r>
            <a:r>
              <a:rPr lang="cs-CZ" dirty="0"/>
              <a:t>o</a:t>
            </a:r>
            <a:r>
              <a:rPr lang="en-US" dirty="0"/>
              <a:t>S</a:t>
            </a:r>
            <a:r>
              <a:rPr lang="cs-CZ" dirty="0"/>
              <a:t> ochranu</a:t>
            </a:r>
            <a:endParaRPr lang="en-US" dirty="0"/>
          </a:p>
        </p:txBody>
      </p:sp>
    </p:spTree>
    <p:extLst>
      <p:ext uri="{BB962C8B-B14F-4D97-AF65-F5344CB8AC3E}">
        <p14:creationId xmlns:p14="http://schemas.microsoft.com/office/powerpoint/2010/main" val="261299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360DED-887E-48C9-B217-AE3B8E57563D}"/>
              </a:ext>
            </a:extLst>
          </p:cNvPr>
          <p:cNvSpPr>
            <a:spLocks noGrp="1"/>
          </p:cNvSpPr>
          <p:nvPr>
            <p:ph type="title"/>
          </p:nvPr>
        </p:nvSpPr>
        <p:spPr/>
        <p:txBody>
          <a:bodyPr/>
          <a:lstStyle/>
          <a:p>
            <a:r>
              <a:rPr lang="cs-CZ" dirty="0"/>
              <a:t>Cloud</a:t>
            </a:r>
          </a:p>
        </p:txBody>
      </p:sp>
      <p:sp>
        <p:nvSpPr>
          <p:cNvPr id="3" name="Zástupný obsah 2">
            <a:extLst>
              <a:ext uri="{FF2B5EF4-FFF2-40B4-BE49-F238E27FC236}">
                <a16:creationId xmlns:a16="http://schemas.microsoft.com/office/drawing/2014/main" id="{D983E7A4-A24E-46BF-A702-B120E2B73B55}"/>
              </a:ext>
            </a:extLst>
          </p:cNvPr>
          <p:cNvSpPr>
            <a:spLocks noGrp="1"/>
          </p:cNvSpPr>
          <p:nvPr>
            <p:ph idx="1"/>
          </p:nvPr>
        </p:nvSpPr>
        <p:spPr/>
        <p:txBody>
          <a:bodyPr/>
          <a:lstStyle/>
          <a:p>
            <a:r>
              <a:rPr lang="en-US" dirty="0"/>
              <a:t>Pro </a:t>
            </a:r>
            <a:r>
              <a:rPr lang="cs-CZ" dirty="0"/>
              <a:t>infrastrukturu</a:t>
            </a:r>
            <a:r>
              <a:rPr lang="en-US" dirty="0"/>
              <a:t> v cloudu </a:t>
            </a:r>
            <a:r>
              <a:rPr lang="en-US" dirty="0" err="1"/>
              <a:t>nen</a:t>
            </a:r>
            <a:r>
              <a:rPr lang="cs-CZ" dirty="0"/>
              <a:t>í nutné náročně řešit ochranu proti </a:t>
            </a:r>
            <a:r>
              <a:rPr lang="cs-CZ" dirty="0" err="1"/>
              <a:t>DDoS</a:t>
            </a:r>
            <a:r>
              <a:rPr lang="cs-CZ" dirty="0"/>
              <a:t>.</a:t>
            </a:r>
          </a:p>
          <a:p>
            <a:r>
              <a:rPr lang="cs-CZ" dirty="0"/>
              <a:t>Většina cloudů to ráda udělá za vás s minimální obtíží.</a:t>
            </a:r>
          </a:p>
          <a:p>
            <a:r>
              <a:rPr lang="cs-CZ" dirty="0"/>
              <a:t>Např. Microsoft Azure cloudu je jednoduché si pro služby na virtuální </a:t>
            </a:r>
            <a:r>
              <a:rPr lang="cs-CZ" dirty="0" err="1"/>
              <a:t>síťi</a:t>
            </a:r>
            <a:r>
              <a:rPr lang="cs-CZ" dirty="0"/>
              <a:t> vytvořit plán ochrany a mít svou službu za jejich ochranou</a:t>
            </a:r>
            <a:r>
              <a:rPr lang="cs-CZ" baseline="30000" dirty="0"/>
              <a:t>1</a:t>
            </a:r>
          </a:p>
          <a:p>
            <a:endParaRPr lang="cs-CZ" baseline="30000" dirty="0"/>
          </a:p>
        </p:txBody>
      </p:sp>
      <p:sp>
        <p:nvSpPr>
          <p:cNvPr id="4" name="TextovéPole 3">
            <a:extLst>
              <a:ext uri="{FF2B5EF4-FFF2-40B4-BE49-F238E27FC236}">
                <a16:creationId xmlns:a16="http://schemas.microsoft.com/office/drawing/2014/main" id="{0BA73B27-3EF8-4FBE-B78A-7DC0A979BFA6}"/>
              </a:ext>
            </a:extLst>
          </p:cNvPr>
          <p:cNvSpPr txBox="1"/>
          <p:nvPr/>
        </p:nvSpPr>
        <p:spPr>
          <a:xfrm>
            <a:off x="0" y="6505682"/>
            <a:ext cx="6846277" cy="253916"/>
          </a:xfrm>
          <a:prstGeom prst="rect">
            <a:avLst/>
          </a:prstGeom>
          <a:noFill/>
        </p:spPr>
        <p:txBody>
          <a:bodyPr wrap="square" rtlCol="0">
            <a:spAutoFit/>
          </a:bodyPr>
          <a:lstStyle/>
          <a:p>
            <a:r>
              <a:rPr lang="en-US" sz="1050" baseline="30000" dirty="0"/>
              <a:t>1</a:t>
            </a:r>
            <a:r>
              <a:rPr lang="cs-CZ" sz="1050" dirty="0"/>
              <a:t>https://docs.microsoft.com/en-us/azure/ddos-protection/</a:t>
            </a:r>
          </a:p>
        </p:txBody>
      </p:sp>
    </p:spTree>
    <p:extLst>
      <p:ext uri="{BB962C8B-B14F-4D97-AF65-F5344CB8AC3E}">
        <p14:creationId xmlns:p14="http://schemas.microsoft.com/office/powerpoint/2010/main" val="102881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2152C9B-DC29-43EA-83C9-32FAE1334213}"/>
              </a:ext>
            </a:extLst>
          </p:cNvPr>
          <p:cNvSpPr>
            <a:spLocks noGrp="1"/>
          </p:cNvSpPr>
          <p:nvPr>
            <p:ph type="title"/>
          </p:nvPr>
        </p:nvSpPr>
        <p:spPr/>
        <p:txBody>
          <a:bodyPr/>
          <a:lstStyle/>
          <a:p>
            <a:r>
              <a:rPr lang="en-US" dirty="0"/>
              <a:t>V</a:t>
            </a:r>
            <a:r>
              <a:rPr lang="cs-CZ" dirty="0"/>
              <a:t>ýběr ochrany pro zadání</a:t>
            </a:r>
          </a:p>
        </p:txBody>
      </p:sp>
      <p:sp>
        <p:nvSpPr>
          <p:cNvPr id="3" name="Zástupný obsah 2">
            <a:extLst>
              <a:ext uri="{FF2B5EF4-FFF2-40B4-BE49-F238E27FC236}">
                <a16:creationId xmlns:a16="http://schemas.microsoft.com/office/drawing/2014/main" id="{D942ADA2-1A02-4769-95A7-DA0EB34D4D41}"/>
              </a:ext>
            </a:extLst>
          </p:cNvPr>
          <p:cNvSpPr>
            <a:spLocks noGrp="1"/>
          </p:cNvSpPr>
          <p:nvPr>
            <p:ph idx="1"/>
          </p:nvPr>
        </p:nvSpPr>
        <p:spPr/>
        <p:txBody>
          <a:bodyPr/>
          <a:lstStyle/>
          <a:p>
            <a:r>
              <a:rPr lang="cs-CZ" dirty="0"/>
              <a:t>Vybíral jsem na základě ceny, možností nastavení, rozšíření, a hodnocení</a:t>
            </a:r>
          </a:p>
          <a:p>
            <a:r>
              <a:rPr lang="cs-CZ" dirty="0"/>
              <a:t>Pro ochranu mi přijde vhodné použít </a:t>
            </a:r>
            <a:r>
              <a:rPr lang="cs-CZ" b="0" i="0" dirty="0" err="1">
                <a:solidFill>
                  <a:srgbClr val="000000"/>
                </a:solidFill>
                <a:effectLst/>
                <a:latin typeface="Calibri" panose="020F0502020204030204" pitchFamily="34" charset="0"/>
              </a:rPr>
              <a:t>CloudFlare</a:t>
            </a:r>
            <a:r>
              <a:rPr lang="cs-CZ" b="0" i="0" dirty="0">
                <a:solidFill>
                  <a:srgbClr val="000000"/>
                </a:solidFill>
                <a:effectLst/>
                <a:latin typeface="Calibri" panose="020F0502020204030204" pitchFamily="34" charset="0"/>
              </a:rPr>
              <a:t> DDoS </a:t>
            </a:r>
            <a:r>
              <a:rPr lang="cs-CZ" b="0" i="0" dirty="0" err="1">
                <a:solidFill>
                  <a:srgbClr val="000000"/>
                </a:solidFill>
                <a:effectLst/>
                <a:latin typeface="Calibri" panose="020F0502020204030204" pitchFamily="34" charset="0"/>
              </a:rPr>
              <a:t>Protection</a:t>
            </a:r>
            <a:r>
              <a:rPr lang="cs-CZ" b="0" i="0" dirty="0">
                <a:solidFill>
                  <a:srgbClr val="000000"/>
                </a:solidFill>
                <a:effectLst/>
                <a:latin typeface="Calibri" panose="020F0502020204030204" pitchFamily="34" charset="0"/>
              </a:rPr>
              <a:t> </a:t>
            </a:r>
            <a:r>
              <a:rPr lang="cs-CZ" b="0" i="0" dirty="0" err="1">
                <a:solidFill>
                  <a:srgbClr val="000000"/>
                </a:solidFill>
                <a:effectLst/>
                <a:latin typeface="Calibri" panose="020F0502020204030204" pitchFamily="34" charset="0"/>
              </a:rPr>
              <a:t>for</a:t>
            </a:r>
            <a:r>
              <a:rPr lang="cs-CZ" b="0" i="0" dirty="0">
                <a:solidFill>
                  <a:srgbClr val="000000"/>
                </a:solidFill>
                <a:effectLst/>
                <a:latin typeface="Calibri" panose="020F0502020204030204" pitchFamily="34" charset="0"/>
              </a:rPr>
              <a:t> Web Applications</a:t>
            </a:r>
            <a:r>
              <a:rPr lang="cs-CZ" b="0" i="0" baseline="30000" dirty="0">
                <a:solidFill>
                  <a:srgbClr val="000000"/>
                </a:solidFill>
                <a:effectLst/>
                <a:latin typeface="Calibri" panose="020F0502020204030204" pitchFamily="34" charset="0"/>
              </a:rPr>
              <a:t>1</a:t>
            </a:r>
            <a:endParaRPr lang="cs-CZ" baseline="30000" dirty="0">
              <a:solidFill>
                <a:srgbClr val="000000"/>
              </a:solidFill>
              <a:latin typeface="Calibri" panose="020F0502020204030204" pitchFamily="34" charset="0"/>
            </a:endParaRPr>
          </a:p>
          <a:p>
            <a:r>
              <a:rPr lang="cs-CZ" dirty="0">
                <a:solidFill>
                  <a:srgbClr val="000000"/>
                </a:solidFill>
                <a:latin typeface="Calibri" panose="020F0502020204030204" pitchFamily="34" charset="0"/>
              </a:rPr>
              <a:t>V tomto případě přistupujeme na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záznam albertov.cz</a:t>
            </a:r>
            <a:r>
              <a:rPr lang="en-US" dirty="0">
                <a:solidFill>
                  <a:srgbClr val="000000"/>
                </a:solidFill>
                <a:latin typeface="Calibri" panose="020F0502020204030204" pitchFamily="34" charset="0"/>
              </a:rPr>
              <a:t>, </a:t>
            </a:r>
            <a:r>
              <a:rPr lang="cs-CZ" dirty="0">
                <a:solidFill>
                  <a:srgbClr val="000000"/>
                </a:solidFill>
                <a:latin typeface="Calibri" panose="020F0502020204030204" pitchFamily="34" charset="0"/>
              </a:rPr>
              <a:t>kde</a:t>
            </a:r>
            <a:r>
              <a:rPr lang="en-US" dirty="0">
                <a:solidFill>
                  <a:srgbClr val="000000"/>
                </a:solidFill>
                <a:latin typeface="Calibri" panose="020F0502020204030204" pitchFamily="34" charset="0"/>
              </a:rPr>
              <a:t> b</a:t>
            </a:r>
            <a:r>
              <a:rPr lang="cs-CZ" dirty="0">
                <a:solidFill>
                  <a:srgbClr val="000000"/>
                </a:solidFill>
                <a:latin typeface="Calibri" panose="020F0502020204030204" pitchFamily="34" charset="0"/>
              </a:rPr>
              <a:t>y byla nutnost změnit jmenné servery na </a:t>
            </a:r>
            <a:r>
              <a:rPr lang="cs-CZ" dirty="0" err="1">
                <a:solidFill>
                  <a:srgbClr val="000000"/>
                </a:solidFill>
                <a:latin typeface="Calibri" panose="020F0502020204030204" pitchFamily="34" charset="0"/>
              </a:rPr>
              <a:t>cloudflare</a:t>
            </a:r>
            <a:r>
              <a:rPr lang="cs-CZ" dirty="0">
                <a:solidFill>
                  <a:srgbClr val="000000"/>
                </a:solidFill>
                <a:latin typeface="Calibri" panose="020F0502020204030204" pitchFamily="34" charset="0"/>
              </a:rPr>
              <a:t>.</a:t>
            </a:r>
          </a:p>
          <a:p>
            <a:r>
              <a:rPr lang="cs-CZ" dirty="0">
                <a:solidFill>
                  <a:srgbClr val="000000"/>
                </a:solidFill>
                <a:latin typeface="Calibri" panose="020F0502020204030204" pitchFamily="34" charset="0"/>
              </a:rPr>
              <a:t>Tím při přístupu na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albertov.cz získáme </a:t>
            </a:r>
            <a:r>
              <a:rPr lang="en-US" dirty="0">
                <a:solidFill>
                  <a:srgbClr val="000000"/>
                </a:solidFill>
                <a:latin typeface="Calibri" panose="020F0502020204030204" pitchFamily="34" charset="0"/>
              </a:rPr>
              <a:t>DDoS</a:t>
            </a:r>
            <a:r>
              <a:rPr lang="cs-CZ" dirty="0">
                <a:solidFill>
                  <a:srgbClr val="000000"/>
                </a:solidFill>
                <a:latin typeface="Calibri" panose="020F0502020204030204" pitchFamily="34" charset="0"/>
              </a:rPr>
              <a:t> </a:t>
            </a:r>
            <a:r>
              <a:rPr lang="cs-CZ" dirty="0" err="1">
                <a:solidFill>
                  <a:srgbClr val="000000"/>
                </a:solidFill>
                <a:latin typeface="Calibri" panose="020F0502020204030204" pitchFamily="34" charset="0"/>
              </a:rPr>
              <a:t>protection</a:t>
            </a:r>
            <a:r>
              <a:rPr lang="cs-CZ" dirty="0">
                <a:solidFill>
                  <a:srgbClr val="000000"/>
                </a:solidFill>
                <a:latin typeface="Calibri" panose="020F0502020204030204" pitchFamily="34" charset="0"/>
              </a:rPr>
              <a:t> jelikož nám </a:t>
            </a:r>
            <a:r>
              <a:rPr lang="cs-CZ" dirty="0" err="1">
                <a:solidFill>
                  <a:srgbClr val="000000"/>
                </a:solidFill>
                <a:latin typeface="Calibri" panose="020F0502020204030204" pitchFamily="34" charset="0"/>
              </a:rPr>
              <a:t>cloudflare</a:t>
            </a:r>
            <a:r>
              <a:rPr lang="cs-CZ"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servery filtrují přístup a koukají na přistupující </a:t>
            </a:r>
            <a:r>
              <a:rPr lang="en-US" dirty="0">
                <a:solidFill>
                  <a:srgbClr val="000000"/>
                </a:solidFill>
                <a:latin typeface="Calibri" panose="020F0502020204030204" pitchFamily="34" charset="0"/>
              </a:rPr>
              <a:t>IP</a:t>
            </a:r>
            <a:r>
              <a:rPr lang="cs-CZ" dirty="0">
                <a:solidFill>
                  <a:srgbClr val="000000"/>
                </a:solidFill>
                <a:latin typeface="Calibri" panose="020F0502020204030204" pitchFamily="34" charset="0"/>
              </a:rPr>
              <a:t> adresu </a:t>
            </a:r>
          </a:p>
          <a:p>
            <a:endParaRPr lang="cs-CZ" dirty="0"/>
          </a:p>
        </p:txBody>
      </p:sp>
      <p:sp>
        <p:nvSpPr>
          <p:cNvPr id="4" name="TextovéPole 3">
            <a:extLst>
              <a:ext uri="{FF2B5EF4-FFF2-40B4-BE49-F238E27FC236}">
                <a16:creationId xmlns:a16="http://schemas.microsoft.com/office/drawing/2014/main" id="{6AB7BE44-076E-47C4-B892-7D71DCEB1C21}"/>
              </a:ext>
            </a:extLst>
          </p:cNvPr>
          <p:cNvSpPr txBox="1"/>
          <p:nvPr/>
        </p:nvSpPr>
        <p:spPr>
          <a:xfrm>
            <a:off x="0" y="6456961"/>
            <a:ext cx="3899877" cy="261610"/>
          </a:xfrm>
          <a:prstGeom prst="rect">
            <a:avLst/>
          </a:prstGeom>
          <a:noFill/>
        </p:spPr>
        <p:txBody>
          <a:bodyPr wrap="square" rtlCol="0">
            <a:spAutoFit/>
          </a:bodyPr>
          <a:lstStyle/>
          <a:p>
            <a:r>
              <a:rPr lang="cs-CZ" sz="1100" baseline="30000" dirty="0"/>
              <a:t>1</a:t>
            </a:r>
            <a:r>
              <a:rPr lang="cs-CZ" sz="1100" dirty="0"/>
              <a:t>https://www.cloudflare.com/ddos/</a:t>
            </a:r>
          </a:p>
        </p:txBody>
      </p:sp>
    </p:spTree>
    <p:extLst>
      <p:ext uri="{BB962C8B-B14F-4D97-AF65-F5344CB8AC3E}">
        <p14:creationId xmlns:p14="http://schemas.microsoft.com/office/powerpoint/2010/main" val="199822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6B3711-839A-419B-9028-ED9372956CA0}"/>
              </a:ext>
            </a:extLst>
          </p:cNvPr>
          <p:cNvSpPr>
            <a:spLocks noGrp="1"/>
          </p:cNvSpPr>
          <p:nvPr>
            <p:ph type="title"/>
          </p:nvPr>
        </p:nvSpPr>
        <p:spPr/>
        <p:txBody>
          <a:bodyPr/>
          <a:lstStyle/>
          <a:p>
            <a:r>
              <a:rPr lang="en-US" dirty="0"/>
              <a:t>Pou</a:t>
            </a:r>
            <a:r>
              <a:rPr lang="cs-CZ" dirty="0"/>
              <a:t>žití ochrany</a:t>
            </a:r>
          </a:p>
        </p:txBody>
      </p:sp>
      <p:sp>
        <p:nvSpPr>
          <p:cNvPr id="3" name="Zástupný obsah 2">
            <a:extLst>
              <a:ext uri="{FF2B5EF4-FFF2-40B4-BE49-F238E27FC236}">
                <a16:creationId xmlns:a16="http://schemas.microsoft.com/office/drawing/2014/main" id="{DFEA0822-E3ED-4652-9B78-F22C218CB09B}"/>
              </a:ext>
            </a:extLst>
          </p:cNvPr>
          <p:cNvSpPr>
            <a:spLocks noGrp="1"/>
          </p:cNvSpPr>
          <p:nvPr>
            <p:ph idx="1"/>
          </p:nvPr>
        </p:nvSpPr>
        <p:spPr/>
        <p:txBody>
          <a:bodyPr/>
          <a:lstStyle/>
          <a:p>
            <a:r>
              <a:rPr lang="cs-CZ" dirty="0"/>
              <a:t>U </a:t>
            </a:r>
            <a:r>
              <a:rPr lang="cs-CZ" dirty="0" err="1"/>
              <a:t>Cloudflare</a:t>
            </a:r>
            <a:r>
              <a:rPr lang="en-US" dirty="0"/>
              <a:t> </a:t>
            </a:r>
            <a:r>
              <a:rPr lang="en-US" dirty="0" err="1"/>
              <a:t>jsem</a:t>
            </a:r>
            <a:r>
              <a:rPr lang="en-US" dirty="0"/>
              <a:t> p</a:t>
            </a:r>
            <a:r>
              <a:rPr lang="cs-CZ" dirty="0" err="1"/>
              <a:t>řehlásil</a:t>
            </a:r>
            <a:r>
              <a:rPr lang="cs-CZ" dirty="0"/>
              <a:t> svou doménu</a:t>
            </a:r>
            <a:endParaRPr lang="en-US" dirty="0"/>
          </a:p>
          <a:p>
            <a:r>
              <a:rPr lang="en-US" dirty="0"/>
              <a:t>Viz. </a:t>
            </a:r>
            <a:r>
              <a:rPr lang="en-US" dirty="0" err="1"/>
              <a:t>uk</a:t>
            </a:r>
            <a:r>
              <a:rPr lang="cs-CZ" dirty="0" err="1"/>
              <a:t>ázka</a:t>
            </a:r>
            <a:endParaRPr lang="cs-CZ" dirty="0"/>
          </a:p>
        </p:txBody>
      </p:sp>
    </p:spTree>
    <p:extLst>
      <p:ext uri="{BB962C8B-B14F-4D97-AF65-F5344CB8AC3E}">
        <p14:creationId xmlns:p14="http://schemas.microsoft.com/office/powerpoint/2010/main" val="199430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1DE7B1-1ACE-422B-A98B-2BF1A9EDED73}"/>
              </a:ext>
            </a:extLst>
          </p:cNvPr>
          <p:cNvSpPr>
            <a:spLocks noGrp="1"/>
          </p:cNvSpPr>
          <p:nvPr>
            <p:ph type="title"/>
          </p:nvPr>
        </p:nvSpPr>
        <p:spPr/>
        <p:txBody>
          <a:bodyPr/>
          <a:lstStyle/>
          <a:p>
            <a:r>
              <a:rPr lang="cs-CZ" dirty="0">
                <a:cs typeface="Calibri Light"/>
              </a:rPr>
              <a:t>Závěr</a:t>
            </a:r>
            <a:endParaRPr lang="cs-CZ" dirty="0"/>
          </a:p>
        </p:txBody>
      </p:sp>
      <p:sp>
        <p:nvSpPr>
          <p:cNvPr id="3" name="Zástupný obsah 2">
            <a:extLst>
              <a:ext uri="{FF2B5EF4-FFF2-40B4-BE49-F238E27FC236}">
                <a16:creationId xmlns:a16="http://schemas.microsoft.com/office/drawing/2014/main" id="{2B4AFBE5-E015-4D03-93E4-A2F24662746F}"/>
              </a:ext>
            </a:extLst>
          </p:cNvPr>
          <p:cNvSpPr>
            <a:spLocks noGrp="1"/>
          </p:cNvSpPr>
          <p:nvPr>
            <p:ph idx="1"/>
          </p:nvPr>
        </p:nvSpPr>
        <p:spPr/>
        <p:txBody>
          <a:bodyPr/>
          <a:lstStyle/>
          <a:p>
            <a:r>
              <a:rPr lang="cs-CZ" dirty="0"/>
              <a:t>V rámci tohoto projektu jsem se naučil základy DDoS útoku a jeho ochrany. Poskytlo mi to šanci se naučit dost okolo a zároveň si zopakovat základy </a:t>
            </a:r>
            <a:r>
              <a:rPr lang="cs-CZ"/>
              <a:t>počítačových sítí</a:t>
            </a:r>
            <a:endParaRPr lang="cs-CZ" dirty="0"/>
          </a:p>
          <a:p>
            <a:r>
              <a:rPr lang="en-US" dirty="0" err="1"/>
              <a:t>Vyzkou</a:t>
            </a:r>
            <a:r>
              <a:rPr lang="cs-CZ" dirty="0"/>
              <a:t>šel jsem si simulaci útoku na svůj server se statickou webovou stránkou.</a:t>
            </a:r>
            <a:br>
              <a:rPr lang="en-US" dirty="0"/>
            </a:br>
            <a:r>
              <a:rPr lang="en-US" dirty="0"/>
              <a:t>N</a:t>
            </a:r>
            <a:r>
              <a:rPr lang="cs-CZ" dirty="0" err="1"/>
              <a:t>ásledně</a:t>
            </a:r>
            <a:r>
              <a:rPr lang="cs-CZ" dirty="0"/>
              <a:t> jsem ho ochránil pomocí </a:t>
            </a:r>
            <a:r>
              <a:rPr lang="cs-CZ" dirty="0" err="1"/>
              <a:t>CloudFlare</a:t>
            </a:r>
            <a:r>
              <a:rPr lang="cs-CZ" dirty="0"/>
              <a:t> a tato služba mi odfiltrovala HTTP požadavky, což jsem si vyzkoušel na své doméně divelog.cz</a:t>
            </a:r>
          </a:p>
          <a:p>
            <a:endParaRPr lang="cs-CZ" dirty="0"/>
          </a:p>
        </p:txBody>
      </p:sp>
    </p:spTree>
    <p:extLst>
      <p:ext uri="{BB962C8B-B14F-4D97-AF65-F5344CB8AC3E}">
        <p14:creationId xmlns:p14="http://schemas.microsoft.com/office/powerpoint/2010/main" val="128380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1DE7B1-1ACE-422B-A98B-2BF1A9EDED73}"/>
              </a:ext>
            </a:extLst>
          </p:cNvPr>
          <p:cNvSpPr>
            <a:spLocks noGrp="1"/>
          </p:cNvSpPr>
          <p:nvPr>
            <p:ph type="title"/>
          </p:nvPr>
        </p:nvSpPr>
        <p:spPr>
          <a:xfrm>
            <a:off x="3449637" y="2762250"/>
            <a:ext cx="10515600" cy="1325563"/>
          </a:xfrm>
        </p:spPr>
        <p:txBody>
          <a:bodyPr/>
          <a:lstStyle/>
          <a:p>
            <a:r>
              <a:rPr lang="cs-CZ" dirty="0">
                <a:cs typeface="Calibri Light"/>
              </a:rPr>
              <a:t>Děkuji za pozornost!</a:t>
            </a:r>
          </a:p>
        </p:txBody>
      </p:sp>
    </p:spTree>
    <p:extLst>
      <p:ext uri="{BB962C8B-B14F-4D97-AF65-F5344CB8AC3E}">
        <p14:creationId xmlns:p14="http://schemas.microsoft.com/office/powerpoint/2010/main" val="334764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9C6D435-BD5E-4AF4-BE66-0B30D5A635B7}"/>
              </a:ext>
            </a:extLst>
          </p:cNvPr>
          <p:cNvSpPr>
            <a:spLocks noGrp="1"/>
          </p:cNvSpPr>
          <p:nvPr>
            <p:ph type="title"/>
          </p:nvPr>
        </p:nvSpPr>
        <p:spPr/>
        <p:txBody>
          <a:bodyPr/>
          <a:lstStyle/>
          <a:p>
            <a:r>
              <a:rPr lang="cs-CZ" dirty="0">
                <a:cs typeface="Calibri Light"/>
              </a:rPr>
              <a:t>Osnova</a:t>
            </a:r>
          </a:p>
        </p:txBody>
      </p:sp>
      <p:sp>
        <p:nvSpPr>
          <p:cNvPr id="3" name="Zástupný obsah 2">
            <a:extLst>
              <a:ext uri="{FF2B5EF4-FFF2-40B4-BE49-F238E27FC236}">
                <a16:creationId xmlns:a16="http://schemas.microsoft.com/office/drawing/2014/main" id="{71C3B7BE-94C6-4EED-9ED3-121482447F39}"/>
              </a:ext>
            </a:extLst>
          </p:cNvPr>
          <p:cNvSpPr>
            <a:spLocks noGrp="1"/>
          </p:cNvSpPr>
          <p:nvPr>
            <p:ph idx="1"/>
          </p:nvPr>
        </p:nvSpPr>
        <p:spPr/>
        <p:txBody>
          <a:bodyPr vert="horz" lIns="91440" tIns="45720" rIns="91440" bIns="45720" rtlCol="0" anchor="t">
            <a:normAutofit/>
          </a:bodyPr>
          <a:lstStyle/>
          <a:p>
            <a:r>
              <a:rPr lang="en-US" dirty="0">
                <a:cs typeface="Calibri"/>
              </a:rPr>
              <a:t>Zad</a:t>
            </a:r>
            <a:r>
              <a:rPr lang="cs-CZ" dirty="0">
                <a:cs typeface="Calibri"/>
              </a:rPr>
              <a:t>ání</a:t>
            </a:r>
            <a:endParaRPr lang="en-US" dirty="0">
              <a:cs typeface="Calibri"/>
            </a:endParaRPr>
          </a:p>
          <a:p>
            <a:endParaRPr lang="en-US">
              <a:cs typeface="Calibri"/>
            </a:endParaRPr>
          </a:p>
          <a:p>
            <a:r>
              <a:rPr lang="cs-CZ" dirty="0">
                <a:cs typeface="Calibri"/>
              </a:rPr>
              <a:t>Závěr</a:t>
            </a:r>
            <a:endParaRPr lang="cs-CZ" baseline="30000" dirty="0">
              <a:cs typeface="Calibri"/>
            </a:endParaRPr>
          </a:p>
        </p:txBody>
      </p:sp>
    </p:spTree>
    <p:extLst>
      <p:ext uri="{BB962C8B-B14F-4D97-AF65-F5344CB8AC3E}">
        <p14:creationId xmlns:p14="http://schemas.microsoft.com/office/powerpoint/2010/main" val="2637671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AD65151-25F6-4CAA-8F2F-583CC6D94A46}"/>
              </a:ext>
            </a:extLst>
          </p:cNvPr>
          <p:cNvSpPr>
            <a:spLocks noGrp="1"/>
          </p:cNvSpPr>
          <p:nvPr>
            <p:ph type="title"/>
          </p:nvPr>
        </p:nvSpPr>
        <p:spPr/>
        <p:txBody>
          <a:bodyPr/>
          <a:lstStyle/>
          <a:p>
            <a:r>
              <a:rPr lang="cs-CZ">
                <a:cs typeface="Calibri Light"/>
              </a:rPr>
              <a:t>Zdroje</a:t>
            </a:r>
          </a:p>
        </p:txBody>
      </p:sp>
      <p:sp>
        <p:nvSpPr>
          <p:cNvPr id="3" name="Zástupný obsah 2">
            <a:extLst>
              <a:ext uri="{FF2B5EF4-FFF2-40B4-BE49-F238E27FC236}">
                <a16:creationId xmlns:a16="http://schemas.microsoft.com/office/drawing/2014/main" id="{53BD2864-2797-45C9-BA46-310944DCC4E3}"/>
              </a:ext>
            </a:extLst>
          </p:cNvPr>
          <p:cNvSpPr>
            <a:spLocks noGrp="1"/>
          </p:cNvSpPr>
          <p:nvPr>
            <p:ph idx="1"/>
          </p:nvPr>
        </p:nvSpPr>
        <p:spPr/>
        <p:txBody>
          <a:bodyPr vert="horz" lIns="91440" tIns="45720" rIns="91440" bIns="45720" rtlCol="0" anchor="t">
            <a:normAutofit/>
          </a:bodyPr>
          <a:lstStyle/>
          <a:p>
            <a:r>
              <a:rPr lang="cs-CZ" dirty="0">
                <a:cs typeface="Calibri"/>
              </a:rPr>
              <a:t>Na grafy jsem používal </a:t>
            </a:r>
            <a:r>
              <a:rPr lang="cs-CZ" dirty="0">
                <a:ea typeface="+mn-lt"/>
                <a:cs typeface="+mn-lt"/>
                <a:hlinkClick r:id="rId2"/>
              </a:rPr>
              <a:t>Lucidchart</a:t>
            </a:r>
          </a:p>
          <a:p>
            <a:endParaRPr lang="cs-CZ">
              <a:ea typeface="+mn-lt"/>
              <a:cs typeface="+mn-lt"/>
            </a:endParaRPr>
          </a:p>
        </p:txBody>
      </p:sp>
    </p:spTree>
    <p:extLst>
      <p:ext uri="{BB962C8B-B14F-4D97-AF65-F5344CB8AC3E}">
        <p14:creationId xmlns:p14="http://schemas.microsoft.com/office/powerpoint/2010/main" val="159467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EEF2-BF22-4B3F-A3BF-9711E06BEE69}"/>
              </a:ext>
            </a:extLst>
          </p:cNvPr>
          <p:cNvSpPr>
            <a:spLocks noGrp="1"/>
          </p:cNvSpPr>
          <p:nvPr>
            <p:ph type="title"/>
          </p:nvPr>
        </p:nvSpPr>
        <p:spPr/>
        <p:txBody>
          <a:bodyPr/>
          <a:lstStyle/>
          <a:p>
            <a:r>
              <a:rPr lang="cs-CZ" dirty="0"/>
              <a:t>Zadání</a:t>
            </a:r>
          </a:p>
        </p:txBody>
      </p:sp>
      <p:sp>
        <p:nvSpPr>
          <p:cNvPr id="3" name="Content Placeholder 2">
            <a:extLst>
              <a:ext uri="{FF2B5EF4-FFF2-40B4-BE49-F238E27FC236}">
                <a16:creationId xmlns:a16="http://schemas.microsoft.com/office/drawing/2014/main" id="{302720B9-2496-4C57-804C-95B512A58DF9}"/>
              </a:ext>
            </a:extLst>
          </p:cNvPr>
          <p:cNvSpPr>
            <a:spLocks noGrp="1"/>
          </p:cNvSpPr>
          <p:nvPr>
            <p:ph idx="1"/>
          </p:nvPr>
        </p:nvSpPr>
        <p:spPr>
          <a:xfrm>
            <a:off x="1439999" y="2665046"/>
            <a:ext cx="10392000" cy="3922720"/>
          </a:xfrm>
        </p:spPr>
        <p:txBody>
          <a:bodyPr/>
          <a:lstStyle/>
          <a:p>
            <a:r>
              <a:rPr lang="cs-CZ" b="0" i="0" dirty="0">
                <a:solidFill>
                  <a:srgbClr val="000000"/>
                </a:solidFill>
                <a:effectLst/>
                <a:latin typeface="Calibri" panose="020F0502020204030204" pitchFamily="34" charset="0"/>
              </a:rPr>
              <a:t>Vyberte vhodný nástroj na simulaci DDoS útoků. Otestujte, jaký RPS vydrží web server, který vám určí vedoucí práce. Následně webserver ochraňte pomocí vhodného nástroje (např. CloudFlare DDoS Protection for Web Applications) a opět pomocí simulace ověřte odolnost vůči DDoS.</a:t>
            </a:r>
            <a:endParaRPr lang="cs-CZ" dirty="0"/>
          </a:p>
        </p:txBody>
      </p:sp>
    </p:spTree>
    <p:extLst>
      <p:ext uri="{BB962C8B-B14F-4D97-AF65-F5344CB8AC3E}">
        <p14:creationId xmlns:p14="http://schemas.microsoft.com/office/powerpoint/2010/main" val="286586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4774F1-F9ED-41CF-BFA8-93D18F13734E}"/>
              </a:ext>
            </a:extLst>
          </p:cNvPr>
          <p:cNvSpPr>
            <a:spLocks noGrp="1"/>
          </p:cNvSpPr>
          <p:nvPr>
            <p:ph type="title"/>
          </p:nvPr>
        </p:nvSpPr>
        <p:spPr/>
        <p:txBody>
          <a:bodyPr/>
          <a:lstStyle/>
          <a:p>
            <a:r>
              <a:rPr lang="cs-CZ" err="1">
                <a:cs typeface="Calibri Light"/>
              </a:rPr>
              <a:t>DoS</a:t>
            </a:r>
            <a:r>
              <a:rPr lang="cs-CZ">
                <a:cs typeface="Calibri Light"/>
              </a:rPr>
              <a:t> Útok</a:t>
            </a:r>
            <a:endParaRPr lang="cs-CZ"/>
          </a:p>
        </p:txBody>
      </p:sp>
      <p:sp>
        <p:nvSpPr>
          <p:cNvPr id="3" name="Zástupný obsah 2">
            <a:extLst>
              <a:ext uri="{FF2B5EF4-FFF2-40B4-BE49-F238E27FC236}">
                <a16:creationId xmlns:a16="http://schemas.microsoft.com/office/drawing/2014/main" id="{F33CAF7E-7B73-4376-A077-34D2A689332C}"/>
              </a:ext>
            </a:extLst>
          </p:cNvPr>
          <p:cNvSpPr>
            <a:spLocks noGrp="1"/>
          </p:cNvSpPr>
          <p:nvPr>
            <p:ph idx="1"/>
          </p:nvPr>
        </p:nvSpPr>
        <p:spPr/>
        <p:txBody>
          <a:bodyPr vert="horz" lIns="91440" tIns="45720" rIns="91440" bIns="45720" rtlCol="0" anchor="t">
            <a:normAutofit/>
          </a:bodyPr>
          <a:lstStyle/>
          <a:p>
            <a:r>
              <a:rPr lang="cs-CZ" dirty="0">
                <a:cs typeface="Calibri"/>
              </a:rPr>
              <a:t>Útok na</a:t>
            </a:r>
            <a:r>
              <a:rPr lang="en-US" dirty="0">
                <a:cs typeface="Calibri"/>
              </a:rPr>
              <a:t> </a:t>
            </a:r>
            <a:r>
              <a:rPr lang="en-US" dirty="0" err="1">
                <a:cs typeface="Calibri"/>
              </a:rPr>
              <a:t>slu</a:t>
            </a:r>
            <a:r>
              <a:rPr lang="cs-CZ" dirty="0" err="1">
                <a:cs typeface="Calibri"/>
              </a:rPr>
              <a:t>žbu</a:t>
            </a:r>
            <a:r>
              <a:rPr lang="cs-CZ" dirty="0">
                <a:cs typeface="Calibri"/>
              </a:rPr>
              <a:t>, web , síťové zařízení, otevřený port</a:t>
            </a:r>
          </a:p>
          <a:p>
            <a:r>
              <a:rPr lang="cs-CZ" dirty="0">
                <a:cs typeface="Calibri"/>
              </a:rPr>
              <a:t>Klade si za cíl </a:t>
            </a:r>
            <a:r>
              <a:rPr lang="cs-CZ" dirty="0" err="1">
                <a:cs typeface="Calibri"/>
              </a:rPr>
              <a:t>znefunkčnit</a:t>
            </a:r>
            <a:r>
              <a:rPr lang="cs-CZ" dirty="0">
                <a:cs typeface="Calibri"/>
              </a:rPr>
              <a:t>, znemožnit přistup ostatním uživatelům</a:t>
            </a:r>
          </a:p>
          <a:p>
            <a:endParaRPr lang="cs-CZ" baseline="30000" dirty="0">
              <a:cs typeface="Calibri"/>
            </a:endParaRPr>
          </a:p>
        </p:txBody>
      </p:sp>
      <p:pic>
        <p:nvPicPr>
          <p:cNvPr id="5" name="Obrázek 5">
            <a:extLst>
              <a:ext uri="{FF2B5EF4-FFF2-40B4-BE49-F238E27FC236}">
                <a16:creationId xmlns:a16="http://schemas.microsoft.com/office/drawing/2014/main" id="{EA15DA5B-92EB-4BBF-BFA5-599F18729C65}"/>
              </a:ext>
            </a:extLst>
          </p:cNvPr>
          <p:cNvPicPr>
            <a:picLocks noChangeAspect="1"/>
          </p:cNvPicPr>
          <p:nvPr/>
        </p:nvPicPr>
        <p:blipFill>
          <a:blip r:embed="rId2"/>
          <a:stretch>
            <a:fillRect/>
          </a:stretch>
        </p:blipFill>
        <p:spPr>
          <a:xfrm>
            <a:off x="7376932" y="3811623"/>
            <a:ext cx="5116010" cy="3334123"/>
          </a:xfrm>
          <a:prstGeom prst="rect">
            <a:avLst/>
          </a:prstGeom>
        </p:spPr>
      </p:pic>
    </p:spTree>
    <p:extLst>
      <p:ext uri="{BB962C8B-B14F-4D97-AF65-F5344CB8AC3E}">
        <p14:creationId xmlns:p14="http://schemas.microsoft.com/office/powerpoint/2010/main" val="13570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915B23-13FA-4DDC-B82E-2E0C9B30045B}"/>
              </a:ext>
            </a:extLst>
          </p:cNvPr>
          <p:cNvSpPr>
            <a:spLocks noGrp="1"/>
          </p:cNvSpPr>
          <p:nvPr>
            <p:ph type="title"/>
          </p:nvPr>
        </p:nvSpPr>
        <p:spPr/>
        <p:txBody>
          <a:bodyPr/>
          <a:lstStyle/>
          <a:p>
            <a:r>
              <a:rPr lang="cs-CZ" err="1">
                <a:cs typeface="Calibri Light"/>
              </a:rPr>
              <a:t>DDoS</a:t>
            </a:r>
            <a:r>
              <a:rPr lang="cs-CZ">
                <a:cs typeface="Calibri Light"/>
              </a:rPr>
              <a:t> útok</a:t>
            </a:r>
            <a:endParaRPr lang="cs-CZ"/>
          </a:p>
        </p:txBody>
      </p:sp>
      <p:sp>
        <p:nvSpPr>
          <p:cNvPr id="3" name="Zástupný obsah 2">
            <a:extLst>
              <a:ext uri="{FF2B5EF4-FFF2-40B4-BE49-F238E27FC236}">
                <a16:creationId xmlns:a16="http://schemas.microsoft.com/office/drawing/2014/main" id="{C8ABB295-94ED-4E33-8048-03A80C94F380}"/>
              </a:ext>
            </a:extLst>
          </p:cNvPr>
          <p:cNvSpPr>
            <a:spLocks noGrp="1"/>
          </p:cNvSpPr>
          <p:nvPr>
            <p:ph idx="1"/>
          </p:nvPr>
        </p:nvSpPr>
        <p:spPr/>
        <p:txBody>
          <a:bodyPr vert="horz" lIns="91440" tIns="45720" rIns="91440" bIns="45720" rtlCol="0" anchor="t">
            <a:normAutofit/>
          </a:bodyPr>
          <a:lstStyle/>
          <a:p>
            <a:r>
              <a:rPr lang="cs-CZ" dirty="0" err="1">
                <a:cs typeface="Calibri"/>
              </a:rPr>
              <a:t>DoS</a:t>
            </a:r>
            <a:r>
              <a:rPr lang="cs-CZ" dirty="0">
                <a:cs typeface="Calibri"/>
              </a:rPr>
              <a:t> útok o více útočnících</a:t>
            </a:r>
            <a:endParaRPr lang="cs-CZ" dirty="0"/>
          </a:p>
        </p:txBody>
      </p:sp>
      <p:pic>
        <p:nvPicPr>
          <p:cNvPr id="4" name="Obrázek 4">
            <a:extLst>
              <a:ext uri="{FF2B5EF4-FFF2-40B4-BE49-F238E27FC236}">
                <a16:creationId xmlns:a16="http://schemas.microsoft.com/office/drawing/2014/main" id="{60C791FD-8F80-494D-946D-4092CE264649}"/>
              </a:ext>
            </a:extLst>
          </p:cNvPr>
          <p:cNvPicPr>
            <a:picLocks noChangeAspect="1"/>
          </p:cNvPicPr>
          <p:nvPr/>
        </p:nvPicPr>
        <p:blipFill>
          <a:blip r:embed="rId2"/>
          <a:stretch>
            <a:fillRect/>
          </a:stretch>
        </p:blipFill>
        <p:spPr>
          <a:xfrm>
            <a:off x="4701858" y="3309953"/>
            <a:ext cx="7681731" cy="3752984"/>
          </a:xfrm>
          <a:prstGeom prst="rect">
            <a:avLst/>
          </a:prstGeom>
        </p:spPr>
      </p:pic>
    </p:spTree>
    <p:extLst>
      <p:ext uri="{BB962C8B-B14F-4D97-AF65-F5344CB8AC3E}">
        <p14:creationId xmlns:p14="http://schemas.microsoft.com/office/powerpoint/2010/main" val="221078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AE2FFDA-97F3-48BA-9F1C-57EBA05701CA}"/>
              </a:ext>
            </a:extLst>
          </p:cNvPr>
          <p:cNvSpPr>
            <a:spLocks noGrp="1"/>
          </p:cNvSpPr>
          <p:nvPr>
            <p:ph type="title"/>
          </p:nvPr>
        </p:nvSpPr>
        <p:spPr/>
        <p:txBody>
          <a:bodyPr/>
          <a:lstStyle/>
          <a:p>
            <a:r>
              <a:rPr lang="cs-CZ" dirty="0"/>
              <a:t>Typy útoků</a:t>
            </a:r>
          </a:p>
        </p:txBody>
      </p:sp>
      <p:sp>
        <p:nvSpPr>
          <p:cNvPr id="3" name="Zástupný obsah 2">
            <a:extLst>
              <a:ext uri="{FF2B5EF4-FFF2-40B4-BE49-F238E27FC236}">
                <a16:creationId xmlns:a16="http://schemas.microsoft.com/office/drawing/2014/main" id="{C20935F6-BBF2-4D4F-8D52-C9FA8655EEC5}"/>
              </a:ext>
            </a:extLst>
          </p:cNvPr>
          <p:cNvSpPr>
            <a:spLocks noGrp="1"/>
          </p:cNvSpPr>
          <p:nvPr>
            <p:ph idx="1"/>
          </p:nvPr>
        </p:nvSpPr>
        <p:spPr/>
        <p:txBody>
          <a:bodyPr/>
          <a:lstStyle/>
          <a:p>
            <a:r>
              <a:rPr lang="en-US" dirty="0"/>
              <a:t>UDP Flood</a:t>
            </a:r>
            <a:r>
              <a:rPr lang="cs-CZ" dirty="0"/>
              <a:t> – zahlcení otevřeného </a:t>
            </a:r>
            <a:r>
              <a:rPr lang="en-US" dirty="0"/>
              <a:t>UDP</a:t>
            </a:r>
            <a:r>
              <a:rPr lang="cs-CZ" dirty="0"/>
              <a:t> portu</a:t>
            </a:r>
            <a:endParaRPr lang="en-US" dirty="0"/>
          </a:p>
          <a:p>
            <a:r>
              <a:rPr lang="en-US" dirty="0"/>
              <a:t>HTTP Flood</a:t>
            </a:r>
            <a:r>
              <a:rPr lang="cs-CZ" dirty="0"/>
              <a:t> – jako GET/POST </a:t>
            </a:r>
            <a:r>
              <a:rPr lang="en-US" dirty="0"/>
              <a:t>Request</a:t>
            </a:r>
            <a:r>
              <a:rPr lang="cs-CZ" dirty="0"/>
              <a:t> na stránku</a:t>
            </a:r>
            <a:endParaRPr lang="en-US" dirty="0"/>
          </a:p>
          <a:p>
            <a:r>
              <a:rPr lang="en-US" dirty="0"/>
              <a:t>SYN Flood</a:t>
            </a:r>
            <a:r>
              <a:rPr lang="cs-CZ" dirty="0"/>
              <a:t> – využití chyby v TCP připojení</a:t>
            </a:r>
            <a:endParaRPr lang="en-US" dirty="0"/>
          </a:p>
          <a:p>
            <a:r>
              <a:rPr lang="en-US" dirty="0"/>
              <a:t>Ping Flood</a:t>
            </a:r>
            <a:r>
              <a:rPr lang="cs-CZ" dirty="0"/>
              <a:t> – </a:t>
            </a:r>
            <a:r>
              <a:rPr lang="en-US" dirty="0" err="1"/>
              <a:t>velk</a:t>
            </a:r>
            <a:r>
              <a:rPr lang="cs-CZ" dirty="0"/>
              <a:t>é množství pingů</a:t>
            </a:r>
            <a:endParaRPr lang="en-US" dirty="0"/>
          </a:p>
          <a:p>
            <a:r>
              <a:rPr lang="en-US" dirty="0" err="1"/>
              <a:t>Slowloris</a:t>
            </a:r>
            <a:r>
              <a:rPr lang="cs-CZ" dirty="0"/>
              <a:t> – mnoho otevřených připojení a udržování jich co nejdéle</a:t>
            </a:r>
            <a:endParaRPr lang="en-US" dirty="0"/>
          </a:p>
          <a:p>
            <a:r>
              <a:rPr lang="en-US" dirty="0"/>
              <a:t>P</a:t>
            </a:r>
            <a:r>
              <a:rPr lang="cs-CZ" dirty="0" err="1"/>
              <a:t>řesnější</a:t>
            </a:r>
            <a:r>
              <a:rPr lang="cs-CZ" dirty="0"/>
              <a:t> útoky na aplikační vrstvě</a:t>
            </a:r>
            <a:endParaRPr lang="en-US" dirty="0"/>
          </a:p>
        </p:txBody>
      </p:sp>
    </p:spTree>
    <p:extLst>
      <p:ext uri="{BB962C8B-B14F-4D97-AF65-F5344CB8AC3E}">
        <p14:creationId xmlns:p14="http://schemas.microsoft.com/office/powerpoint/2010/main" val="367629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E21723-C3C8-4A8F-86D7-D5D72158272C}"/>
              </a:ext>
            </a:extLst>
          </p:cNvPr>
          <p:cNvSpPr>
            <a:spLocks noGrp="1"/>
          </p:cNvSpPr>
          <p:nvPr>
            <p:ph type="title"/>
          </p:nvPr>
        </p:nvSpPr>
        <p:spPr/>
        <p:txBody>
          <a:bodyPr/>
          <a:lstStyle/>
          <a:p>
            <a:r>
              <a:rPr lang="cs-CZ" dirty="0">
                <a:cs typeface="Calibri"/>
              </a:rPr>
              <a:t>Vhodný nástroj k útoku</a:t>
            </a:r>
          </a:p>
        </p:txBody>
      </p:sp>
      <p:sp>
        <p:nvSpPr>
          <p:cNvPr id="3" name="Zástupný obsah 2">
            <a:extLst>
              <a:ext uri="{FF2B5EF4-FFF2-40B4-BE49-F238E27FC236}">
                <a16:creationId xmlns:a16="http://schemas.microsoft.com/office/drawing/2014/main" id="{324FB821-E072-4D77-B7AC-38BB979C8FC5}"/>
              </a:ext>
            </a:extLst>
          </p:cNvPr>
          <p:cNvSpPr>
            <a:spLocks noGrp="1"/>
          </p:cNvSpPr>
          <p:nvPr>
            <p:ph idx="1"/>
          </p:nvPr>
        </p:nvSpPr>
        <p:spPr/>
        <p:txBody>
          <a:bodyPr vert="horz" lIns="91440" tIns="45720" rIns="91440" bIns="45720" rtlCol="0" anchor="t">
            <a:normAutofit/>
          </a:bodyPr>
          <a:lstStyle/>
          <a:p>
            <a:r>
              <a:rPr lang="cs-CZ" dirty="0">
                <a:cs typeface="Calibri"/>
              </a:rPr>
              <a:t>Požadavky: </a:t>
            </a:r>
          </a:p>
          <a:p>
            <a:pPr marL="342900" indent="-342900">
              <a:buFontTx/>
              <a:buChar char="-"/>
            </a:pPr>
            <a:r>
              <a:rPr lang="cs-CZ" dirty="0">
                <a:cs typeface="Calibri"/>
              </a:rPr>
              <a:t>Ideálně Windows a Linux</a:t>
            </a:r>
            <a:endParaRPr lang="en-US" dirty="0">
              <a:cs typeface="Calibri"/>
            </a:endParaRPr>
          </a:p>
          <a:p>
            <a:pPr marL="342900" indent="-342900">
              <a:buFontTx/>
              <a:buChar char="-"/>
            </a:pPr>
            <a:r>
              <a:rPr lang="en-US" dirty="0">
                <a:cs typeface="Calibri"/>
              </a:rPr>
              <a:t>Vy</a:t>
            </a:r>
            <a:r>
              <a:rPr lang="cs-CZ" dirty="0">
                <a:cs typeface="Calibri"/>
              </a:rPr>
              <a:t>žadován </a:t>
            </a:r>
            <a:r>
              <a:rPr lang="en-US" dirty="0">
                <a:cs typeface="Calibri"/>
              </a:rPr>
              <a:t>Open Source </a:t>
            </a:r>
          </a:p>
          <a:p>
            <a:pPr marL="342900" indent="-342900">
              <a:buFontTx/>
              <a:buChar char="-"/>
            </a:pPr>
            <a:r>
              <a:rPr lang="cs-CZ" dirty="0">
                <a:cs typeface="Calibri"/>
              </a:rPr>
              <a:t>Nejlépe možnost ovládat jak GUI tak CLI</a:t>
            </a:r>
          </a:p>
          <a:p>
            <a:pPr marL="342900" indent="-342900">
              <a:buFontTx/>
              <a:buChar char="-"/>
            </a:pPr>
            <a:r>
              <a:rPr lang="cs-CZ" dirty="0">
                <a:cs typeface="Calibri"/>
              </a:rPr>
              <a:t>Možnost měnit počet vláken, typ útoku, rychlost</a:t>
            </a:r>
            <a:endParaRPr lang="en-US" dirty="0">
              <a:cs typeface="Calibri"/>
            </a:endParaRPr>
          </a:p>
          <a:p>
            <a:pPr marL="342900" indent="-342900">
              <a:buFontTx/>
              <a:buChar char="-"/>
            </a:pPr>
            <a:r>
              <a:rPr lang="cs-CZ" dirty="0">
                <a:cs typeface="Calibri"/>
              </a:rPr>
              <a:t>Statistika o počtu připojení, provedených požadavků a počtu nepovedených</a:t>
            </a:r>
          </a:p>
          <a:p>
            <a:pPr marL="342900" indent="-342900">
              <a:buFontTx/>
              <a:buChar char="-"/>
            </a:pPr>
            <a:r>
              <a:rPr lang="cs-CZ" dirty="0">
                <a:cs typeface="Calibri"/>
              </a:rPr>
              <a:t>Možnost zabudované možnosti ovládání pomocí </a:t>
            </a:r>
            <a:r>
              <a:rPr lang="cs-CZ" dirty="0" err="1">
                <a:cs typeface="Calibri"/>
              </a:rPr>
              <a:t>botnetů</a:t>
            </a:r>
            <a:r>
              <a:rPr lang="cs-CZ" dirty="0">
                <a:cs typeface="Calibri"/>
              </a:rPr>
              <a:t> výhodou</a:t>
            </a:r>
          </a:p>
        </p:txBody>
      </p:sp>
    </p:spTree>
    <p:extLst>
      <p:ext uri="{BB962C8B-B14F-4D97-AF65-F5344CB8AC3E}">
        <p14:creationId xmlns:p14="http://schemas.microsoft.com/office/powerpoint/2010/main" val="91967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E21723-C3C8-4A8F-86D7-D5D72158272C}"/>
              </a:ext>
            </a:extLst>
          </p:cNvPr>
          <p:cNvSpPr>
            <a:spLocks noGrp="1"/>
          </p:cNvSpPr>
          <p:nvPr>
            <p:ph type="title"/>
          </p:nvPr>
        </p:nvSpPr>
        <p:spPr/>
        <p:txBody>
          <a:bodyPr/>
          <a:lstStyle/>
          <a:p>
            <a:r>
              <a:rPr lang="cs-CZ" dirty="0">
                <a:cs typeface="Calibri"/>
              </a:rPr>
              <a:t>Vhodný nástroj k útoku</a:t>
            </a:r>
          </a:p>
        </p:txBody>
      </p:sp>
      <p:sp>
        <p:nvSpPr>
          <p:cNvPr id="3" name="Zástupný obsah 2">
            <a:extLst>
              <a:ext uri="{FF2B5EF4-FFF2-40B4-BE49-F238E27FC236}">
                <a16:creationId xmlns:a16="http://schemas.microsoft.com/office/drawing/2014/main" id="{324FB821-E072-4D77-B7AC-38BB979C8FC5}"/>
              </a:ext>
            </a:extLst>
          </p:cNvPr>
          <p:cNvSpPr>
            <a:spLocks noGrp="1"/>
          </p:cNvSpPr>
          <p:nvPr>
            <p:ph idx="1"/>
          </p:nvPr>
        </p:nvSpPr>
        <p:spPr/>
        <p:txBody>
          <a:bodyPr vert="horz" lIns="91440" tIns="45720" rIns="91440" bIns="45720" rtlCol="0" anchor="t">
            <a:normAutofit/>
          </a:bodyPr>
          <a:lstStyle/>
          <a:p>
            <a:r>
              <a:rPr lang="cs-CZ" dirty="0">
                <a:cs typeface="Calibri"/>
              </a:rPr>
              <a:t>Jako první a nejlepší varianta </a:t>
            </a:r>
            <a:r>
              <a:rPr lang="en-US" dirty="0">
                <a:cs typeface="Calibri"/>
              </a:rPr>
              <a:t>: </a:t>
            </a:r>
            <a:r>
              <a:rPr lang="cs-CZ" dirty="0">
                <a:cs typeface="Calibri"/>
              </a:rPr>
              <a:t>LOIC</a:t>
            </a:r>
            <a:r>
              <a:rPr lang="cs-CZ" baseline="30000" dirty="0">
                <a:cs typeface="Calibri"/>
              </a:rPr>
              <a:t>1</a:t>
            </a:r>
            <a:r>
              <a:rPr lang="cs-CZ" dirty="0">
                <a:cs typeface="Calibri"/>
              </a:rPr>
              <a:t>  Windows v C</a:t>
            </a:r>
            <a:r>
              <a:rPr lang="en-US" dirty="0">
                <a:cs typeface="Calibri"/>
              </a:rPr>
              <a:t>#</a:t>
            </a:r>
            <a:r>
              <a:rPr lang="cs-CZ" dirty="0">
                <a:cs typeface="Calibri"/>
              </a:rPr>
              <a:t>, Pro Linux nutno použít </a:t>
            </a:r>
            <a:r>
              <a:rPr lang="cs-CZ" dirty="0" err="1">
                <a:cs typeface="Calibri"/>
              </a:rPr>
              <a:t>Wine,Mono</a:t>
            </a:r>
            <a:endParaRPr lang="en-US" dirty="0">
              <a:cs typeface="Calibri"/>
            </a:endParaRPr>
          </a:p>
          <a:p>
            <a:r>
              <a:rPr lang="cs-CZ" dirty="0">
                <a:cs typeface="Calibri"/>
              </a:rPr>
              <a:t>Varianta pro Linux: jako hlavní a nejlepší mi vyšla mnou upravená verze Hulku</a:t>
            </a:r>
            <a:r>
              <a:rPr lang="cs-CZ" baseline="30000" dirty="0">
                <a:cs typeface="Calibri"/>
              </a:rPr>
              <a:t>2</a:t>
            </a:r>
            <a:r>
              <a:rPr lang="cs-CZ" dirty="0">
                <a:cs typeface="Calibri"/>
              </a:rPr>
              <a:t> v jazyce </a:t>
            </a:r>
            <a:r>
              <a:rPr lang="cs-CZ" dirty="0" err="1">
                <a:cs typeface="Calibri"/>
              </a:rPr>
              <a:t>Go,Python</a:t>
            </a:r>
            <a:endParaRPr lang="cs-CZ" dirty="0">
              <a:cs typeface="Calibri"/>
            </a:endParaRPr>
          </a:p>
          <a:p>
            <a:endParaRPr lang="cs-CZ" dirty="0">
              <a:cs typeface="Calibri"/>
            </a:endParaRPr>
          </a:p>
          <a:p>
            <a:endParaRPr lang="cs-CZ" dirty="0">
              <a:cs typeface="Calibri"/>
            </a:endParaRPr>
          </a:p>
        </p:txBody>
      </p:sp>
      <p:sp>
        <p:nvSpPr>
          <p:cNvPr id="5" name="TextovéPole 4">
            <a:extLst>
              <a:ext uri="{FF2B5EF4-FFF2-40B4-BE49-F238E27FC236}">
                <a16:creationId xmlns:a16="http://schemas.microsoft.com/office/drawing/2014/main" id="{A541E3B7-206A-4A97-892F-123BD9FE86BC}"/>
              </a:ext>
            </a:extLst>
          </p:cNvPr>
          <p:cNvSpPr txBox="1"/>
          <p:nvPr/>
        </p:nvSpPr>
        <p:spPr>
          <a:xfrm>
            <a:off x="179754" y="6395285"/>
            <a:ext cx="6096000" cy="577081"/>
          </a:xfrm>
          <a:prstGeom prst="rect">
            <a:avLst/>
          </a:prstGeom>
          <a:noFill/>
        </p:spPr>
        <p:txBody>
          <a:bodyPr wrap="square">
            <a:spAutoFit/>
          </a:bodyPr>
          <a:lstStyle/>
          <a:p>
            <a:r>
              <a:rPr lang="cs-CZ" sz="1050" baseline="30000" dirty="0">
                <a:cs typeface="Calibri"/>
              </a:rPr>
              <a:t>1</a:t>
            </a:r>
            <a:r>
              <a:rPr lang="cs-CZ" sz="1050" dirty="0">
                <a:cs typeface="Calibri"/>
              </a:rPr>
              <a:t>https://github.com/</a:t>
            </a:r>
            <a:r>
              <a:rPr lang="cs-CZ" sz="1050" dirty="0" err="1">
                <a:cs typeface="Calibri"/>
              </a:rPr>
              <a:t>NewEraCracker</a:t>
            </a:r>
            <a:r>
              <a:rPr lang="cs-CZ" sz="1050" dirty="0">
                <a:cs typeface="Calibri"/>
              </a:rPr>
              <a:t>/LOIC</a:t>
            </a:r>
            <a:endParaRPr lang="en-US" sz="1050" dirty="0">
              <a:cs typeface="Calibri"/>
            </a:endParaRPr>
          </a:p>
          <a:p>
            <a:r>
              <a:rPr lang="cs-CZ" sz="1050" baseline="30000" dirty="0">
                <a:cs typeface="Calibri"/>
              </a:rPr>
              <a:t>2</a:t>
            </a:r>
            <a:r>
              <a:rPr lang="cs-CZ" sz="1050" dirty="0">
                <a:cs typeface="Calibri"/>
              </a:rPr>
              <a:t>https://github.com/</a:t>
            </a:r>
            <a:r>
              <a:rPr lang="cs-CZ" sz="1050" dirty="0" err="1">
                <a:cs typeface="Calibri"/>
              </a:rPr>
              <a:t>grafov</a:t>
            </a:r>
            <a:r>
              <a:rPr lang="cs-CZ" sz="1050" dirty="0">
                <a:cs typeface="Calibri"/>
              </a:rPr>
              <a:t>/</a:t>
            </a:r>
            <a:r>
              <a:rPr lang="cs-CZ" sz="1050" dirty="0" err="1">
                <a:cs typeface="Calibri"/>
              </a:rPr>
              <a:t>hulk</a:t>
            </a:r>
            <a:endParaRPr lang="cs-CZ" sz="1050" dirty="0"/>
          </a:p>
          <a:p>
            <a:endParaRPr lang="cs-CZ" sz="1050" dirty="0"/>
          </a:p>
        </p:txBody>
      </p:sp>
    </p:spTree>
    <p:extLst>
      <p:ext uri="{BB962C8B-B14F-4D97-AF65-F5344CB8AC3E}">
        <p14:creationId xmlns:p14="http://schemas.microsoft.com/office/powerpoint/2010/main" val="126633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CEF2603-089B-4C08-9D81-5BAAFB7CEEB2}"/>
              </a:ext>
            </a:extLst>
          </p:cNvPr>
          <p:cNvSpPr>
            <a:spLocks noGrp="1"/>
          </p:cNvSpPr>
          <p:nvPr>
            <p:ph type="title"/>
          </p:nvPr>
        </p:nvSpPr>
        <p:spPr/>
        <p:txBody>
          <a:bodyPr/>
          <a:lstStyle/>
          <a:p>
            <a:r>
              <a:rPr lang="en-US" dirty="0"/>
              <a:t>LOIC – Low Orbit Ion Cannon</a:t>
            </a:r>
            <a:endParaRPr lang="cs-CZ" dirty="0"/>
          </a:p>
        </p:txBody>
      </p:sp>
      <p:sp>
        <p:nvSpPr>
          <p:cNvPr id="3" name="Zástupný obsah 2">
            <a:extLst>
              <a:ext uri="{FF2B5EF4-FFF2-40B4-BE49-F238E27FC236}">
                <a16:creationId xmlns:a16="http://schemas.microsoft.com/office/drawing/2014/main" id="{5941D0CA-9955-4EDD-BB95-854C192481D2}"/>
              </a:ext>
            </a:extLst>
          </p:cNvPr>
          <p:cNvSpPr>
            <a:spLocks noGrp="1"/>
          </p:cNvSpPr>
          <p:nvPr>
            <p:ph idx="1"/>
          </p:nvPr>
        </p:nvSpPr>
        <p:spPr/>
        <p:txBody>
          <a:bodyPr>
            <a:normAutofit fontScale="92500" lnSpcReduction="20000"/>
          </a:bodyPr>
          <a:lstStyle/>
          <a:p>
            <a:r>
              <a:rPr lang="en-US" dirty="0"/>
              <a:t>Open source </a:t>
            </a:r>
            <a:r>
              <a:rPr lang="cs-CZ" dirty="0"/>
              <a:t>řešení napsané v C</a:t>
            </a:r>
            <a:r>
              <a:rPr lang="en-US" dirty="0"/>
              <a:t>#</a:t>
            </a:r>
            <a:r>
              <a:rPr lang="cs-CZ" dirty="0"/>
              <a:t> pro Windows</a:t>
            </a:r>
          </a:p>
          <a:p>
            <a:r>
              <a:rPr lang="cs-CZ" dirty="0"/>
              <a:t>Možnosti:</a:t>
            </a:r>
          </a:p>
          <a:p>
            <a:r>
              <a:rPr lang="cs-CZ" dirty="0"/>
              <a:t>- Vložit URL nebo rovnou IP adresu(Při vložení URL </a:t>
            </a:r>
            <a:r>
              <a:rPr lang="cs-CZ" dirty="0" err="1"/>
              <a:t>pullne</a:t>
            </a:r>
            <a:r>
              <a:rPr lang="cs-CZ" dirty="0"/>
              <a:t> </a:t>
            </a:r>
            <a:r>
              <a:rPr lang="cs-CZ" dirty="0" err="1"/>
              <a:t>ip</a:t>
            </a:r>
            <a:r>
              <a:rPr lang="cs-CZ" dirty="0"/>
              <a:t> adresu)</a:t>
            </a:r>
          </a:p>
          <a:p>
            <a:r>
              <a:rPr lang="cs-CZ" dirty="0"/>
              <a:t>- Zvolit protokol (TCP,UDP,HTTP),zvolení počtu vláken a také možnost čekání na response</a:t>
            </a:r>
            <a:endParaRPr lang="en-US" dirty="0"/>
          </a:p>
          <a:p>
            <a:r>
              <a:rPr lang="cs-CZ" dirty="0"/>
              <a:t>- Ovládat klienta pomocí IRC kde je připojen na serveru a poslouchá příkazy</a:t>
            </a:r>
            <a:endParaRPr lang="en-US" dirty="0"/>
          </a:p>
          <a:p>
            <a:endParaRPr lang="en-US" dirty="0"/>
          </a:p>
          <a:p>
            <a:endParaRPr lang="en-US" dirty="0"/>
          </a:p>
          <a:p>
            <a:endParaRPr lang="en-US" dirty="0"/>
          </a:p>
          <a:p>
            <a:endParaRPr lang="en-US" dirty="0"/>
          </a:p>
          <a:p>
            <a:r>
              <a:rPr lang="cs-CZ" dirty="0"/>
              <a:t>Odkaz</a:t>
            </a:r>
            <a:r>
              <a:rPr lang="en-US" dirty="0"/>
              <a:t>: https://github.com/NewEraCracker/LOIC</a:t>
            </a:r>
          </a:p>
        </p:txBody>
      </p:sp>
      <p:pic>
        <p:nvPicPr>
          <p:cNvPr id="7" name="Obrázek 6">
            <a:extLst>
              <a:ext uri="{FF2B5EF4-FFF2-40B4-BE49-F238E27FC236}">
                <a16:creationId xmlns:a16="http://schemas.microsoft.com/office/drawing/2014/main" id="{F310C965-642A-41F5-A51C-E82AAF0037AA}"/>
              </a:ext>
            </a:extLst>
          </p:cNvPr>
          <p:cNvPicPr>
            <a:picLocks noChangeAspect="1"/>
          </p:cNvPicPr>
          <p:nvPr/>
        </p:nvPicPr>
        <p:blipFill>
          <a:blip r:embed="rId2"/>
          <a:stretch>
            <a:fillRect/>
          </a:stretch>
        </p:blipFill>
        <p:spPr>
          <a:xfrm>
            <a:off x="6273148" y="75538"/>
            <a:ext cx="5747402" cy="2984228"/>
          </a:xfrm>
          <a:prstGeom prst="rect">
            <a:avLst/>
          </a:prstGeom>
        </p:spPr>
      </p:pic>
    </p:spTree>
    <p:extLst>
      <p:ext uri="{BB962C8B-B14F-4D97-AF65-F5344CB8AC3E}">
        <p14:creationId xmlns:p14="http://schemas.microsoft.com/office/powerpoint/2010/main" val="757241748"/>
      </p:ext>
    </p:extLst>
  </p:cSld>
  <p:clrMapOvr>
    <a:masterClrMapping/>
  </p:clrMapOvr>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chnika">
      <a:majorFont>
        <a:latin typeface="Technika-Bold"/>
        <a:ea typeface=""/>
        <a:cs typeface=""/>
      </a:majorFont>
      <a:minorFont>
        <a:latin typeface="Technika"/>
        <a:ea typeface=""/>
        <a:cs typeface=""/>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CZ.potx" id="{1BD4F44E-F71F-4A14-9EF9-FF6613634235}" vid="{496B007D-76DB-4922-86C8-13F7F6C54EC7}"/>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PowerPoint_CS</Template>
  <TotalTime>1058</TotalTime>
  <Words>806</Words>
  <Application>Microsoft Office PowerPoint</Application>
  <PresentationFormat>Širokoúhlá obrazovka</PresentationFormat>
  <Paragraphs>92</Paragraphs>
  <Slides>20</Slides>
  <Notes>1</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20</vt:i4>
      </vt:variant>
    </vt:vector>
  </HeadingPairs>
  <TitlesOfParts>
    <vt:vector size="26" baseType="lpstr">
      <vt:lpstr>Arial</vt:lpstr>
      <vt:lpstr>Calibri</vt:lpstr>
      <vt:lpstr>Technik</vt:lpstr>
      <vt:lpstr>Technika</vt:lpstr>
      <vt:lpstr>Technika-Bold</vt:lpstr>
      <vt:lpstr>Motiv Office</vt:lpstr>
      <vt:lpstr>Užívání IT a právní odpovědnost </vt:lpstr>
      <vt:lpstr>Osnova</vt:lpstr>
      <vt:lpstr>Zadání</vt:lpstr>
      <vt:lpstr>DoS Útok</vt:lpstr>
      <vt:lpstr>DDoS útok</vt:lpstr>
      <vt:lpstr>Typy útoků</vt:lpstr>
      <vt:lpstr>Vhodný nástroj k útoku</vt:lpstr>
      <vt:lpstr>Vhodný nástroj k útoku</vt:lpstr>
      <vt:lpstr>LOIC – Low Orbit Ion Cannon</vt:lpstr>
      <vt:lpstr>Hulk</vt:lpstr>
      <vt:lpstr>Vlastní skript</vt:lpstr>
      <vt:lpstr>Výběr ochrany</vt:lpstr>
      <vt:lpstr>SW</vt:lpstr>
      <vt:lpstr>HW</vt:lpstr>
      <vt:lpstr>Cloud</vt:lpstr>
      <vt:lpstr>Výběr ochrany pro zadání</vt:lpstr>
      <vt:lpstr>Použití ochrany</vt:lpstr>
      <vt:lpstr>Závěr</vt:lpstr>
      <vt:lpstr>Děkuji za pozornost!</vt:lpstr>
      <vt:lpstr>Zdroje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Simon</dc:creator>
  <cp:lastModifiedBy>Kochanek, Simon</cp:lastModifiedBy>
  <cp:revision>94</cp:revision>
  <dcterms:created xsi:type="dcterms:W3CDTF">2021-12-04T08:15:05Z</dcterms:created>
  <dcterms:modified xsi:type="dcterms:W3CDTF">2022-05-15T12:02:22Z</dcterms:modified>
</cp:coreProperties>
</file>