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9" r:id="rId4"/>
    <p:sldId id="259" r:id="rId5"/>
    <p:sldId id="263" r:id="rId6"/>
    <p:sldId id="271" r:id="rId7"/>
    <p:sldId id="266" r:id="rId8"/>
    <p:sldId id="270" r:id="rId9"/>
    <p:sldId id="272" r:id="rId10"/>
    <p:sldId id="273" r:id="rId11"/>
    <p:sldId id="274" r:id="rId12"/>
    <p:sldId id="265" r:id="rId13"/>
    <p:sldId id="275" r:id="rId14"/>
    <p:sldId id="276" r:id="rId15"/>
    <p:sldId id="277" r:id="rId16"/>
    <p:sldId id="278" r:id="rId17"/>
    <p:sldId id="279" r:id="rId18"/>
    <p:sldId id="267" r:id="rId19"/>
    <p:sldId id="26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15.05.2022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9CD47-CE2C-4432-A61D-A7033D95743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BC389-9879-4300-A8E7-8CE6512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Hulk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91494D-F326-4240-8742-E73F533D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Přiložen se souborem prezentace</a:t>
            </a:r>
          </a:p>
          <a:p>
            <a:r>
              <a:rPr lang="cs-CZ" dirty="0"/>
              <a:t>Napsán v jazyce Go nebo Python, tudíž možno provozovat na Linuxu, stačí </a:t>
            </a:r>
            <a:r>
              <a:rPr lang="cs-CZ" dirty="0" err="1"/>
              <a:t>buildnout</a:t>
            </a:r>
            <a:endParaRPr lang="cs-CZ" dirty="0"/>
          </a:p>
          <a:p>
            <a:r>
              <a:rPr lang="cs-CZ" dirty="0"/>
              <a:t>Velká možnost nastavení, a velice výkonný.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US" dirty="0" err="1"/>
              <a:t>Odkaz</a:t>
            </a:r>
            <a:r>
              <a:rPr lang="en-US" dirty="0"/>
              <a:t>: </a:t>
            </a:r>
            <a:r>
              <a:rPr lang="cs-CZ" dirty="0"/>
              <a:t>https://github.com/grafov/hulk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DE2266F-A121-4778-82C5-FB1F0BB8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76" y="892927"/>
            <a:ext cx="4563691" cy="12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8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B02431-1243-4302-9F49-BA963FE2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skript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182386-1049-4579-B52D-A54FD143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Možnost ve většině programovacích jazyků</a:t>
            </a:r>
          </a:p>
          <a:p>
            <a:r>
              <a:rPr lang="cs-CZ" dirty="0"/>
              <a:t>Vytvoříte TCPConnection nebo HTTPRequest a pak už můžete</a:t>
            </a:r>
            <a:r>
              <a:rPr lang="en-US" dirty="0"/>
              <a:t> v </a:t>
            </a:r>
            <a:r>
              <a:rPr lang="en-US" dirty="0" err="1"/>
              <a:t>nekone</a:t>
            </a:r>
            <a:r>
              <a:rPr lang="cs-CZ" dirty="0"/>
              <a:t>čném cyklu otevírat připojení</a:t>
            </a:r>
          </a:p>
          <a:p>
            <a:r>
              <a:rPr lang="cs-CZ" dirty="0"/>
              <a:t>Můžete využít </a:t>
            </a:r>
            <a:r>
              <a:rPr lang="cs-CZ" dirty="0" err="1"/>
              <a:t>multithreading</a:t>
            </a:r>
            <a:r>
              <a:rPr lang="cs-CZ" dirty="0"/>
              <a:t> a využít více </a:t>
            </a:r>
            <a:r>
              <a:rPr lang="cs-CZ" dirty="0" err="1"/>
              <a:t>jáder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198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146E0F-A9BC-4639-9468-BA505217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800000"/>
            <a:ext cx="10392000" cy="556945"/>
          </a:xfrm>
        </p:spPr>
        <p:txBody>
          <a:bodyPr/>
          <a:lstStyle/>
          <a:p>
            <a:r>
              <a:rPr lang="cs-CZ" dirty="0">
                <a:cs typeface="Calibri Light"/>
              </a:rPr>
              <a:t>Výběr ochrany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92FB75-3AC4-437F-B304-011582AF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9" y="2893671"/>
            <a:ext cx="10392000" cy="3694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Existuje několik verzí: </a:t>
            </a:r>
          </a:p>
          <a:p>
            <a:pPr marL="342900" indent="-342900">
              <a:buFontTx/>
              <a:buChar char="-"/>
            </a:pPr>
            <a:r>
              <a:rPr lang="cs-CZ" dirty="0">
                <a:ea typeface="+mn-lt"/>
                <a:cs typeface="+mn-lt"/>
              </a:rPr>
              <a:t>SW přímo u služby nebo v zařízení</a:t>
            </a:r>
          </a:p>
          <a:p>
            <a:pPr marL="342900" indent="-342900">
              <a:buFontTx/>
              <a:buChar char="-"/>
            </a:pPr>
            <a:r>
              <a:rPr lang="cs-CZ" dirty="0">
                <a:ea typeface="+mn-lt"/>
                <a:cs typeface="+mn-lt"/>
              </a:rPr>
              <a:t>HW před serverem</a:t>
            </a:r>
          </a:p>
          <a:p>
            <a:pPr marL="342900" indent="-342900">
              <a:buFontTx/>
              <a:buChar char="-"/>
            </a:pPr>
            <a:r>
              <a:rPr lang="cs-CZ" dirty="0">
                <a:ea typeface="+mn-lt"/>
                <a:cs typeface="+mn-lt"/>
              </a:rPr>
              <a:t>Nebo v Cloudu, případně používat na doménu Cloud providera, který filtruje </a:t>
            </a:r>
            <a:r>
              <a:rPr lang="cs-CZ" dirty="0" err="1">
                <a:ea typeface="+mn-lt"/>
                <a:cs typeface="+mn-lt"/>
              </a:rPr>
              <a:t>traffic</a:t>
            </a:r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92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CDBB12-4365-40BD-9D08-592DB370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D3968C-6C4C-4B4F-B271-6F1B0DB9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Firewall- Obsahuje většina operačních systémů</a:t>
            </a:r>
            <a:r>
              <a:rPr lang="en-US" dirty="0"/>
              <a:t> a m</a:t>
            </a:r>
            <a:r>
              <a:rPr lang="cs-CZ" dirty="0"/>
              <a:t>á možnost nastavení příchozích a odchozích pravidel pro síťové spojení(Ve </a:t>
            </a:r>
            <a:r>
              <a:rPr lang="cs-CZ" dirty="0" err="1"/>
              <a:t>Win</a:t>
            </a:r>
            <a:r>
              <a:rPr lang="cs-CZ" dirty="0"/>
              <a:t>= Windows Firewall, v Linuxu např. </a:t>
            </a:r>
            <a:r>
              <a:rPr lang="cs-CZ" dirty="0" err="1"/>
              <a:t>iptables</a:t>
            </a:r>
            <a:r>
              <a:rPr lang="cs-CZ" dirty="0"/>
              <a:t>)</a:t>
            </a:r>
          </a:p>
          <a:p>
            <a:r>
              <a:rPr lang="cs-CZ" dirty="0"/>
              <a:t>Jsme schopni nastavit počet připojení z jedné adresy, blokování neplatících paketů(např. u TCP spojení blokovat vše co není SYN packet a není navázané </a:t>
            </a:r>
            <a:r>
              <a:rPr lang="cs-CZ" dirty="0" err="1"/>
              <a:t>tcp</a:t>
            </a:r>
            <a:r>
              <a:rPr lang="cs-CZ" dirty="0"/>
              <a:t> spojení)atd.</a:t>
            </a:r>
          </a:p>
          <a:p>
            <a:r>
              <a:rPr lang="cs-CZ" dirty="0"/>
              <a:t>Pak také např. </a:t>
            </a:r>
            <a:r>
              <a:rPr lang="cs-CZ" dirty="0" err="1"/>
              <a:t>apache</a:t>
            </a:r>
            <a:r>
              <a:rPr lang="en-US" dirty="0"/>
              <a:t>2</a:t>
            </a:r>
            <a:r>
              <a:rPr lang="cs-CZ" dirty="0"/>
              <a:t>, </a:t>
            </a:r>
            <a:r>
              <a:rPr lang="cs-CZ" dirty="0" err="1"/>
              <a:t>nginx</a:t>
            </a:r>
            <a:r>
              <a:rPr lang="cs-CZ" dirty="0"/>
              <a:t> má možnost nastavení svého firewallu kde jsme schopni omezit počet připojení, </a:t>
            </a:r>
            <a:r>
              <a:rPr lang="cs-CZ" dirty="0" err="1"/>
              <a:t>whitelist,blacklist</a:t>
            </a:r>
            <a:r>
              <a:rPr lang="cs-CZ" dirty="0"/>
              <a:t>, limit velikosti požadavku atd.</a:t>
            </a:r>
          </a:p>
        </p:txBody>
      </p:sp>
    </p:spTree>
    <p:extLst>
      <p:ext uri="{BB962C8B-B14F-4D97-AF65-F5344CB8AC3E}">
        <p14:creationId xmlns:p14="http://schemas.microsoft.com/office/powerpoint/2010/main" val="113711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88EB4-6292-485F-8884-CC8500FC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56ABA-B7C8-4ECE-B77C-1F7710E8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chytřejšího routeru filtrujeme </a:t>
            </a:r>
            <a:r>
              <a:rPr lang="cs-CZ" dirty="0" err="1"/>
              <a:t>traffic</a:t>
            </a:r>
            <a:r>
              <a:rPr lang="cs-CZ" dirty="0"/>
              <a:t> nebo hw firewallu.</a:t>
            </a:r>
          </a:p>
          <a:p>
            <a:r>
              <a:rPr lang="cs-CZ" dirty="0"/>
              <a:t>Např. </a:t>
            </a:r>
            <a:r>
              <a:rPr lang="en-US" dirty="0"/>
              <a:t>Cisco m</a:t>
            </a:r>
            <a:r>
              <a:rPr lang="cs-CZ" dirty="0"/>
              <a:t>á svoje chytré firewally, které umožňují pokročilou ochranu proti </a:t>
            </a:r>
            <a:r>
              <a:rPr lang="cs-CZ" dirty="0" err="1"/>
              <a:t>DDoS</a:t>
            </a:r>
            <a:endParaRPr lang="cs-CZ" dirty="0"/>
          </a:p>
          <a:p>
            <a:r>
              <a:rPr lang="cs-CZ" dirty="0"/>
              <a:t>Většina dnešních domácích routerů umožňuje </a:t>
            </a:r>
            <a:r>
              <a:rPr lang="en-US" dirty="0"/>
              <a:t>D</a:t>
            </a:r>
            <a:r>
              <a:rPr lang="cs-CZ" dirty="0"/>
              <a:t>o</a:t>
            </a:r>
            <a:r>
              <a:rPr lang="en-US" dirty="0"/>
              <a:t>S</a:t>
            </a:r>
            <a:r>
              <a:rPr lang="cs-CZ" dirty="0"/>
              <a:t> ochranu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9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360DED-887E-48C9-B217-AE3B8E57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Cloud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83E7A4-A24E-46BF-A702-B120E2B7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cs-CZ" dirty="0"/>
              <a:t>infrastrukturu</a:t>
            </a:r>
            <a:r>
              <a:rPr lang="en-US" dirty="0"/>
              <a:t> v cloudu </a:t>
            </a:r>
            <a:r>
              <a:rPr lang="en-US" dirty="0" err="1"/>
              <a:t>nen</a:t>
            </a:r>
            <a:r>
              <a:rPr lang="cs-CZ" dirty="0"/>
              <a:t>í nutné náročně řešit ochranu proti </a:t>
            </a:r>
            <a:r>
              <a:rPr lang="cs-CZ" dirty="0" err="1"/>
              <a:t>DDoS</a:t>
            </a:r>
            <a:r>
              <a:rPr lang="cs-CZ" dirty="0"/>
              <a:t>.</a:t>
            </a:r>
          </a:p>
          <a:p>
            <a:r>
              <a:rPr lang="cs-CZ" dirty="0"/>
              <a:t>Většina cloudů to ráda udělá za vás s minimální obtíží.</a:t>
            </a:r>
          </a:p>
          <a:p>
            <a:r>
              <a:rPr lang="cs-CZ" dirty="0"/>
              <a:t>Např. Microsoft Azure cloudu je jednoduché si pro služby na virtuální </a:t>
            </a:r>
            <a:r>
              <a:rPr lang="cs-CZ" dirty="0" err="1"/>
              <a:t>síťi</a:t>
            </a:r>
            <a:r>
              <a:rPr lang="cs-CZ" dirty="0"/>
              <a:t> vytvořit plán ochrany a mít svou službu za jejich ochranou</a:t>
            </a:r>
            <a:r>
              <a:rPr lang="cs-CZ" baseline="30000" dirty="0"/>
              <a:t>1</a:t>
            </a:r>
          </a:p>
          <a:p>
            <a:endParaRPr lang="cs-CZ" baseline="30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BA73B27-3EF8-4FBE-B78A-7DC0A979BFA6}"/>
              </a:ext>
            </a:extLst>
          </p:cNvPr>
          <p:cNvSpPr txBox="1"/>
          <p:nvPr/>
        </p:nvSpPr>
        <p:spPr>
          <a:xfrm>
            <a:off x="0" y="6505682"/>
            <a:ext cx="6846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/>
              <a:t>1</a:t>
            </a:r>
            <a:r>
              <a:rPr lang="cs-CZ" sz="1050" dirty="0"/>
              <a:t>https://docs.microsoft.com/en-us/azure/ddos-protection/</a:t>
            </a:r>
          </a:p>
        </p:txBody>
      </p:sp>
    </p:spTree>
    <p:extLst>
      <p:ext uri="{BB962C8B-B14F-4D97-AF65-F5344CB8AC3E}">
        <p14:creationId xmlns:p14="http://schemas.microsoft.com/office/powerpoint/2010/main" val="102881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52C9B-DC29-43EA-83C9-32FAE133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ýběr ochrany pro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42ADA2-1A02-4769-95A7-DA0EB34D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Vybíral jsem na základě ceny, možností nastavení, rozšíření, a hodnocení</a:t>
            </a:r>
          </a:p>
          <a:p>
            <a:r>
              <a:rPr lang="cs-CZ" dirty="0"/>
              <a:t>Pro ochranu mi přijde vhodné použít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CloudFlare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DDoS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Protection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Web Applications</a:t>
            </a:r>
            <a:r>
              <a:rPr lang="cs-CZ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lang="cs-CZ" baseline="30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V tomto případě přistupujeme na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DNS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 záznam albertov.cz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kde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y byla nutnost změnit jmenné servery na </a:t>
            </a:r>
            <a:r>
              <a:rPr 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cloudflare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Tím při přístupu na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DNS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 albertov.cz získáme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DDoS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protection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 jelikož nám </a:t>
            </a:r>
            <a:r>
              <a:rPr 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cloudflare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DNS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 servery filtrují přístup a koukají na přistupující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IP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 adresu 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AB7BE44-076E-47C4-B892-7D71DCEB1C21}"/>
              </a:ext>
            </a:extLst>
          </p:cNvPr>
          <p:cNvSpPr txBox="1"/>
          <p:nvPr/>
        </p:nvSpPr>
        <p:spPr>
          <a:xfrm>
            <a:off x="0" y="6456961"/>
            <a:ext cx="3899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aseline="30000" dirty="0"/>
              <a:t>1</a:t>
            </a:r>
            <a:r>
              <a:rPr lang="cs-CZ" sz="1100" dirty="0"/>
              <a:t>https://www.cloudflare.com/ddos/</a:t>
            </a:r>
          </a:p>
        </p:txBody>
      </p:sp>
    </p:spTree>
    <p:extLst>
      <p:ext uri="{BB962C8B-B14F-4D97-AF65-F5344CB8AC3E}">
        <p14:creationId xmlns:p14="http://schemas.microsoft.com/office/powerpoint/2010/main" val="199822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6B3711-839A-419B-9028-ED937295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</a:t>
            </a:r>
            <a:r>
              <a:rPr lang="cs-CZ" dirty="0"/>
              <a:t>žití ochrany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EA0822-E3ED-4652-9B78-F22C218C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 </a:t>
            </a:r>
            <a:r>
              <a:rPr lang="cs-CZ" dirty="0" err="1"/>
              <a:t>Cloudflare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p</a:t>
            </a:r>
            <a:r>
              <a:rPr lang="cs-CZ" dirty="0" err="1"/>
              <a:t>řehlásil</a:t>
            </a:r>
            <a:r>
              <a:rPr lang="cs-CZ" dirty="0"/>
              <a:t> svou doménu</a:t>
            </a:r>
            <a:endParaRPr lang="en-US" dirty="0"/>
          </a:p>
          <a:p>
            <a:r>
              <a:rPr lang="en-US" dirty="0"/>
              <a:t>Viz. </a:t>
            </a:r>
            <a:r>
              <a:rPr lang="en-US" dirty="0" err="1"/>
              <a:t>uk</a:t>
            </a:r>
            <a:r>
              <a:rPr lang="cs-CZ" dirty="0" err="1"/>
              <a:t>ázka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430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Závěr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rámci tohoto projektu jsem se naučil základy DDoS útoku a jeho ochrany. Poskytlo mi to šanci se naučit dost okolo a zároveň si zopakovat základy </a:t>
            </a:r>
            <a:r>
              <a:rPr lang="cs-CZ"/>
              <a:t>počítačových sítí</a:t>
            </a:r>
            <a:endParaRPr lang="cs-CZ" dirty="0"/>
          </a:p>
          <a:p>
            <a:r>
              <a:rPr lang="en-US" dirty="0" err="1"/>
              <a:t>Vyzkou</a:t>
            </a:r>
            <a:r>
              <a:rPr lang="cs-CZ" dirty="0"/>
              <a:t>šel jsem si simulaci útoku na svůj server se statickou webovou stránkou.</a:t>
            </a:r>
            <a:br>
              <a:rPr lang="en-US" dirty="0"/>
            </a:br>
            <a:r>
              <a:rPr lang="en-US" dirty="0"/>
              <a:t>N</a:t>
            </a:r>
            <a:r>
              <a:rPr lang="cs-CZ" dirty="0" err="1"/>
              <a:t>ásledně</a:t>
            </a:r>
            <a:r>
              <a:rPr lang="cs-CZ" dirty="0"/>
              <a:t> jsem ho ochránil pomocí </a:t>
            </a:r>
            <a:r>
              <a:rPr lang="cs-CZ" dirty="0" err="1"/>
              <a:t>CloudFlare</a:t>
            </a:r>
            <a:r>
              <a:rPr lang="cs-CZ" dirty="0"/>
              <a:t> a tato služba mi odfiltrovala HTTP požadavky, což jsem si vyzkoušel na své doméně divelog.cz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Na grafy jsem používal </a:t>
            </a:r>
            <a:r>
              <a:rPr lang="cs-CZ" dirty="0">
                <a:ea typeface="+mn-lt"/>
                <a:cs typeface="+mn-lt"/>
                <a:hlinkClick r:id="rId2"/>
              </a:rPr>
              <a:t>Lucidchart</a:t>
            </a:r>
          </a:p>
          <a:p>
            <a:endParaRPr lang="cs-CZ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Shrňte právní odpovědnost  uživatele  do základního velmi  jednoduchého a přehledného materiálu, který bude možno použít pro vzdělávání laiků v této oblasti. 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4774F1-F9ED-41CF-BFA8-93D18F13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DoS</a:t>
            </a:r>
            <a:r>
              <a:rPr lang="cs-CZ">
                <a:cs typeface="Calibri Light"/>
              </a:rPr>
              <a:t> Útok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3CAF7E-7B73-4376-A077-34D2A689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Útok 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slu</a:t>
            </a:r>
            <a:r>
              <a:rPr lang="cs-CZ" dirty="0" err="1">
                <a:cs typeface="Calibri"/>
              </a:rPr>
              <a:t>žbu</a:t>
            </a:r>
            <a:r>
              <a:rPr lang="cs-CZ" dirty="0">
                <a:cs typeface="Calibri"/>
              </a:rPr>
              <a:t>, web , síťové zařízení, otevřený port</a:t>
            </a:r>
          </a:p>
          <a:p>
            <a:r>
              <a:rPr lang="cs-CZ" dirty="0">
                <a:cs typeface="Calibri"/>
              </a:rPr>
              <a:t>Klade si za cíl </a:t>
            </a:r>
            <a:r>
              <a:rPr lang="cs-CZ" dirty="0" err="1">
                <a:cs typeface="Calibri"/>
              </a:rPr>
              <a:t>znefunkčnit</a:t>
            </a:r>
            <a:r>
              <a:rPr lang="cs-CZ" dirty="0">
                <a:cs typeface="Calibri"/>
              </a:rPr>
              <a:t>, znemožnit přistup ostatním uživatelům</a:t>
            </a:r>
          </a:p>
          <a:p>
            <a:endParaRPr lang="cs-CZ" baseline="30000" dirty="0">
              <a:cs typeface="Calibri"/>
            </a:endParaRP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EA15DA5B-92EB-4BBF-BFA5-599F1872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932" y="3811623"/>
            <a:ext cx="5116010" cy="33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15B23-13FA-4DDC-B82E-2E0C9B30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DDoS</a:t>
            </a:r>
            <a:r>
              <a:rPr lang="cs-CZ">
                <a:cs typeface="Calibri Light"/>
              </a:rPr>
              <a:t> útok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ABB295-94ED-4E33-8048-03A80C94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cs typeface="Calibri"/>
              </a:rPr>
              <a:t>DoS</a:t>
            </a:r>
            <a:r>
              <a:rPr lang="cs-CZ" dirty="0">
                <a:cs typeface="Calibri"/>
              </a:rPr>
              <a:t> útok o více útočnících</a:t>
            </a:r>
            <a:endParaRPr lang="cs-CZ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60C791FD-8F80-494D-946D-4092CE26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58" y="3309953"/>
            <a:ext cx="7681731" cy="37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8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2FFDA-97F3-48BA-9F1C-57EBA057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0935F6-BBF2-4D4F-8D52-C9FA8655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Flood</a:t>
            </a:r>
            <a:r>
              <a:rPr lang="cs-CZ" dirty="0"/>
              <a:t> – zahlcení otevřeného </a:t>
            </a:r>
            <a:r>
              <a:rPr lang="en-US" dirty="0"/>
              <a:t>UDP</a:t>
            </a:r>
            <a:r>
              <a:rPr lang="cs-CZ" dirty="0"/>
              <a:t> portu</a:t>
            </a:r>
            <a:endParaRPr lang="en-US" dirty="0"/>
          </a:p>
          <a:p>
            <a:r>
              <a:rPr lang="en-US" dirty="0"/>
              <a:t>HTTP Flood</a:t>
            </a:r>
            <a:r>
              <a:rPr lang="cs-CZ" dirty="0"/>
              <a:t> – jako GET/POST </a:t>
            </a:r>
            <a:r>
              <a:rPr lang="en-US" dirty="0"/>
              <a:t>Request</a:t>
            </a:r>
            <a:r>
              <a:rPr lang="cs-CZ" dirty="0"/>
              <a:t> na stránku</a:t>
            </a:r>
            <a:endParaRPr lang="en-US" dirty="0"/>
          </a:p>
          <a:p>
            <a:r>
              <a:rPr lang="en-US" dirty="0"/>
              <a:t>SYN Flood</a:t>
            </a:r>
            <a:r>
              <a:rPr lang="cs-CZ" dirty="0"/>
              <a:t> – využití chyby v TCP připojení</a:t>
            </a:r>
            <a:endParaRPr lang="en-US" dirty="0"/>
          </a:p>
          <a:p>
            <a:r>
              <a:rPr lang="en-US" dirty="0"/>
              <a:t>Ping Flood</a:t>
            </a:r>
            <a:r>
              <a:rPr lang="cs-CZ" dirty="0"/>
              <a:t> – </a:t>
            </a:r>
            <a:r>
              <a:rPr lang="en-US" dirty="0" err="1"/>
              <a:t>velk</a:t>
            </a:r>
            <a:r>
              <a:rPr lang="cs-CZ" dirty="0"/>
              <a:t>é množství pingů</a:t>
            </a:r>
            <a:endParaRPr lang="en-US" dirty="0"/>
          </a:p>
          <a:p>
            <a:r>
              <a:rPr lang="en-US" dirty="0" err="1"/>
              <a:t>Slowloris</a:t>
            </a:r>
            <a:r>
              <a:rPr lang="cs-CZ" dirty="0"/>
              <a:t> – mnoho otevřených připojení a udržování jich co nejdéle</a:t>
            </a:r>
            <a:endParaRPr lang="en-US" dirty="0"/>
          </a:p>
          <a:p>
            <a:r>
              <a:rPr lang="en-US" dirty="0"/>
              <a:t>P</a:t>
            </a:r>
            <a:r>
              <a:rPr lang="cs-CZ" dirty="0" err="1"/>
              <a:t>řesnější</a:t>
            </a:r>
            <a:r>
              <a:rPr lang="cs-CZ" dirty="0"/>
              <a:t> útoky na aplikační vrstvě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E21723-C3C8-4A8F-86D7-D5D72158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Vhodný nástroj k útoku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FB821-E072-4D77-B7AC-38BB979C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Požadavky: </a:t>
            </a:r>
          </a:p>
          <a:p>
            <a:pPr marL="342900" indent="-342900">
              <a:buFontTx/>
              <a:buChar char="-"/>
            </a:pPr>
            <a:r>
              <a:rPr lang="cs-CZ" dirty="0">
                <a:cs typeface="Calibri"/>
              </a:rPr>
              <a:t>Ideálně Windows a Linux</a:t>
            </a:r>
            <a:endParaRPr lang="en-US" dirty="0">
              <a:cs typeface="Calibri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cs typeface="Calibri"/>
              </a:rPr>
              <a:t>Vy</a:t>
            </a:r>
            <a:r>
              <a:rPr lang="cs-CZ" dirty="0">
                <a:cs typeface="Calibri"/>
              </a:rPr>
              <a:t>žadován </a:t>
            </a:r>
            <a:r>
              <a:rPr lang="en-US" dirty="0">
                <a:cs typeface="Calibri"/>
              </a:rPr>
              <a:t>Open Source </a:t>
            </a:r>
          </a:p>
          <a:p>
            <a:pPr marL="342900" indent="-342900">
              <a:buFontTx/>
              <a:buChar char="-"/>
            </a:pPr>
            <a:r>
              <a:rPr lang="cs-CZ" dirty="0">
                <a:cs typeface="Calibri"/>
              </a:rPr>
              <a:t>Nejlépe možnost ovládat jak GUI tak CLI</a:t>
            </a:r>
          </a:p>
          <a:p>
            <a:pPr marL="342900" indent="-342900">
              <a:buFontTx/>
              <a:buChar char="-"/>
            </a:pPr>
            <a:r>
              <a:rPr lang="cs-CZ" dirty="0">
                <a:cs typeface="Calibri"/>
              </a:rPr>
              <a:t>Možnost měnit počet vláken, typ útoku, rychlost</a:t>
            </a:r>
            <a:endParaRPr lang="en-US" dirty="0">
              <a:cs typeface="Calibri"/>
            </a:endParaRPr>
          </a:p>
          <a:p>
            <a:pPr marL="342900" indent="-342900">
              <a:buFontTx/>
              <a:buChar char="-"/>
            </a:pPr>
            <a:r>
              <a:rPr lang="cs-CZ" dirty="0">
                <a:cs typeface="Calibri"/>
              </a:rPr>
              <a:t>Statistika o počtu připojení, provedených požadavků a počtu nepovedených</a:t>
            </a:r>
          </a:p>
          <a:p>
            <a:pPr marL="342900" indent="-342900">
              <a:buFontTx/>
              <a:buChar char="-"/>
            </a:pPr>
            <a:r>
              <a:rPr lang="cs-CZ" dirty="0">
                <a:cs typeface="Calibri"/>
              </a:rPr>
              <a:t>Možnost zabudované možnosti ovládání pomocí </a:t>
            </a:r>
            <a:r>
              <a:rPr lang="cs-CZ" dirty="0" err="1">
                <a:cs typeface="Calibri"/>
              </a:rPr>
              <a:t>botnetů</a:t>
            </a:r>
            <a:r>
              <a:rPr lang="cs-CZ" dirty="0">
                <a:cs typeface="Calibri"/>
              </a:rPr>
              <a:t> výhodou</a:t>
            </a:r>
          </a:p>
        </p:txBody>
      </p:sp>
    </p:spTree>
    <p:extLst>
      <p:ext uri="{BB962C8B-B14F-4D97-AF65-F5344CB8AC3E}">
        <p14:creationId xmlns:p14="http://schemas.microsoft.com/office/powerpoint/2010/main" val="91967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E21723-C3C8-4A8F-86D7-D5D72158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Vhodný nástroj k útoku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FB821-E072-4D77-B7AC-38BB979C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Jako první a nejlepší varianta </a:t>
            </a:r>
            <a:r>
              <a:rPr lang="en-US" dirty="0">
                <a:cs typeface="Calibri"/>
              </a:rPr>
              <a:t>: </a:t>
            </a:r>
            <a:r>
              <a:rPr lang="cs-CZ" dirty="0">
                <a:cs typeface="Calibri"/>
              </a:rPr>
              <a:t>LOIC</a:t>
            </a:r>
            <a:r>
              <a:rPr lang="cs-CZ" baseline="30000" dirty="0">
                <a:cs typeface="Calibri"/>
              </a:rPr>
              <a:t>1</a:t>
            </a:r>
            <a:r>
              <a:rPr lang="cs-CZ" dirty="0">
                <a:cs typeface="Calibri"/>
              </a:rPr>
              <a:t>  Windows v C</a:t>
            </a:r>
            <a:r>
              <a:rPr lang="en-US" dirty="0">
                <a:cs typeface="Calibri"/>
              </a:rPr>
              <a:t>#</a:t>
            </a:r>
            <a:r>
              <a:rPr lang="cs-CZ" dirty="0">
                <a:cs typeface="Calibri"/>
              </a:rPr>
              <a:t>, Pro Linux nutno použít </a:t>
            </a:r>
            <a:r>
              <a:rPr lang="cs-CZ" dirty="0" err="1">
                <a:cs typeface="Calibri"/>
              </a:rPr>
              <a:t>Wine,Mono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Varianta pro Linux: jako hlavní a nejlepší mi vyšla mnou upravená verze Hulku</a:t>
            </a:r>
            <a:r>
              <a:rPr lang="cs-CZ" baseline="30000" dirty="0">
                <a:cs typeface="Calibri"/>
              </a:rPr>
              <a:t>2</a:t>
            </a:r>
            <a:r>
              <a:rPr lang="cs-CZ" dirty="0">
                <a:cs typeface="Calibri"/>
              </a:rPr>
              <a:t> v jazyce </a:t>
            </a:r>
            <a:r>
              <a:rPr lang="cs-CZ" dirty="0" err="1">
                <a:cs typeface="Calibri"/>
              </a:rPr>
              <a:t>Go,Python</a:t>
            </a: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541E3B7-206A-4A97-892F-123BD9FE86BC}"/>
              </a:ext>
            </a:extLst>
          </p:cNvPr>
          <p:cNvSpPr txBox="1"/>
          <p:nvPr/>
        </p:nvSpPr>
        <p:spPr>
          <a:xfrm>
            <a:off x="179754" y="6395285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050" baseline="30000" dirty="0">
                <a:cs typeface="Calibri"/>
              </a:rPr>
              <a:t>1</a:t>
            </a:r>
            <a:r>
              <a:rPr lang="cs-CZ" sz="1050" dirty="0">
                <a:cs typeface="Calibri"/>
              </a:rPr>
              <a:t>https://github.com/</a:t>
            </a:r>
            <a:r>
              <a:rPr lang="cs-CZ" sz="1050" dirty="0" err="1">
                <a:cs typeface="Calibri"/>
              </a:rPr>
              <a:t>NewEraCracker</a:t>
            </a:r>
            <a:r>
              <a:rPr lang="cs-CZ" sz="1050" dirty="0">
                <a:cs typeface="Calibri"/>
              </a:rPr>
              <a:t>/LOIC</a:t>
            </a:r>
            <a:endParaRPr lang="en-US" sz="1050" dirty="0">
              <a:cs typeface="Calibri"/>
            </a:endParaRPr>
          </a:p>
          <a:p>
            <a:r>
              <a:rPr lang="cs-CZ" sz="1050" baseline="30000" dirty="0">
                <a:cs typeface="Calibri"/>
              </a:rPr>
              <a:t>2</a:t>
            </a:r>
            <a:r>
              <a:rPr lang="cs-CZ" sz="1050" dirty="0">
                <a:cs typeface="Calibri"/>
              </a:rPr>
              <a:t>https://github.com/</a:t>
            </a:r>
            <a:r>
              <a:rPr lang="cs-CZ" sz="1050" dirty="0" err="1">
                <a:cs typeface="Calibri"/>
              </a:rPr>
              <a:t>grafov</a:t>
            </a:r>
            <a:r>
              <a:rPr lang="cs-CZ" sz="1050" dirty="0">
                <a:cs typeface="Calibri"/>
              </a:rPr>
              <a:t>/</a:t>
            </a:r>
            <a:r>
              <a:rPr lang="cs-CZ" sz="1050" dirty="0" err="1">
                <a:cs typeface="Calibri"/>
              </a:rPr>
              <a:t>hulk</a:t>
            </a:r>
            <a:endParaRPr lang="cs-CZ" sz="1050" dirty="0"/>
          </a:p>
          <a:p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126633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F2603-089B-4C08-9D81-5BAAFB7C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LOIC – Low Orbit Ion Cannon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41D0CA-9955-4EDD-BB95-854C1924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</a:t>
            </a:r>
            <a:r>
              <a:rPr lang="cs-CZ" dirty="0"/>
              <a:t>řešení napsané v C</a:t>
            </a:r>
            <a:r>
              <a:rPr lang="en-US" dirty="0"/>
              <a:t>#</a:t>
            </a:r>
            <a:r>
              <a:rPr lang="cs-CZ" dirty="0"/>
              <a:t> pro Windows</a:t>
            </a:r>
          </a:p>
          <a:p>
            <a:r>
              <a:rPr lang="cs-CZ" dirty="0"/>
              <a:t>Možnosti:</a:t>
            </a:r>
          </a:p>
          <a:p>
            <a:r>
              <a:rPr lang="cs-CZ" dirty="0"/>
              <a:t>- Vložit URL nebo rovnou IP adresu(Při vložení URL </a:t>
            </a:r>
            <a:r>
              <a:rPr lang="cs-CZ" dirty="0" err="1"/>
              <a:t>pullne</a:t>
            </a:r>
            <a:r>
              <a:rPr lang="cs-CZ" dirty="0"/>
              <a:t> </a:t>
            </a:r>
            <a:r>
              <a:rPr lang="cs-CZ" dirty="0" err="1"/>
              <a:t>ip</a:t>
            </a:r>
            <a:r>
              <a:rPr lang="cs-CZ" dirty="0"/>
              <a:t> adresu)</a:t>
            </a:r>
          </a:p>
          <a:p>
            <a:r>
              <a:rPr lang="cs-CZ" dirty="0"/>
              <a:t>- Zvolit protokol (TCP,UDP,HTTP),zvolení počtu vláken a také možnost čekání na response</a:t>
            </a:r>
            <a:endParaRPr lang="en-US" dirty="0"/>
          </a:p>
          <a:p>
            <a:r>
              <a:rPr lang="cs-CZ" dirty="0"/>
              <a:t>- Ovládat klienta pomocí IRC kde je připojen na serveru a poslouchá příkazy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cs-CZ" dirty="0"/>
              <a:t>Odkaz</a:t>
            </a:r>
            <a:r>
              <a:rPr lang="en-US" dirty="0"/>
              <a:t>: https://github.com/NewEraCracker/LOIC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310C965-642A-41F5-A51C-E82AAF00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48" y="75538"/>
            <a:ext cx="5747402" cy="29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17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1060</TotalTime>
  <Words>867</Words>
  <Application>Microsoft Office PowerPoint</Application>
  <PresentationFormat>Širokoúhlá obrazovka</PresentationFormat>
  <Paragraphs>93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Arial</vt:lpstr>
      <vt:lpstr>Calibri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DoS Útok</vt:lpstr>
      <vt:lpstr>DDoS útok</vt:lpstr>
      <vt:lpstr>Typy útoků</vt:lpstr>
      <vt:lpstr>Vhodný nástroj k útoku</vt:lpstr>
      <vt:lpstr>Vhodný nástroj k útoku</vt:lpstr>
      <vt:lpstr>LOIC – Low Orbit Ion Cannon</vt:lpstr>
      <vt:lpstr>Hulk</vt:lpstr>
      <vt:lpstr>Vlastní skript</vt:lpstr>
      <vt:lpstr>Výběr ochrany</vt:lpstr>
      <vt:lpstr>SW</vt:lpstr>
      <vt:lpstr>HW</vt:lpstr>
      <vt:lpstr>Cloud</vt:lpstr>
      <vt:lpstr>Výběr ochrany pro zadání</vt:lpstr>
      <vt:lpstr>Použití ochrany</vt:lpstr>
      <vt:lpstr>Závěr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99</cp:revision>
  <dcterms:created xsi:type="dcterms:W3CDTF">2021-12-04T08:15:05Z</dcterms:created>
  <dcterms:modified xsi:type="dcterms:W3CDTF">2022-05-15T12:44:32Z</dcterms:modified>
</cp:coreProperties>
</file>