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67" r:id="rId5"/>
    <p:sldId id="271" r:id="rId6"/>
    <p:sldId id="272" r:id="rId7"/>
    <p:sldId id="273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01.06.2022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Shrňte právní odpovědnost  uživatele  do základního velmi  jednoduchého a přehledného materiálu, který bude možno použít pro vzdělávání laiků v této oblasti. </a:t>
            </a:r>
            <a:endParaRPr lang="en-US" sz="2400" spc="-65" dirty="0">
              <a:effectLst/>
              <a:latin typeface="+mj-lt"/>
              <a:ea typeface="Arial" panose="020B0604020202020204" pitchFamily="34" charset="0"/>
            </a:endParaRPr>
          </a:p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cs-CZ" b="0" dirty="0">
                <a:effectLst/>
                <a:latin typeface="+mn-lt"/>
              </a:rPr>
              <a:t>Vztahuje se na základní, významné a </a:t>
            </a:r>
            <a:r>
              <a:rPr lang="cs-CZ" dirty="0">
                <a:latin typeface="+mn-lt"/>
              </a:rPr>
              <a:t>kritické prvky infrastruktury</a:t>
            </a:r>
          </a:p>
          <a:p>
            <a:r>
              <a:rPr lang="cs-CZ" b="0" dirty="0">
                <a:effectLst/>
                <a:latin typeface="+mn-lt"/>
              </a:rPr>
              <a:t> </a:t>
            </a:r>
            <a:endParaRPr lang="cs-CZ" dirty="0">
              <a:latin typeface="+mn-lt"/>
            </a:endParaRPr>
          </a:p>
          <a:p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Pokud jedinec součástí kritické, významné nebo základní infrastruktury tak skoro žádný.</a:t>
            </a: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lidské právo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200" dirty="0">
                <a:ea typeface="+mn-lt"/>
                <a:cs typeface="+mn-lt"/>
              </a:rPr>
              <a:t>https://www.policie.cz/</a:t>
            </a:r>
            <a:r>
              <a:rPr lang="cs-CZ" sz="1200" dirty="0" err="1">
                <a:ea typeface="+mn-lt"/>
                <a:cs typeface="+mn-lt"/>
              </a:rPr>
              <a:t>clanek</a:t>
            </a:r>
            <a:r>
              <a:rPr lang="cs-CZ" sz="1200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</a:p>
          <a:p>
            <a:r>
              <a:rPr lang="en-US" sz="1200" dirty="0">
                <a:ea typeface="+mn-lt"/>
                <a:cs typeface="+mn-lt"/>
              </a:rPr>
              <a:t>https://www.centrumlidskaprava.cz/blog/moznost-pripojit-se-k-internetu-jako-lidske-pravo</a:t>
            </a:r>
            <a:endParaRPr lang="cs-CZ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err="1">
                <a:effectLst/>
                <a:latin typeface="+mn-lt"/>
              </a:rPr>
              <a:t>Seznam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odborné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literatury</a:t>
            </a:r>
            <a:r>
              <a:rPr lang="en-US" sz="1200" dirty="0">
                <a:effectLst/>
                <a:latin typeface="+mn-lt"/>
              </a:rPr>
              <a:t>:</a:t>
            </a:r>
            <a:br>
              <a:rPr lang="en-US" sz="1200" dirty="0">
                <a:effectLst/>
                <a:latin typeface="+mn-lt"/>
              </a:rPr>
            </a:br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https://www.zakonyprolidi.cz/cs/2009-40</a:t>
            </a:r>
            <a:r>
              <a:rPr lang="en-US" sz="1200" dirty="0">
                <a:effectLst/>
                <a:latin typeface="+mn-lt"/>
              </a:rPr>
              <a:t>&gt;  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Jan </a:t>
            </a:r>
            <a:r>
              <a:rPr lang="en-US" sz="1200" dirty="0" err="1">
                <a:effectLst/>
                <a:latin typeface="+mn-lt"/>
              </a:rPr>
              <a:t>Kolouch</a:t>
            </a:r>
            <a:r>
              <a:rPr lang="en-US" sz="1200" dirty="0">
                <a:effectLst/>
                <a:latin typeface="+mn-lt"/>
              </a:rPr>
              <a:t> a </a:t>
            </a:r>
            <a:r>
              <a:rPr lang="en-US" sz="1200" dirty="0" err="1">
                <a:effectLst/>
                <a:latin typeface="+mn-lt"/>
              </a:rPr>
              <a:t>kolektiv</a:t>
            </a:r>
            <a:r>
              <a:rPr lang="en-US" sz="1200" dirty="0">
                <a:effectLst/>
                <a:latin typeface="+mn-lt"/>
              </a:rPr>
              <a:t>, "CYBERSECURITY", &lt;</a:t>
            </a:r>
            <a:r>
              <a:rPr lang="en-US" sz="1200" u="sng" dirty="0">
                <a:effectLst/>
                <a:latin typeface="+mn-lt"/>
              </a:rPr>
              <a:t>https://knihy.nic.cz/files/edice/cybersecurity.pdf</a:t>
            </a:r>
            <a:r>
              <a:rPr lang="en-US" sz="1200" dirty="0">
                <a:effectLst/>
                <a:latin typeface="+mn-lt"/>
              </a:rPr>
              <a:t>&gt;</a:t>
            </a: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https://www.nukib.cz/cs/</a:t>
            </a:r>
            <a:r>
              <a:rPr lang="en-US" sz="1200" dirty="0">
                <a:effectLst/>
                <a:latin typeface="+mn-lt"/>
              </a:rPr>
              <a:t>&gt;, </a:t>
            </a:r>
            <a:r>
              <a:rPr lang="en-US" sz="1200" dirty="0" err="1">
                <a:effectLst/>
                <a:latin typeface="+mn-lt"/>
              </a:rPr>
              <a:t>vzdělávací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materiály</a:t>
            </a:r>
            <a:endParaRPr lang="en-US" sz="1200" dirty="0">
              <a:effectLst/>
              <a:latin typeface="+mn-lt"/>
            </a:endParaRPr>
          </a:p>
          <a:p>
            <a:r>
              <a:rPr lang="en-US" sz="1200" dirty="0">
                <a:effectLst/>
                <a:latin typeface="+mn-lt"/>
              </a:rPr>
              <a:t> &lt;</a:t>
            </a:r>
            <a:r>
              <a:rPr lang="en-US" sz="1200" u="sng" dirty="0">
                <a:effectLst/>
                <a:latin typeface="+mn-lt"/>
              </a:rPr>
              <a:t>https://www.zakonyprolidi.cz/cs/2014-181</a:t>
            </a:r>
            <a:r>
              <a:rPr lang="en-US" sz="1200" dirty="0">
                <a:effectLst/>
                <a:latin typeface="+mn-lt"/>
              </a:rPr>
              <a:t>&gt; </a:t>
            </a:r>
            <a:r>
              <a:rPr lang="en-US" sz="1200" dirty="0" err="1">
                <a:effectLst/>
                <a:latin typeface="+mn-lt"/>
              </a:rPr>
              <a:t>aktuální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znění</a:t>
            </a:r>
            <a:endParaRPr lang="en-US" sz="1200" dirty="0">
              <a:effectLst/>
              <a:latin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cs-CZ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3187</TotalTime>
  <Words>438</Words>
  <Application>Microsoft Office PowerPoint</Application>
  <PresentationFormat>Širokoúhlá obrazovka</PresentationFormat>
  <Paragraphs>37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195</cp:revision>
  <dcterms:created xsi:type="dcterms:W3CDTF">2021-12-04T08:15:05Z</dcterms:created>
  <dcterms:modified xsi:type="dcterms:W3CDTF">2022-06-01T17:47:22Z</dcterms:modified>
</cp:coreProperties>
</file>