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  <p:sldId id="267" r:id="rId13"/>
  </p:sldIdLst>
  <p:sldSz cx="9144000" cy="6858000" type="screen4x3"/>
  <p:notesSz cx="6858000" cy="9144000"/>
  <p:embeddedFontLst>
    <p:embeddedFont>
      <p:font typeface="Technika" panose="020B0604020202020204" charset="0"/>
      <p:regular r:id="rId14"/>
      <p:bold r:id="rId15"/>
      <p:italic r:id="rId16"/>
      <p:boldItalic r:id="rId17"/>
    </p:embeddedFont>
    <p:embeddedFont>
      <p:font typeface="Technika-Bold" panose="00000600000000000000" charset="0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Ochrana zdravotnických zařízení proti útoku před pacienty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1" y="3973577"/>
            <a:ext cx="7736693" cy="177172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Biomedic</a:t>
            </a:r>
            <a:r>
              <a:rPr lang="cs-CZ" dirty="0"/>
              <a:t>ínského inženýrství</a:t>
            </a:r>
          </a:p>
          <a:p>
            <a:r>
              <a:rPr lang="cs-CZ" dirty="0"/>
              <a:t>Šimon Kochánek IKZ</a:t>
            </a:r>
          </a:p>
          <a:p>
            <a:r>
              <a:rPr lang="cs-CZ" dirty="0"/>
              <a:t>11.1.2023</a:t>
            </a:r>
          </a:p>
          <a:p>
            <a:r>
              <a:rPr lang="cs-CZ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D2A8-13D7-4BF3-94ED-A7E567AF1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7706" y="197884"/>
            <a:ext cx="7736694" cy="1446663"/>
          </a:xfrm>
        </p:spPr>
        <p:txBody>
          <a:bodyPr/>
          <a:lstStyle/>
          <a:p>
            <a:r>
              <a:rPr lang="cs-CZ" dirty="0"/>
              <a:t>Vyhodnocení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285AB-FBE9-EBD1-7CC3-7D257258E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086" y="1399592"/>
            <a:ext cx="7967607" cy="3813861"/>
          </a:xfrm>
        </p:spPr>
        <p:txBody>
          <a:bodyPr/>
          <a:lstStyle/>
          <a:p>
            <a:r>
              <a:rPr lang="cs-CZ" dirty="0"/>
              <a:t>Velké finanční nároky</a:t>
            </a:r>
          </a:p>
          <a:p>
            <a:r>
              <a:rPr lang="cs-CZ" dirty="0"/>
              <a:t>Nároky na kordinaci(Případ útoku a nějakého krizového plánu)</a:t>
            </a:r>
          </a:p>
          <a:p>
            <a:r>
              <a:rPr lang="cs-CZ" dirty="0"/>
              <a:t>Nároky na školení zaměstnanců</a:t>
            </a:r>
          </a:p>
          <a:p>
            <a:r>
              <a:rPr lang="cs-CZ" dirty="0"/>
              <a:t>Nároky na fyzickou bezpečnost</a:t>
            </a:r>
          </a:p>
        </p:txBody>
      </p:sp>
    </p:spTree>
    <p:extLst>
      <p:ext uri="{BB962C8B-B14F-4D97-AF65-F5344CB8AC3E}">
        <p14:creationId xmlns:p14="http://schemas.microsoft.com/office/powerpoint/2010/main" val="104026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083E-1F39-2F62-B571-449E05880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3061" y="197884"/>
            <a:ext cx="7736694" cy="1446663"/>
          </a:xfrm>
        </p:spPr>
        <p:txBody>
          <a:bodyPr/>
          <a:lstStyle/>
          <a:p>
            <a:r>
              <a:rPr lang="cs-CZ" dirty="0"/>
              <a:t>Doporučení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48B3E-9D5B-BD60-7F8E-8A1F0C828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3" y="1436914"/>
            <a:ext cx="9498563" cy="5794310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cs-CZ" b="0" i="0" dirty="0">
                <a:effectLst/>
                <a:latin typeface="+mn-lt"/>
                <a:cs typeface="Arial" panose="020B0604020202020204" pitchFamily="34" charset="0"/>
              </a:rPr>
              <a:t>Zavedení běžných bezpečnostních prohlídek kvůli identifikaci hrozeb a potenciálních možností útoku</a:t>
            </a:r>
            <a:r>
              <a:rPr lang="en-US" b="0" i="0" dirty="0">
                <a:effectLst/>
                <a:latin typeface="+mn-lt"/>
                <a:cs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effectLst/>
                <a:latin typeface="+mn-lt"/>
                <a:cs typeface="Arial" panose="020B0604020202020204" pitchFamily="34" charset="0"/>
              </a:rPr>
              <a:t>Implementace Zaveďte přísné kontroly přístupu, abyste zajistili, že k citlivým informacím a systémům budou mít přístup pouze oprávněné osoby.</a:t>
            </a:r>
            <a:endParaRPr lang="en-US" b="0" i="0" dirty="0">
              <a:effectLst/>
              <a:latin typeface="+mn-lt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cs-CZ" b="0" i="0" dirty="0">
                <a:effectLst/>
                <a:latin typeface="+mn-lt"/>
                <a:cs typeface="Arial" panose="020B0604020202020204" pitchFamily="34" charset="0"/>
              </a:rPr>
              <a:t>R</a:t>
            </a:r>
            <a:r>
              <a:rPr lang="cs-CZ" dirty="0">
                <a:latin typeface="+mn-lt"/>
                <a:cs typeface="Arial" panose="020B0604020202020204" pitchFamily="34" charset="0"/>
              </a:rPr>
              <a:t>ychlé aktualizace a patche softwaru proti nově objeveným hrozbám</a:t>
            </a:r>
            <a:r>
              <a:rPr lang="en-US" b="0" i="0" dirty="0">
                <a:effectLst/>
                <a:latin typeface="+mn-lt"/>
                <a:cs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+mn-lt"/>
                <a:cs typeface="Arial" panose="020B0604020202020204" pitchFamily="34" charset="0"/>
              </a:rPr>
              <a:t>Pr</a:t>
            </a:r>
            <a:r>
              <a:rPr lang="cs-CZ" dirty="0">
                <a:latin typeface="+mn-lt"/>
                <a:cs typeface="Arial" panose="020B0604020202020204" pitchFamily="34" charset="0"/>
              </a:rPr>
              <a:t>ovádění pravidelného školení pro personál na téma kyberbezpečnosti</a:t>
            </a:r>
            <a:endParaRPr lang="en-US" b="0" i="0" dirty="0">
              <a:effectLst/>
              <a:latin typeface="+mn-lt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cs-CZ" b="0" dirty="0">
                <a:latin typeface="+mn-lt"/>
                <a:cs typeface="Arial" panose="020B0604020202020204" pitchFamily="34" charset="0"/>
              </a:rPr>
              <a:t>Zavedení dělení síťí na podsítě pomocí segmentace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effectLst/>
                <a:latin typeface="+mn-lt"/>
                <a:cs typeface="Arial" panose="020B0604020202020204" pitchFamily="34" charset="0"/>
              </a:rPr>
              <a:t>Pravidelné zálohy s testovaním jejich obnovitelnosti v rámci času</a:t>
            </a:r>
            <a:endParaRPr lang="en-US" b="0" i="0" dirty="0">
              <a:effectLst/>
              <a:latin typeface="+mn-lt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cs-CZ" b="0" i="0" dirty="0">
                <a:effectLst/>
                <a:latin typeface="+mn-lt"/>
                <a:cs typeface="Arial" panose="020B0604020202020204" pitchFamily="34" charset="0"/>
              </a:rPr>
              <a:t>Šifrování kde to jde</a:t>
            </a:r>
            <a:endParaRPr lang="en-US" b="0" i="0" dirty="0">
              <a:effectLst/>
              <a:latin typeface="+mn-lt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cs-CZ" b="0" i="0" dirty="0">
                <a:effectLst/>
                <a:latin typeface="+mn-lt"/>
                <a:cs typeface="Arial" panose="020B0604020202020204" pitchFamily="34" charset="0"/>
              </a:rPr>
              <a:t>Více faktorové ověřovaní</a:t>
            </a:r>
            <a:endParaRPr lang="en-US" b="0" i="0" dirty="0">
              <a:effectLst/>
              <a:latin typeface="+mn-lt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cs-CZ" b="0" i="0" dirty="0">
                <a:effectLst/>
                <a:latin typeface="+mn-lt"/>
                <a:cs typeface="Arial" panose="020B0604020202020204" pitchFamily="34" charset="0"/>
              </a:rPr>
              <a:t>Zavedení krizového plánu a jeho pravidelné iterace</a:t>
            </a:r>
            <a:endParaRPr lang="en-US" b="0" i="0" dirty="0">
              <a:effectLst/>
              <a:latin typeface="+mn-lt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cs-CZ" b="0" i="0" dirty="0">
                <a:effectLst/>
                <a:latin typeface="+mn-lt"/>
                <a:cs typeface="Arial" panose="020B0604020202020204" pitchFamily="34" charset="0"/>
              </a:rPr>
              <a:t>Monitorování provozu a bezpečnostních incidentů a vedení dokumentace</a:t>
            </a:r>
            <a:endParaRPr lang="en-US" b="0" i="0" dirty="0">
              <a:effectLst/>
              <a:latin typeface="+mn-lt"/>
              <a:cs typeface="Arial" panose="020B0604020202020204" pitchFamily="34" charset="0"/>
            </a:endParaRPr>
          </a:p>
          <a:p>
            <a:endParaRPr lang="en-US" dirty="0">
              <a:latin typeface="+mn-lt"/>
              <a:cs typeface="Arial" panose="020B0604020202020204" pitchFamily="34" charset="0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247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E296-38A2-5EC0-9D04-91570635F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7037" y="3068965"/>
            <a:ext cx="7736694" cy="1446663"/>
          </a:xfrm>
        </p:spPr>
        <p:txBody>
          <a:bodyPr/>
          <a:lstStyle/>
          <a:p>
            <a:r>
              <a:rPr lang="cs-CZ" dirty="0"/>
              <a:t>Děkuji za pozornost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5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cs-CZ" dirty="0"/>
              <a:t>Zadání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Pacienti hospitalizovaní ve zdravotnickém zařízení dnes očekávají možnost přístupu k Internetu (práce, kontakt s rodinou ).. Běžně používají zařízení různého typu (telefon, NTB…).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Při nedodržení jasné bezpečnostní politiky hrozí nebezpečí, že se pacient dostane do vnitřního IS dané nemocnice.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zanalyzuje teoreticky stav v menší nemocnici a navrhne jasná pravidla pro zabezpečení. Např. oddělení  jednotlivých IS, nemožnost odposlechnout data, fyzická bezpečnost (pacient není sám ponechán v ordinaci s otevřeným počítačem personálu atd.). Student tato nebezpečí shrne a navrhne základní ochranu proti nim.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0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D0F0-213E-8A36-3433-A4425981B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029" y="197884"/>
            <a:ext cx="7736694" cy="1446663"/>
          </a:xfrm>
        </p:spPr>
        <p:txBody>
          <a:bodyPr/>
          <a:lstStyle/>
          <a:p>
            <a:r>
              <a:rPr lang="cs-CZ" dirty="0"/>
              <a:t>Cíle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CC216-1196-ECC3-001E-102100983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1894114"/>
            <a:ext cx="7736693" cy="3319339"/>
          </a:xfrm>
        </p:spPr>
        <p:txBody>
          <a:bodyPr/>
          <a:lstStyle/>
          <a:p>
            <a:r>
              <a:rPr lang="cs-CZ" dirty="0"/>
              <a:t>Analýza rizik</a:t>
            </a:r>
            <a:endParaRPr lang="en-US" dirty="0"/>
          </a:p>
          <a:p>
            <a:r>
              <a:rPr lang="cs-CZ" dirty="0"/>
              <a:t>Vyhodnocení</a:t>
            </a:r>
          </a:p>
          <a:p>
            <a:r>
              <a:rPr lang="cs-CZ" dirty="0"/>
              <a:t>Doporučení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6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D0C0-015F-637C-09E9-0B4C73C39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6368" y="197884"/>
            <a:ext cx="7736694" cy="1446663"/>
          </a:xfrm>
        </p:spPr>
        <p:txBody>
          <a:bodyPr/>
          <a:lstStyle/>
          <a:p>
            <a:r>
              <a:rPr lang="cs-CZ" dirty="0"/>
              <a:t>Analýza rizik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0F32D-7FB9-2ABB-7699-A8BE5168B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644546"/>
            <a:ext cx="9461240" cy="5213453"/>
          </a:xfrm>
        </p:spPr>
        <p:txBody>
          <a:bodyPr/>
          <a:lstStyle/>
          <a:p>
            <a:r>
              <a:rPr lang="cs-CZ" dirty="0"/>
              <a:t>Social engineering – manipulace personálu ze strany pacientů</a:t>
            </a:r>
          </a:p>
          <a:p>
            <a:r>
              <a:rPr lang="cs-CZ" dirty="0"/>
              <a:t>Špatně nastavená wifi</a:t>
            </a:r>
          </a:p>
          <a:p>
            <a:r>
              <a:rPr lang="cs-CZ" dirty="0"/>
              <a:t>Slabá fyzická ochrana počítačové sítě</a:t>
            </a:r>
          </a:p>
          <a:p>
            <a:r>
              <a:rPr lang="cs-CZ" dirty="0"/>
              <a:t>Odposlech</a:t>
            </a:r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7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4FA6-77EB-B566-8342-341AFD3B0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3731" y="92499"/>
            <a:ext cx="7736694" cy="1446663"/>
          </a:xfrm>
        </p:spPr>
        <p:txBody>
          <a:bodyPr/>
          <a:lstStyle/>
          <a:p>
            <a:r>
              <a:rPr lang="cs-CZ" dirty="0"/>
              <a:t>Social engineering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98A1B-6F93-45F6-B411-6A0E094DB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56" y="1539162"/>
            <a:ext cx="8434138" cy="4581720"/>
          </a:xfrm>
        </p:spPr>
        <p:txBody>
          <a:bodyPr/>
          <a:lstStyle/>
          <a:p>
            <a:r>
              <a:rPr lang="cs-CZ" dirty="0"/>
              <a:t>Manipulace personálu pomocí telefonu, emailu, sociálních sítí či přímé komunikace.</a:t>
            </a:r>
          </a:p>
          <a:p>
            <a:r>
              <a:rPr lang="cs-CZ" dirty="0"/>
              <a:t>Např. podvodný email od nadřízeného o např otevření malwaru,phising nebo podvodný telefonát s hlasem</a:t>
            </a:r>
          </a:p>
          <a:p>
            <a:r>
              <a:rPr lang="cs-CZ" dirty="0"/>
              <a:t>Poskytnutí usb disku s výsledky z vyšetření a přenos malwaru</a:t>
            </a:r>
          </a:p>
          <a:p>
            <a:r>
              <a:rPr lang="cs-CZ" dirty="0"/>
              <a:t>Např. i neoprávněný přístup k otevřenému počítači díky manipulaci</a:t>
            </a:r>
          </a:p>
          <a:p>
            <a:r>
              <a:rPr lang="cs-CZ" dirty="0"/>
              <a:t>Získání neoprávněného přístupu, citlivých dat pacientů, šíření malwaru.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9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37E0-2961-0848-808A-79687D1DC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09" y="197884"/>
            <a:ext cx="7736694" cy="1446663"/>
          </a:xfrm>
        </p:spPr>
        <p:txBody>
          <a:bodyPr/>
          <a:lstStyle/>
          <a:p>
            <a:r>
              <a:rPr lang="cs-CZ" dirty="0"/>
              <a:t>Nastavení bezdrátového připojení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48AF-2A13-2D22-5662-36250A80C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474" y="1959430"/>
            <a:ext cx="8882742" cy="3254024"/>
          </a:xfrm>
        </p:spPr>
        <p:txBody>
          <a:bodyPr/>
          <a:lstStyle/>
          <a:p>
            <a:r>
              <a:rPr lang="cs-CZ" dirty="0"/>
              <a:t>Pro volně dostupné bezdrátové připojení je potřeba nastavit spoustu bezpečnostních protokolů</a:t>
            </a:r>
          </a:p>
          <a:p>
            <a:r>
              <a:rPr lang="cs-CZ" dirty="0"/>
              <a:t>Je několik základních pravidel:</a:t>
            </a:r>
          </a:p>
          <a:p>
            <a:r>
              <a:rPr lang="cs-CZ" dirty="0"/>
              <a:t> - Používat nejnovější technologie(Wifi 6, WPA3)</a:t>
            </a:r>
          </a:p>
          <a:p>
            <a:r>
              <a:rPr lang="cs-CZ" dirty="0"/>
              <a:t> - Segmentace sítí na podsítě(VLAN)</a:t>
            </a:r>
          </a:p>
          <a:p>
            <a:r>
              <a:rPr lang="cs-CZ" dirty="0"/>
              <a:t> - Izolace od ostatních zařízení na síti (AP isolation)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8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93E8-281A-1F1D-E7ED-EC1471926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681" y="197884"/>
            <a:ext cx="7736694" cy="1446663"/>
          </a:xfrm>
        </p:spPr>
        <p:txBody>
          <a:bodyPr/>
          <a:lstStyle/>
          <a:p>
            <a:r>
              <a:rPr lang="cs-CZ" dirty="0"/>
              <a:t>Slabá fyzická ochrana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0C9D4-CE4A-EB48-6F46-F64A2C24A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1763486"/>
            <a:ext cx="7736694" cy="3449967"/>
          </a:xfrm>
        </p:spPr>
        <p:txBody>
          <a:bodyPr/>
          <a:lstStyle/>
          <a:p>
            <a:r>
              <a:rPr lang="cs-CZ" dirty="0"/>
              <a:t>Jedná se o například fyzické volné a zapojené ethernet porty</a:t>
            </a:r>
          </a:p>
          <a:p>
            <a:r>
              <a:rPr lang="cs-CZ" dirty="0"/>
              <a:t>Odemčená serverovna</a:t>
            </a:r>
          </a:p>
          <a:p>
            <a:r>
              <a:rPr lang="cs-CZ" dirty="0"/>
              <a:t>Volně přístupné kabely</a:t>
            </a:r>
          </a:p>
          <a:p>
            <a:r>
              <a:rPr lang="cs-CZ" dirty="0"/>
              <a:t>Volně přístupné počítače bez ověřování uživatelů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3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EB49-4745-53E7-61F7-E89E24F86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021" y="279111"/>
            <a:ext cx="7736694" cy="1446663"/>
          </a:xfrm>
        </p:spPr>
        <p:txBody>
          <a:bodyPr/>
          <a:lstStyle/>
          <a:p>
            <a:r>
              <a:rPr lang="cs-CZ" dirty="0"/>
              <a:t>Špatné zabezpečení vnitřní sítě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B21AF-10A7-F3C9-3BE9-939D0C011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748" y="2024744"/>
            <a:ext cx="7948946" cy="3188710"/>
          </a:xfrm>
        </p:spPr>
        <p:txBody>
          <a:bodyPr/>
          <a:lstStyle/>
          <a:p>
            <a:r>
              <a:rPr lang="cs-CZ" dirty="0"/>
              <a:t>Jen okrajově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9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8B05-E913-0367-D988-B2B031E3D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053" y="197884"/>
            <a:ext cx="7736694" cy="1446663"/>
          </a:xfrm>
        </p:spPr>
        <p:txBody>
          <a:bodyPr/>
          <a:lstStyle/>
          <a:p>
            <a:r>
              <a:rPr lang="cs-CZ" dirty="0"/>
              <a:t>Odposlech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B275E-ECD4-2A1D-F1A1-A84D211E2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118" y="1644548"/>
            <a:ext cx="8079575" cy="3568906"/>
          </a:xfrm>
        </p:spPr>
        <p:txBody>
          <a:bodyPr/>
          <a:lstStyle/>
          <a:p>
            <a:r>
              <a:rPr lang="cs-CZ" dirty="0"/>
              <a:t>Proti MITM(Man In The Middle) útoku se dá bránit následovně:</a:t>
            </a:r>
          </a:p>
          <a:p>
            <a:pPr marL="342900" indent="-342900">
              <a:buFontTx/>
              <a:buChar char="-"/>
            </a:pPr>
            <a:r>
              <a:rPr lang="cs-CZ" dirty="0"/>
              <a:t>Používáním nejbezpečnějšího nastavení</a:t>
            </a:r>
          </a:p>
          <a:p>
            <a:pPr marL="342900" indent="-342900">
              <a:buFontTx/>
              <a:buChar char="-"/>
            </a:pPr>
            <a:r>
              <a:rPr lang="cs-CZ" dirty="0"/>
              <a:t>Použitím firewallu s analýzou provozu</a:t>
            </a:r>
          </a:p>
          <a:p>
            <a:pPr marL="342900" indent="-342900">
              <a:buFontTx/>
              <a:buChar char="-"/>
            </a:pPr>
            <a:r>
              <a:rPr lang="cs-CZ" dirty="0"/>
              <a:t>Šifrováním provozu pomocí iPsec</a:t>
            </a:r>
          </a:p>
        </p:txBody>
      </p:sp>
    </p:spTree>
    <p:extLst>
      <p:ext uri="{BB962C8B-B14F-4D97-AF65-F5344CB8AC3E}">
        <p14:creationId xmlns:p14="http://schemas.microsoft.com/office/powerpoint/2010/main" val="33253180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</Template>
  <TotalTime>120</TotalTime>
  <Words>426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Technika-Bold</vt:lpstr>
      <vt:lpstr>Technika</vt:lpstr>
      <vt:lpstr>Arial</vt:lpstr>
      <vt:lpstr>Motiv Office</vt:lpstr>
      <vt:lpstr>Ochrana zdravotnických zařízení proti útoku před pacienty</vt:lpstr>
      <vt:lpstr>Zadání</vt:lpstr>
      <vt:lpstr>Cíle</vt:lpstr>
      <vt:lpstr>Analýza rizik</vt:lpstr>
      <vt:lpstr>Social engineering</vt:lpstr>
      <vt:lpstr>Nastavení bezdrátového připojení</vt:lpstr>
      <vt:lpstr>Slabá fyzická ochrana</vt:lpstr>
      <vt:lpstr>Špatné zabezpečení vnitřní sítě</vt:lpstr>
      <vt:lpstr>Odposlech</vt:lpstr>
      <vt:lpstr>Vyhodnocení</vt:lpstr>
      <vt:lpstr>Doporučení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Ochrana zdravotnických zařízení proti útoku před pacienty</dc:title>
  <dc:creator>Kochanek, Simon</dc:creator>
  <cp:lastModifiedBy>Kochanek, Simon</cp:lastModifiedBy>
  <cp:revision>61</cp:revision>
  <dcterms:created xsi:type="dcterms:W3CDTF">2023-01-11T06:56:00Z</dcterms:created>
  <dcterms:modified xsi:type="dcterms:W3CDTF">2023-01-11T08:56:38Z</dcterms:modified>
</cp:coreProperties>
</file>