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sldIdLst>
    <p:sldId id="256" r:id="rId2"/>
    <p:sldId id="259" r:id="rId3"/>
    <p:sldId id="264" r:id="rId4"/>
    <p:sldId id="267" r:id="rId5"/>
    <p:sldId id="261" r:id="rId6"/>
    <p:sldId id="262" r:id="rId7"/>
    <p:sldId id="263" r:id="rId8"/>
    <p:sldId id="266" r:id="rId9"/>
    <p:sldId id="265" r:id="rId10"/>
  </p:sldIdLst>
  <p:sldSz cx="9144000" cy="6858000" type="screen4x3"/>
  <p:notesSz cx="6858000" cy="9144000"/>
  <p:embeddedFontLst>
    <p:embeddedFont>
      <p:font typeface="Technika" panose="020B0604020202020204" charset="0"/>
      <p:regular r:id="rId11"/>
      <p:bold r:id="rId12"/>
      <p:italic r:id="rId13"/>
      <p:boldItalic r:id="rId14"/>
    </p:embeddedFont>
    <p:embeddedFont>
      <p:font typeface="Technika-Bold" panose="00000600000000000000" charset="0"/>
      <p:regular r:id="rId1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"/>
          <a:stretch/>
        </p:blipFill>
        <p:spPr>
          <a:xfrm>
            <a:off x="0" y="2"/>
            <a:ext cx="10076688" cy="75561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br>
              <a:rPr lang="en-US" dirty="0"/>
            </a:br>
            <a:r>
              <a:rPr lang="cs-CZ" dirty="0"/>
              <a:t>AUTOR/TITUL JMÉNO PŘÍJMENÍ</a:t>
            </a:r>
            <a:br>
              <a:rPr lang="en-US" dirty="0"/>
            </a:br>
            <a:r>
              <a:rPr lang="cs-CZ" dirty="0"/>
              <a:t>DATUM</a:t>
            </a: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3" y="274320"/>
            <a:ext cx="1773814" cy="86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0076688" cy="7555992"/>
          </a:xfrm>
          <a:prstGeom prst="rect">
            <a:avLst/>
          </a:prstGeom>
        </p:spPr>
      </p:pic>
      <p:pic>
        <p:nvPicPr>
          <p:cNvPr id="7" name="Picture 2" descr="https://www.email.cz/download/i/J_cdaADwWifiayZrAXd9jpkdWor_gYe_4QlhA3zsTzSB0jpv76wY4UUYT-LRJNvubDBn-to/logo_cvut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br>
              <a:rPr lang="en-US" dirty="0"/>
            </a:br>
            <a:r>
              <a:rPr lang="cs-CZ" dirty="0"/>
              <a:t>AUTOR/TITUL JMÉNO PŘÍJMENÍ</a:t>
            </a:r>
            <a:br>
              <a:rPr lang="en-US" dirty="0"/>
            </a:br>
            <a:r>
              <a:rPr lang="cs-CZ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105716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80000" y="1800000"/>
            <a:ext cx="7794000" cy="1087934"/>
          </a:xfrm>
        </p:spPr>
        <p:txBody>
          <a:bodyPr anchor="t"/>
          <a:lstStyle>
            <a:lvl1pPr>
              <a:defRPr sz="2800" kern="2800" baseline="0">
                <a:latin typeface="Technika-Bold" panose="00000600000000000000" pitchFamily="50" charset="-18"/>
              </a:defRPr>
            </a:lvl1pPr>
          </a:lstStyle>
          <a:p>
            <a:r>
              <a:rPr lang="cs-CZ" dirty="0"/>
              <a:t>PODTITUL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79999" y="3059766"/>
            <a:ext cx="7794000" cy="352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4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77198" y="1800001"/>
            <a:ext cx="7696800" cy="478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19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 userDrawn="1"/>
        </p:nvSpPr>
        <p:spPr>
          <a:xfrm>
            <a:off x="2067641" y="368300"/>
            <a:ext cx="6888707" cy="122848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0000" y="270000"/>
            <a:ext cx="8604000" cy="6318000"/>
          </a:xfrm>
        </p:spPr>
        <p:txBody>
          <a:bodyPr>
            <a:normAutofit/>
          </a:bodyPr>
          <a:lstStyle>
            <a:lvl1pPr marL="0" indent="0" algn="ctr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73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0000" y="1440000"/>
            <a:ext cx="779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000" y="2880000"/>
            <a:ext cx="7794000" cy="370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Upravte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pic>
        <p:nvPicPr>
          <p:cNvPr id="1026" name="Picture 2" descr="https://www.email.cz/download/i/J_cdaADwWifiayZrAXd9jpkdWor_gYe_4QlhA3zsTzSB0jpv76wY4UUYT-LRJNvubDBn-to/logo_cvut.jp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43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6" r:id="rId2"/>
    <p:sldLayoutId id="2147483674" r:id="rId3"/>
    <p:sldLayoutId id="2147483685" r:id="rId4"/>
    <p:sldLayoutId id="2147483684" r:id="rId5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echnika-Bold" panose="00000600000000000000" pitchFamily="50" charset="-18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2" userDrawn="1">
          <p15:clr>
            <a:srgbClr val="F26B43"/>
          </p15:clr>
        </p15:guide>
        <p15:guide id="2" pos="131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Nadpis 9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cs-CZ" sz="2400" b="1" dirty="0">
                <a:effectLst/>
                <a:latin typeface="+mj-lt"/>
                <a:ea typeface="Calibri" panose="020F0502020204030204" pitchFamily="34" charset="0"/>
              </a:rPr>
              <a:t>NIS2 a dopady pro praxi zejména ve zdravotnictví, dopad na Zákon o kybernetické bezpečnosti </a:t>
            </a:r>
            <a:r>
              <a:rPr lang="cs-CZ" sz="2400" dirty="0">
                <a:effectLst/>
                <a:latin typeface="+mj-lt"/>
                <a:ea typeface="Calibri" panose="020F0502020204030204" pitchFamily="34" charset="0"/>
              </a:rPr>
              <a:t> </a:t>
            </a:r>
            <a:endParaRPr lang="en-US" sz="2400" dirty="0">
              <a:effectLst/>
              <a:latin typeface="+mj-lt"/>
              <a:ea typeface="Calibri" panose="020F0502020204030204" pitchFamily="34" charset="0"/>
            </a:endParaRPr>
          </a:p>
        </p:txBody>
      </p:sp>
      <p:sp>
        <p:nvSpPr>
          <p:cNvPr id="11" name="Podnadpis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+mj-lt"/>
                <a:cs typeface="Calibri"/>
              </a:rPr>
              <a:t>Šimon Kochánek IKZ 2.</a:t>
            </a:r>
          </a:p>
          <a:p>
            <a:r>
              <a:rPr lang="en-US" dirty="0" err="1">
                <a:latin typeface="+mj-lt"/>
                <a:cs typeface="Calibri"/>
              </a:rPr>
              <a:t>Vedouc</a:t>
            </a:r>
            <a:r>
              <a:rPr lang="cs-CZ" dirty="0">
                <a:latin typeface="+mj-lt"/>
                <a:cs typeface="Calibri"/>
              </a:rPr>
              <a:t>í práce: </a:t>
            </a:r>
            <a:r>
              <a:rPr lang="cs-CZ" dirty="0">
                <a:effectLst/>
                <a:latin typeface="+mj-lt"/>
                <a:ea typeface="Arial" panose="020B0604020202020204" pitchFamily="34" charset="0"/>
              </a:rPr>
              <a:t>RNDr. Dagmar Brechlerová, Ph.D.</a:t>
            </a:r>
            <a:endParaRPr lang="cs-CZ" sz="1800" dirty="0">
              <a:effectLst/>
              <a:latin typeface="+mj-lt"/>
              <a:ea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52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95FE9-4828-1717-41AC-499130A04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6326" y="197884"/>
            <a:ext cx="7736694" cy="1446663"/>
          </a:xfrm>
        </p:spPr>
        <p:txBody>
          <a:bodyPr/>
          <a:lstStyle/>
          <a:p>
            <a:r>
              <a:rPr lang="cs-CZ" dirty="0"/>
              <a:t>Zadání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28A7AF-0E14-2946-2CF0-1DB74E60A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016" y="1644547"/>
            <a:ext cx="9532547" cy="3414766"/>
          </a:xfrm>
        </p:spPr>
        <p:txBody>
          <a:bodyPr>
            <a:normAutofit/>
          </a:bodyPr>
          <a:lstStyle/>
          <a:p>
            <a:pPr marL="102870" marR="0" algn="just">
              <a:spcBef>
                <a:spcPts val="445"/>
              </a:spcBef>
              <a:spcAft>
                <a:spcPts val="0"/>
              </a:spcAft>
              <a:tabLst>
                <a:tab pos="2007870" algn="l"/>
              </a:tabLst>
            </a:pPr>
            <a:r>
              <a:rPr lang="cs-CZ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Student představí NIS2 a také nový ZoKB.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02870" marR="0" algn="just">
              <a:spcBef>
                <a:spcPts val="445"/>
              </a:spcBef>
              <a:spcAft>
                <a:spcPts val="0"/>
              </a:spcAft>
              <a:tabLst>
                <a:tab pos="2007870" algn="l"/>
              </a:tabLst>
            </a:pPr>
            <a:r>
              <a:rPr lang="cs-CZ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Poté zpracuje rešerši na změny řízení Kybernetické bezpečnosti ve zdravotních zařízeních, které budou podléhat novémeu zákonu. NIS2 začne platit od roku 2024 a výrazně zasáhne do oblast IT bezpečnosti.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8401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95FE9-4828-1717-41AC-499130A04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6326" y="197884"/>
            <a:ext cx="7736694" cy="1446663"/>
          </a:xfrm>
        </p:spPr>
        <p:txBody>
          <a:bodyPr/>
          <a:lstStyle/>
          <a:p>
            <a:r>
              <a:rPr lang="en-US" dirty="0" err="1"/>
              <a:t>Cíle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28A7AF-0E14-2946-2CF0-1DB74E60A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959" y="1567544"/>
            <a:ext cx="9843061" cy="3645910"/>
          </a:xfrm>
        </p:spPr>
        <p:txBody>
          <a:bodyPr>
            <a:normAutofit/>
          </a:bodyPr>
          <a:lstStyle/>
          <a:p>
            <a:pPr marL="457200" indent="-457200">
              <a:buFontTx/>
              <a:buChar char="-"/>
            </a:pPr>
            <a:r>
              <a:rPr lang="en-US" sz="2000" dirty="0" err="1"/>
              <a:t>Zjistit</a:t>
            </a:r>
            <a:r>
              <a:rPr lang="en-US" sz="2000" dirty="0"/>
              <a:t> </a:t>
            </a:r>
            <a:r>
              <a:rPr lang="en-US" sz="2000" dirty="0" err="1"/>
              <a:t>současný</a:t>
            </a:r>
            <a:r>
              <a:rPr lang="en-US" sz="2000" dirty="0"/>
              <a:t> </a:t>
            </a:r>
            <a:r>
              <a:rPr lang="en-US" sz="2000" dirty="0" err="1"/>
              <a:t>stav</a:t>
            </a:r>
            <a:r>
              <a:rPr lang="en-US" sz="2000" dirty="0"/>
              <a:t> NIS1 a ZoKB.</a:t>
            </a:r>
          </a:p>
          <a:p>
            <a:pPr marL="457200" indent="-457200">
              <a:buFontTx/>
              <a:buChar char="-"/>
            </a:pPr>
            <a:r>
              <a:rPr lang="en-US" sz="2000" dirty="0" err="1"/>
              <a:t>Nastudovat</a:t>
            </a:r>
            <a:r>
              <a:rPr lang="en-US" sz="2000" dirty="0"/>
              <a:t> NIS2, </a:t>
            </a:r>
            <a:r>
              <a:rPr lang="en-US" sz="2000" dirty="0" err="1"/>
              <a:t>pochopit</a:t>
            </a:r>
            <a:r>
              <a:rPr lang="en-US" sz="2000" dirty="0"/>
              <a:t> </a:t>
            </a:r>
            <a:r>
              <a:rPr lang="en-US" sz="2000" dirty="0" err="1"/>
              <a:t>důvody</a:t>
            </a:r>
            <a:r>
              <a:rPr lang="en-US" sz="2000" dirty="0"/>
              <a:t> </a:t>
            </a:r>
            <a:r>
              <a:rPr lang="en-US" sz="2000" dirty="0" err="1"/>
              <a:t>zavedení</a:t>
            </a:r>
            <a:r>
              <a:rPr lang="en-US" sz="2000" dirty="0"/>
              <a:t>, a </a:t>
            </a:r>
            <a:r>
              <a:rPr lang="en-US" sz="2000" dirty="0" err="1"/>
              <a:t>její</a:t>
            </a:r>
            <a:r>
              <a:rPr lang="en-US" sz="2000" dirty="0"/>
              <a:t> </a:t>
            </a:r>
            <a:r>
              <a:rPr lang="en-US" sz="2000" dirty="0" err="1"/>
              <a:t>znění</a:t>
            </a:r>
            <a:r>
              <a:rPr lang="en-US" sz="2000" dirty="0"/>
              <a:t>.</a:t>
            </a:r>
          </a:p>
          <a:p>
            <a:pPr marL="457200" indent="-457200">
              <a:buFontTx/>
              <a:buChar char="-"/>
            </a:pPr>
            <a:r>
              <a:rPr lang="en-US" sz="2000" dirty="0" err="1"/>
              <a:t>Projít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změny</a:t>
            </a:r>
            <a:r>
              <a:rPr lang="en-US" sz="2000" dirty="0"/>
              <a:t> </a:t>
            </a:r>
            <a:r>
              <a:rPr lang="en-US" sz="2000" dirty="0" err="1"/>
              <a:t>navrhované</a:t>
            </a:r>
            <a:r>
              <a:rPr lang="en-US" sz="2000" dirty="0"/>
              <a:t> </a:t>
            </a:r>
            <a:r>
              <a:rPr lang="en-US" sz="2000" dirty="0" err="1"/>
              <a:t>NÚKIBem</a:t>
            </a:r>
            <a:r>
              <a:rPr lang="en-US" sz="2000" dirty="0"/>
              <a:t> a </a:t>
            </a:r>
            <a:r>
              <a:rPr lang="en-US" sz="2000" dirty="0" err="1"/>
              <a:t>pochopit</a:t>
            </a:r>
            <a:r>
              <a:rPr lang="en-US" sz="2000" dirty="0"/>
              <a:t> </a:t>
            </a:r>
            <a:r>
              <a:rPr lang="en-US" sz="2000" dirty="0" err="1"/>
              <a:t>změny</a:t>
            </a:r>
            <a:r>
              <a:rPr lang="en-US" sz="2000" dirty="0"/>
              <a:t> </a:t>
            </a:r>
            <a:r>
              <a:rPr lang="en-US" sz="2000" dirty="0" err="1"/>
              <a:t>týkající</a:t>
            </a:r>
            <a:r>
              <a:rPr lang="en-US" sz="2000" dirty="0"/>
              <a:t> se </a:t>
            </a:r>
            <a:r>
              <a:rPr lang="en-US" sz="2000" dirty="0" err="1"/>
              <a:t>nového</a:t>
            </a:r>
            <a:r>
              <a:rPr lang="en-US" sz="2000" dirty="0"/>
              <a:t> ZoKB</a:t>
            </a:r>
          </a:p>
          <a:p>
            <a:pPr marL="457200" indent="-457200">
              <a:buFontTx/>
              <a:buChar char="-"/>
            </a:pPr>
            <a:r>
              <a:rPr lang="en-US" sz="2000" dirty="0" err="1"/>
              <a:t>Zanalyzovat</a:t>
            </a:r>
            <a:r>
              <a:rPr lang="en-US" sz="2000" dirty="0"/>
              <a:t> </a:t>
            </a:r>
            <a:r>
              <a:rPr lang="en-US" sz="2000" dirty="0" err="1"/>
              <a:t>změny</a:t>
            </a:r>
            <a:r>
              <a:rPr lang="en-US" sz="2000" dirty="0"/>
              <a:t> a </a:t>
            </a:r>
            <a:r>
              <a:rPr lang="en-US" sz="2000" dirty="0" err="1"/>
              <a:t>nové</a:t>
            </a:r>
            <a:r>
              <a:rPr lang="en-US" sz="2000" dirty="0"/>
              <a:t> </a:t>
            </a:r>
            <a:r>
              <a:rPr lang="en-US" sz="2000" dirty="0" err="1"/>
              <a:t>subjekty</a:t>
            </a:r>
            <a:r>
              <a:rPr lang="en-US" sz="2000" dirty="0"/>
              <a:t> pro </a:t>
            </a:r>
            <a:r>
              <a:rPr lang="en-US" sz="2000" dirty="0" err="1"/>
              <a:t>řízení</a:t>
            </a:r>
            <a:r>
              <a:rPr lang="en-US" sz="2000" dirty="0"/>
              <a:t> </a:t>
            </a:r>
            <a:r>
              <a:rPr lang="en-US" sz="2000" dirty="0" err="1"/>
              <a:t>Kybernetické</a:t>
            </a:r>
            <a:r>
              <a:rPr lang="en-US" sz="2000" dirty="0"/>
              <a:t> </a:t>
            </a:r>
            <a:r>
              <a:rPr lang="en-US" sz="2000" dirty="0" err="1"/>
              <a:t>bezpečnosti</a:t>
            </a:r>
            <a:endParaRPr lang="en-US" sz="2000" dirty="0"/>
          </a:p>
          <a:p>
            <a:pPr marL="457200" indent="-457200">
              <a:buFontTx/>
              <a:buChar char="-"/>
            </a:pPr>
            <a:r>
              <a:rPr lang="en-US" sz="2000" dirty="0" err="1"/>
              <a:t>Zhodnotit</a:t>
            </a:r>
            <a:r>
              <a:rPr lang="en-US" sz="2000" dirty="0"/>
              <a:t> </a:t>
            </a:r>
            <a:r>
              <a:rPr lang="en-US" sz="2000" dirty="0" err="1"/>
              <a:t>změny</a:t>
            </a:r>
            <a:r>
              <a:rPr lang="en-US" sz="2000" dirty="0"/>
              <a:t> pro </a:t>
            </a:r>
            <a:r>
              <a:rPr lang="en-US" sz="2000" dirty="0" err="1"/>
              <a:t>zdravotnické</a:t>
            </a:r>
            <a:r>
              <a:rPr lang="en-US" sz="2000" dirty="0"/>
              <a:t> </a:t>
            </a:r>
            <a:r>
              <a:rPr lang="en-US" sz="2000" dirty="0" err="1"/>
              <a:t>subjekty</a:t>
            </a:r>
            <a:endParaRPr lang="en-US" sz="2000" dirty="0"/>
          </a:p>
          <a:p>
            <a:pPr marL="457200" indent="-457200">
              <a:buFontTx/>
              <a:buChar char="-"/>
            </a:pPr>
            <a:endParaRPr lang="en-US" sz="2000" dirty="0"/>
          </a:p>
          <a:p>
            <a:pPr marL="457200" indent="-457200">
              <a:buFontTx/>
              <a:buChar char="-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94308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95FE9-4828-1717-41AC-499130A04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6326" y="197884"/>
            <a:ext cx="7736694" cy="1446663"/>
          </a:xfrm>
        </p:spPr>
        <p:txBody>
          <a:bodyPr/>
          <a:lstStyle/>
          <a:p>
            <a:r>
              <a:rPr lang="en-US" dirty="0" err="1"/>
              <a:t>Současný</a:t>
            </a:r>
            <a:r>
              <a:rPr lang="en-US" dirty="0"/>
              <a:t> </a:t>
            </a:r>
            <a:r>
              <a:rPr lang="en-US" dirty="0" err="1"/>
              <a:t>stav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28A7AF-0E14-2946-2CF0-1DB74E60A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959" y="1567544"/>
            <a:ext cx="9843061" cy="3645910"/>
          </a:xfrm>
        </p:spPr>
        <p:txBody>
          <a:bodyPr>
            <a:normAutofit/>
          </a:bodyPr>
          <a:lstStyle/>
          <a:p>
            <a:r>
              <a:rPr lang="en-US" sz="2800" dirty="0"/>
              <a:t>NIS1 – </a:t>
            </a:r>
            <a:r>
              <a:rPr lang="en-US" sz="2800" dirty="0" err="1"/>
              <a:t>direktiva</a:t>
            </a:r>
            <a:r>
              <a:rPr lang="en-US" sz="2800" dirty="0"/>
              <a:t> od EU v </a:t>
            </a:r>
            <a:r>
              <a:rPr lang="en-US" sz="2800" dirty="0" err="1"/>
              <a:t>roce</a:t>
            </a:r>
            <a:r>
              <a:rPr lang="en-US" sz="2800" dirty="0"/>
              <a:t> 2016</a:t>
            </a:r>
          </a:p>
        </p:txBody>
      </p:sp>
    </p:spTree>
    <p:extLst>
      <p:ext uri="{BB962C8B-B14F-4D97-AF65-F5344CB8AC3E}">
        <p14:creationId xmlns:p14="http://schemas.microsoft.com/office/powerpoint/2010/main" val="3912976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95FE9-4828-1717-41AC-499130A04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6326" y="197884"/>
            <a:ext cx="7736694" cy="1446663"/>
          </a:xfrm>
        </p:spPr>
        <p:txBody>
          <a:bodyPr/>
          <a:lstStyle/>
          <a:p>
            <a:r>
              <a:rPr lang="en-US" dirty="0" err="1"/>
              <a:t>Důvod</a:t>
            </a:r>
            <a:r>
              <a:rPr lang="en-US" dirty="0"/>
              <a:t> NIS2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28A7AF-0E14-2946-2CF0-1DB74E60A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959" y="1567544"/>
            <a:ext cx="9843061" cy="3645910"/>
          </a:xfrm>
        </p:spPr>
        <p:txBody>
          <a:bodyPr>
            <a:normAutofit/>
          </a:bodyPr>
          <a:lstStyle/>
          <a:p>
            <a:r>
              <a:rPr lang="cs-CZ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Pacienti hospitalizovaní ve zdravotnickém zařízení dnes očekávají možnost přístupu k Internetu (práce, kontakt s rodinou ).. Běžně používají zařízení různého typu (telefon, NTB…). </a:t>
            </a:r>
          </a:p>
          <a:p>
            <a:r>
              <a:rPr lang="cs-CZ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Při nedodržení jasné bezpečnostní politiky hrozí nebezpečí, že se pacient dostane do vnitřního IS dané nemocnice. </a:t>
            </a:r>
          </a:p>
          <a:p>
            <a:r>
              <a:rPr lang="cs-CZ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Student zanalyzuje teoreticky stav v menší nemocnici a navrhne jasná pravidla pro zabezpečení. Např. oddělení  jednotlivých IS, nemožnost odposlechnout data, fyzická bezpečnost (pacient není sám ponechán v ordinaci s otevřeným počítačem personálu atd.). Student tato nebezpečí shrne a navrhne základní ochranu proti nim.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22957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95FE9-4828-1717-41AC-499130A04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6326" y="197884"/>
            <a:ext cx="7736694" cy="1446663"/>
          </a:xfrm>
        </p:spPr>
        <p:txBody>
          <a:bodyPr/>
          <a:lstStyle/>
          <a:p>
            <a:r>
              <a:rPr lang="en-US" dirty="0" err="1"/>
              <a:t>Přehled</a:t>
            </a:r>
            <a:r>
              <a:rPr lang="en-US" dirty="0"/>
              <a:t> </a:t>
            </a:r>
            <a:r>
              <a:rPr lang="en-US" dirty="0" err="1"/>
              <a:t>změn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28A7AF-0E14-2946-2CF0-1DB74E60A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959" y="1567544"/>
            <a:ext cx="9843061" cy="3645910"/>
          </a:xfrm>
        </p:spPr>
        <p:txBody>
          <a:bodyPr>
            <a:normAutofit/>
          </a:bodyPr>
          <a:lstStyle/>
          <a:p>
            <a:r>
              <a:rPr lang="cs-CZ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Pacienti hospitalizovaní ve zdravotnickém zařízení dnes očekávají možnost přístupu k Internetu (práce, kontakt s rodinou ).. Běžně používají zařízení různého typu (telefon, NTB…). </a:t>
            </a:r>
          </a:p>
          <a:p>
            <a:r>
              <a:rPr lang="cs-CZ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Při nedodržení jasné bezpečnostní politiky hrozí nebezpečí, že se pacient dostane do vnitřního IS dané nemocnice. </a:t>
            </a:r>
          </a:p>
          <a:p>
            <a:r>
              <a:rPr lang="cs-CZ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Student zanalyzuje teoreticky stav v menší nemocnici a navrhne jasná pravidla pro zabezpečení. Např. oddělení  jednotlivých IS, nemožnost odposlechnout data, fyzická bezpečnost (pacient není sám ponechán v ordinaci s otevřeným počítačem personálu atd.). Student tato nebezpečí shrne a navrhne základní ochranu proti nim.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36744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95FE9-4828-1717-41AC-499130A04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6326" y="197884"/>
            <a:ext cx="7736694" cy="1446663"/>
          </a:xfrm>
        </p:spPr>
        <p:txBody>
          <a:bodyPr/>
          <a:lstStyle/>
          <a:p>
            <a:r>
              <a:rPr lang="en-US" dirty="0" err="1"/>
              <a:t>Nový</a:t>
            </a:r>
            <a:r>
              <a:rPr lang="en-US" dirty="0"/>
              <a:t> ZoKB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28A7AF-0E14-2946-2CF0-1DB74E60A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959" y="1567544"/>
            <a:ext cx="9843061" cy="3645910"/>
          </a:xfrm>
        </p:spPr>
        <p:txBody>
          <a:bodyPr>
            <a:normAutofit/>
          </a:bodyPr>
          <a:lstStyle/>
          <a:p>
            <a:r>
              <a:rPr lang="cs-CZ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Pacienti hospitalizovaní ve zdravotnickém zařízení dnes očekávají možnost přístupu k Internetu (práce, kontakt s rodinou ).. Běžně používají zařízení různého typu (telefon, NTB…). </a:t>
            </a:r>
          </a:p>
          <a:p>
            <a:r>
              <a:rPr lang="cs-CZ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Při nedodržení jasné bezpečnostní politiky hrozí nebezpečí, že se pacient dostane do vnitřního IS dané nemocnice. </a:t>
            </a:r>
          </a:p>
          <a:p>
            <a:r>
              <a:rPr lang="cs-CZ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Student zanalyzuje teoreticky stav v menší nemocnici a navrhne jasná pravidla pro zabezpečení. Např. oddělení  jednotlivých IS, nemožnost odposlechnout data, fyzická bezpečnost (pacient není sám ponechán v ordinaci s otevřeným počítačem personálu atd.). Student tato nebezpečí shrne a navrhne základní ochranu proti nim.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40869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95FE9-4828-1717-41AC-499130A04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6326" y="197884"/>
            <a:ext cx="7736694" cy="1446663"/>
          </a:xfrm>
        </p:spPr>
        <p:txBody>
          <a:bodyPr/>
          <a:lstStyle/>
          <a:p>
            <a:r>
              <a:rPr lang="en-US" dirty="0" err="1"/>
              <a:t>Závěr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28A7AF-0E14-2946-2CF0-1DB74E60A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959" y="1567544"/>
            <a:ext cx="9843061" cy="3645910"/>
          </a:xfrm>
        </p:spPr>
        <p:txBody>
          <a:bodyPr>
            <a:normAutofit/>
          </a:bodyPr>
          <a:lstStyle/>
          <a:p>
            <a:r>
              <a:rPr lang="cs-CZ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Pacienti hospitalizovaní ve zdravotnickém zařízení dnes očekávají možnost přístupu k Internetu (práce, kontakt s rodinou ).. Běžně používají zařízení různého typu (telefon, NTB…). </a:t>
            </a:r>
          </a:p>
          <a:p>
            <a:r>
              <a:rPr lang="cs-CZ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Při nedodržení jasné bezpečnostní politiky hrozí nebezpečí, že se pacient dostane do vnitřního IS dané nemocnice. </a:t>
            </a:r>
          </a:p>
          <a:p>
            <a:r>
              <a:rPr lang="cs-CZ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Student zanalyzuje teoreticky stav v menší nemocnici a navrhne jasná pravidla pro zabezpečení. Např. oddělení  jednotlivých IS, nemožnost odposlechnout data, fyzická bezpečnost (pacient není sám ponechán v ordinaci s otevřeným počítačem personálu atd.). Student tato nebezpečí shrne a navrhne základní ochranu proti nim.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83536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95FE9-4828-1717-41AC-499130A04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6326" y="197884"/>
            <a:ext cx="7736694" cy="1446663"/>
          </a:xfrm>
        </p:spPr>
        <p:txBody>
          <a:bodyPr/>
          <a:lstStyle/>
          <a:p>
            <a:r>
              <a:rPr lang="en-US" dirty="0" err="1"/>
              <a:t>Zhodnocení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28A7AF-0E14-2946-2CF0-1DB74E60A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959" y="1567544"/>
            <a:ext cx="9843061" cy="3645910"/>
          </a:xfrm>
        </p:spPr>
        <p:txBody>
          <a:bodyPr>
            <a:normAutofit/>
          </a:bodyPr>
          <a:lstStyle/>
          <a:p>
            <a:r>
              <a:rPr lang="cs-CZ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Pacienti hospitalizovaní ve zdravotnickém zařízení dnes očekávají možnost přístupu k Internetu (práce, kontakt s rodinou ).. Běžně používají zařízení různého typu (telefon, NTB…). </a:t>
            </a:r>
          </a:p>
          <a:p>
            <a:r>
              <a:rPr lang="cs-CZ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Při nedodržení jasné bezpečnostní politiky hrozí nebezpečí, že se pacient dostane do vnitřního IS dané nemocnice. </a:t>
            </a:r>
          </a:p>
          <a:p>
            <a:r>
              <a:rPr lang="cs-CZ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Student zanalyzuje teoreticky stav v menší nemocnici a navrhne jasná pravidla pro zabezpečení. Např. oddělení  jednotlivých IS, nemožnost odposlechnout data, fyzická bezpečnost (pacient není sám ponechán v ordinaci s otevřeným počítačem personálu atd.). Student tato nebezpečí shrne a navrhne základní ochranu proti nim.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80234499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chnika">
      <a:majorFont>
        <a:latin typeface="Technika-Bold"/>
        <a:ea typeface=""/>
        <a:cs typeface=""/>
      </a:majorFont>
      <a:minorFont>
        <a:latin typeface="Technika"/>
        <a:ea typeface=""/>
        <a:cs typeface="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ochanek_nis2_prezentace.potx" id="{E00359BE-C330-486F-BCD9-CF1CF35231E8}" vid="{8FE97754-95A0-4282-A7CF-7F0BE2A1357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kochanek_nis2_prezentace</Template>
  <TotalTime>31</TotalTime>
  <Words>617</Words>
  <Application>Microsoft Office PowerPoint</Application>
  <PresentationFormat>On-screen Show (4:3)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Technika-Bold</vt:lpstr>
      <vt:lpstr>Arial</vt:lpstr>
      <vt:lpstr>Technika</vt:lpstr>
      <vt:lpstr>Motiv Office</vt:lpstr>
      <vt:lpstr>NIS2 a dopady pro praxi zejména ve zdravotnictví, dopad na Zákon o kybernetické bezpečnosti  </vt:lpstr>
      <vt:lpstr>Zadání</vt:lpstr>
      <vt:lpstr>Cíle</vt:lpstr>
      <vt:lpstr>Současný stav</vt:lpstr>
      <vt:lpstr>Důvod NIS2</vt:lpstr>
      <vt:lpstr>Přehled změn</vt:lpstr>
      <vt:lpstr>Nový ZoKB</vt:lpstr>
      <vt:lpstr>Závěr</vt:lpstr>
      <vt:lpstr>Zhodnocení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NIS2</dc:title>
  <dc:creator>Kochanek, Simon</dc:creator>
  <cp:lastModifiedBy>Kochanek, Simon</cp:lastModifiedBy>
  <cp:revision>22</cp:revision>
  <dcterms:created xsi:type="dcterms:W3CDTF">2023-06-06T20:59:42Z</dcterms:created>
  <dcterms:modified xsi:type="dcterms:W3CDTF">2023-06-07T21:03:20Z</dcterms:modified>
</cp:coreProperties>
</file>