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9" r:id="rId3"/>
    <p:sldId id="264" r:id="rId4"/>
    <p:sldId id="267" r:id="rId5"/>
    <p:sldId id="261" r:id="rId6"/>
    <p:sldId id="262" r:id="rId7"/>
    <p:sldId id="269" r:id="rId8"/>
    <p:sldId id="263" r:id="rId9"/>
    <p:sldId id="266" r:id="rId10"/>
    <p:sldId id="268" r:id="rId11"/>
  </p:sldIdLst>
  <p:sldSz cx="9144000" cy="6858000" type="screen4x3"/>
  <p:notesSz cx="6858000" cy="9144000"/>
  <p:embeddedFontLst>
    <p:embeddedFont>
      <p:font typeface="Technika" panose="020B0604020202020204" charset="0"/>
      <p:regular r:id="rId12"/>
      <p:bold r:id="rId13"/>
      <p:italic r:id="rId14"/>
      <p:boldItalic r:id="rId15"/>
    </p:embeddedFont>
    <p:embeddedFont>
      <p:font typeface="Technika-Bold" panose="00000600000000000000" charset="0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cs-CZ" sz="2400" b="1" dirty="0">
                <a:effectLst/>
                <a:latin typeface="+mj-lt"/>
                <a:ea typeface="Calibri" panose="020F0502020204030204" pitchFamily="34" charset="0"/>
              </a:rPr>
              <a:t>NIS2 a dopady pro praxi zejména ve zdravotnictví, dopad na Zákon o kybernetické bezpečnosti </a:t>
            </a:r>
            <a:r>
              <a:rPr lang="cs-CZ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en-US" sz="24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alibri"/>
              </a:rPr>
              <a:t>Šimon Kochánek IKZ 2.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653" y="2646945"/>
            <a:ext cx="7736694" cy="1446663"/>
          </a:xfrm>
        </p:spPr>
        <p:txBody>
          <a:bodyPr>
            <a:normAutofit/>
          </a:bodyPr>
          <a:lstStyle/>
          <a:p>
            <a:r>
              <a:rPr lang="cs-CZ" sz="6000" dirty="0"/>
              <a:t>Děkuji za pozornost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4503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cs-CZ" dirty="0"/>
              <a:t>Zadání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3" y="1801160"/>
            <a:ext cx="8549708" cy="3255680"/>
          </a:xfrm>
        </p:spPr>
        <p:txBody>
          <a:bodyPr>
            <a:normAutofit/>
          </a:bodyPr>
          <a:lstStyle/>
          <a:p>
            <a:pPr marL="102870" marR="0" algn="just">
              <a:spcBef>
                <a:spcPts val="445"/>
              </a:spcBef>
              <a:spcAft>
                <a:spcPts val="0"/>
              </a:spcAft>
              <a:tabLst>
                <a:tab pos="2007870" algn="l"/>
              </a:tabLst>
            </a:pPr>
            <a:r>
              <a:rPr lang="cs-CZ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představí NIS2 a také nový ZoKB.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870" marR="0" algn="just">
              <a:spcBef>
                <a:spcPts val="445"/>
              </a:spcBef>
              <a:spcAft>
                <a:spcPts val="0"/>
              </a:spcAft>
              <a:tabLst>
                <a:tab pos="2007870" algn="l"/>
              </a:tabLst>
            </a:pPr>
            <a:r>
              <a:rPr lang="cs-CZ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Poté zpracuje rešerši na změny řízení Kybernetické bezpečnosti ve zdravotních zařízeních, které budou podléhat novémeu zákonu. NIS2 začne platit od roku 2024 a výrazně zasáhne do oblast IT bezpečnosti.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Cíle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29" y="1451600"/>
            <a:ext cx="8660213" cy="360740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Zjistit</a:t>
            </a:r>
            <a:r>
              <a:rPr lang="en-US" dirty="0"/>
              <a:t> </a:t>
            </a:r>
            <a:r>
              <a:rPr lang="en-US" dirty="0" err="1"/>
              <a:t>současný</a:t>
            </a:r>
            <a:r>
              <a:rPr lang="en-US" dirty="0"/>
              <a:t> </a:t>
            </a:r>
            <a:r>
              <a:rPr lang="en-US" dirty="0" err="1"/>
              <a:t>stav</a:t>
            </a:r>
            <a:r>
              <a:rPr lang="en-US" dirty="0"/>
              <a:t> NIS1 a ZoKB.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Nastudovat</a:t>
            </a:r>
            <a:r>
              <a:rPr lang="en-US" dirty="0"/>
              <a:t> NIS2, </a:t>
            </a:r>
            <a:r>
              <a:rPr lang="en-US" dirty="0" err="1"/>
              <a:t>pochopit</a:t>
            </a:r>
            <a:r>
              <a:rPr lang="en-US" dirty="0"/>
              <a:t> </a:t>
            </a:r>
            <a:r>
              <a:rPr lang="en-US" dirty="0" err="1"/>
              <a:t>důvody</a:t>
            </a:r>
            <a:r>
              <a:rPr lang="en-US" dirty="0"/>
              <a:t> </a:t>
            </a:r>
            <a:r>
              <a:rPr lang="en-US" dirty="0" err="1"/>
              <a:t>zavedení</a:t>
            </a:r>
            <a:r>
              <a:rPr lang="en-US" dirty="0"/>
              <a:t>, a</a:t>
            </a:r>
            <a:r>
              <a:rPr lang="cs-CZ" dirty="0"/>
              <a:t> její význam.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Projít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</a:t>
            </a:r>
            <a:r>
              <a:rPr lang="en-US" dirty="0" err="1"/>
              <a:t>navrhované</a:t>
            </a:r>
            <a:r>
              <a:rPr lang="en-US" dirty="0"/>
              <a:t> </a:t>
            </a:r>
            <a:r>
              <a:rPr lang="en-US" dirty="0" err="1"/>
              <a:t>NÚKIBem</a:t>
            </a:r>
            <a:r>
              <a:rPr lang="en-US" dirty="0"/>
              <a:t> a </a:t>
            </a:r>
            <a:r>
              <a:rPr lang="en-US" dirty="0" err="1"/>
              <a:t>pochopit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</a:t>
            </a:r>
            <a:r>
              <a:rPr lang="en-US" dirty="0" err="1"/>
              <a:t>týkající</a:t>
            </a:r>
            <a:r>
              <a:rPr lang="en-US" dirty="0"/>
              <a:t> se </a:t>
            </a:r>
            <a:r>
              <a:rPr lang="en-US" dirty="0" err="1"/>
              <a:t>nového</a:t>
            </a:r>
            <a:r>
              <a:rPr lang="en-US" dirty="0"/>
              <a:t> ZoKB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Zanalyzovat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a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subjekty</a:t>
            </a:r>
            <a:r>
              <a:rPr lang="en-US" dirty="0"/>
              <a:t> pro </a:t>
            </a:r>
            <a:r>
              <a:rPr lang="en-US" dirty="0" err="1"/>
              <a:t>řízení</a:t>
            </a:r>
            <a:r>
              <a:rPr lang="en-US" dirty="0"/>
              <a:t> </a:t>
            </a:r>
            <a:r>
              <a:rPr lang="en-US" dirty="0" err="1"/>
              <a:t>Kybernetické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Zhodnotit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pro </a:t>
            </a:r>
            <a:r>
              <a:rPr lang="en-US" dirty="0" err="1"/>
              <a:t>zdravotnické</a:t>
            </a:r>
            <a:r>
              <a:rPr lang="en-US" dirty="0"/>
              <a:t> </a:t>
            </a:r>
            <a:r>
              <a:rPr lang="en-US" dirty="0" err="1"/>
              <a:t>subjekty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Současný</a:t>
            </a:r>
            <a:r>
              <a:rPr lang="en-US" dirty="0"/>
              <a:t> </a:t>
            </a:r>
            <a:r>
              <a:rPr lang="en-US" dirty="0" err="1"/>
              <a:t>stav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60" y="1567544"/>
            <a:ext cx="8576202" cy="3645910"/>
          </a:xfrm>
        </p:spPr>
        <p:txBody>
          <a:bodyPr>
            <a:normAutofit/>
          </a:bodyPr>
          <a:lstStyle/>
          <a:p>
            <a:r>
              <a:rPr lang="cs-CZ" dirty="0">
                <a:latin typeface="+mj-lt"/>
              </a:rPr>
              <a:t>Tři základní dokumenty pro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řízení</a:t>
            </a:r>
            <a:r>
              <a:rPr lang="cs-CZ" dirty="0">
                <a:latin typeface="+mj-lt"/>
              </a:rPr>
              <a:t> Kybernetick</a:t>
            </a:r>
            <a:r>
              <a:rPr lang="en-US" dirty="0">
                <a:latin typeface="+mj-lt"/>
              </a:rPr>
              <a:t>é</a:t>
            </a:r>
            <a:r>
              <a:rPr lang="cs-CZ" dirty="0">
                <a:latin typeface="+mj-lt"/>
              </a:rPr>
              <a:t> Bezpečnost</a:t>
            </a:r>
            <a:r>
              <a:rPr lang="en-US" dirty="0" err="1">
                <a:latin typeface="+mj-lt"/>
              </a:rPr>
              <a:t>i</a:t>
            </a:r>
            <a:r>
              <a:rPr lang="cs-CZ" dirty="0">
                <a:latin typeface="+mj-lt"/>
              </a:rPr>
              <a:t> v ČR:</a:t>
            </a:r>
          </a:p>
          <a:p>
            <a:r>
              <a:rPr lang="cs-CZ" dirty="0">
                <a:latin typeface="+mj-lt"/>
              </a:rPr>
              <a:t> - </a:t>
            </a:r>
            <a:r>
              <a:rPr lang="en-US" dirty="0">
                <a:latin typeface="+mj-lt"/>
              </a:rPr>
              <a:t>NIS1 – </a:t>
            </a:r>
            <a:r>
              <a:rPr lang="en-US" dirty="0" err="1">
                <a:latin typeface="+mj-lt"/>
              </a:rPr>
              <a:t>sm</a:t>
            </a:r>
            <a:r>
              <a:rPr lang="cs-CZ" dirty="0">
                <a:latin typeface="+mj-lt"/>
              </a:rPr>
              <a:t>ěrnice</a:t>
            </a:r>
            <a:r>
              <a:rPr lang="en-US" dirty="0">
                <a:latin typeface="+mj-lt"/>
              </a:rPr>
              <a:t> od EU</a:t>
            </a:r>
            <a:r>
              <a:rPr lang="cs-CZ" dirty="0">
                <a:latin typeface="+mj-lt"/>
              </a:rPr>
              <a:t> </a:t>
            </a:r>
            <a:r>
              <a:rPr lang="en-US" b="1" i="0" dirty="0">
                <a:effectLst/>
                <a:latin typeface="+mj-lt"/>
              </a:rPr>
              <a:t>2016/1148</a:t>
            </a:r>
            <a:endParaRPr lang="cs-CZ" b="1" i="0" dirty="0">
              <a:effectLst/>
              <a:latin typeface="+mj-lt"/>
            </a:endParaRPr>
          </a:p>
          <a:p>
            <a:r>
              <a:rPr lang="cs-CZ" dirty="0">
                <a:latin typeface="+mj-lt"/>
              </a:rPr>
              <a:t> - ZoKB – Zákon o Kybernetické Bezpečnosti č.181/2014</a:t>
            </a:r>
          </a:p>
          <a:p>
            <a:r>
              <a:rPr lang="cs-CZ" dirty="0">
                <a:latin typeface="+mj-lt"/>
              </a:rPr>
              <a:t> - Vyhláška 82/2018 – Vyhláška o Kybernetické bezpečnosti</a:t>
            </a:r>
          </a:p>
          <a:p>
            <a:endParaRPr lang="cs-CZ" dirty="0">
              <a:latin typeface="+mj-lt"/>
            </a:endParaRPr>
          </a:p>
          <a:p>
            <a:endParaRPr lang="cs-CZ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97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Důvod</a:t>
            </a:r>
            <a:r>
              <a:rPr lang="en-US" dirty="0"/>
              <a:t> NIS2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831" y="1300294"/>
            <a:ext cx="8674337" cy="5841262"/>
          </a:xfrm>
        </p:spPr>
        <p:txBody>
          <a:bodyPr>
            <a:noAutofit/>
          </a:bodyPr>
          <a:lstStyle/>
          <a:p>
            <a:r>
              <a:rPr lang="cs-CZ" sz="2000" dirty="0">
                <a:latin typeface="+mj-lt"/>
              </a:rPr>
              <a:t> - Vyvíjející se kybernetické hrozby: Od zavedení původní směrnice NIS</a:t>
            </a:r>
            <a:r>
              <a:rPr lang="en-US" sz="2000" dirty="0">
                <a:latin typeface="+mj-lt"/>
              </a:rPr>
              <a:t>1</a:t>
            </a:r>
            <a:r>
              <a:rPr lang="cs-CZ" sz="2000" dirty="0">
                <a:latin typeface="+mj-lt"/>
              </a:rPr>
              <a:t> v roce 2016 se prostředí bezpečnosti IT výrazně změnilo. Směrnice NIS2 byla navržena s cílem přizpůsobit se těmto rychle se vyvíjejícím kybernetickým hrozbám</a:t>
            </a:r>
          </a:p>
          <a:p>
            <a:endParaRPr lang="cs-CZ" sz="2000" dirty="0">
              <a:latin typeface="+mj-lt"/>
            </a:endParaRPr>
          </a:p>
          <a:p>
            <a:r>
              <a:rPr lang="cs-CZ" sz="2000" dirty="0">
                <a:latin typeface="+mj-lt"/>
              </a:rPr>
              <a:t>- Rozšiřující se oblast působnost: Cílem směrnice NIS2 je rozšířit oblast působnosti původní směrnice NIS</a:t>
            </a:r>
            <a:r>
              <a:rPr lang="en-US" sz="2000" dirty="0">
                <a:latin typeface="+mj-lt"/>
              </a:rPr>
              <a:t>1</a:t>
            </a:r>
            <a:r>
              <a:rPr lang="cs-CZ" sz="2000" dirty="0">
                <a:latin typeface="+mj-lt"/>
              </a:rPr>
              <a:t>. Má v úmyslu zahrnout další služby a zvýšit požadavky na podávání zpráv.</a:t>
            </a:r>
          </a:p>
          <a:p>
            <a:endParaRPr lang="cs-CZ" sz="2000" dirty="0">
              <a:latin typeface="+mj-lt"/>
            </a:endParaRPr>
          </a:p>
          <a:p>
            <a:r>
              <a:rPr lang="cs-CZ" sz="2000" dirty="0">
                <a:latin typeface="+mj-lt"/>
              </a:rPr>
              <a:t>- Jednotnost v rámci celé EU: Cílem směrnice je posílit a sjednotit kybernetickou bezpečnost států EU. </a:t>
            </a:r>
          </a:p>
          <a:p>
            <a:r>
              <a:rPr lang="cs-CZ" sz="2000" dirty="0">
                <a:latin typeface="+mj-lt"/>
              </a:rPr>
              <a:t>- Ochrana základních funkcí: NIS2 vyžaduje dodržování předpisů od všech organizací, které zajišťují "základní funkce". Jedná se o organizace, které mají zásadní význam pro hospodářský a sociální rozvoj EU, a očekává se, že se budou chránit proti kybernetickým útokům, aby se snížilo riziko ohrožení dat</a:t>
            </a:r>
          </a:p>
        </p:txBody>
      </p:sp>
    </p:spTree>
    <p:extLst>
      <p:ext uri="{BB962C8B-B14F-4D97-AF65-F5344CB8AC3E}">
        <p14:creationId xmlns:p14="http://schemas.microsoft.com/office/powerpoint/2010/main" val="32229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Přehled</a:t>
            </a:r>
            <a:r>
              <a:rPr lang="en-US" dirty="0"/>
              <a:t> </a:t>
            </a:r>
            <a:r>
              <a:rPr lang="en-US" dirty="0" err="1"/>
              <a:t>změn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913" y="1142073"/>
            <a:ext cx="7736694" cy="5342179"/>
          </a:xfrm>
        </p:spPr>
        <p:txBody>
          <a:bodyPr>
            <a:noAutofit/>
          </a:bodyPr>
          <a:lstStyle/>
          <a:p>
            <a:endParaRPr lang="cs-CZ" sz="2000" dirty="0"/>
          </a:p>
          <a:p>
            <a:r>
              <a:rPr lang="cs-CZ" sz="2000" dirty="0"/>
              <a:t> - Rozšířená oblast působnosti:</a:t>
            </a:r>
          </a:p>
          <a:p>
            <a:r>
              <a:rPr lang="cs-CZ" sz="2000" dirty="0"/>
              <a:t>NIS2 zahrnuje více odvětví, například digitální infrastrukturu a online služby.</a:t>
            </a:r>
          </a:p>
          <a:p>
            <a:r>
              <a:rPr lang="cs-CZ" sz="2000" dirty="0"/>
              <a:t>- Posílená bezpečnostní opatření:</a:t>
            </a:r>
          </a:p>
          <a:p>
            <a:r>
              <a:rPr lang="cs-CZ" sz="2000" dirty="0"/>
              <a:t>Byly zavedeny další požadavky na řízení a opatření k řízení rizik.</a:t>
            </a:r>
          </a:p>
          <a:p>
            <a:r>
              <a:rPr lang="cs-CZ" sz="2000" dirty="0"/>
              <a:t>- Rozšířené povinnosti podávání zpráv:</a:t>
            </a:r>
          </a:p>
          <a:p>
            <a:r>
              <a:rPr lang="cs-CZ" sz="2000" dirty="0"/>
              <a:t>Rychlejší hlášení incidentů (24 hodin), včetně hlášení příjemcům služeb a veřejnosti v závažných případech.</a:t>
            </a:r>
          </a:p>
          <a:p>
            <a:r>
              <a:rPr lang="cs-CZ" sz="2000" dirty="0"/>
              <a:t>- Zvýšení pokut a sankcí:</a:t>
            </a:r>
          </a:p>
          <a:p>
            <a:r>
              <a:rPr lang="cs-CZ" sz="2000" dirty="0"/>
              <a:t>Vyšší potenciální pokuty a rozšířené možnosti vymáhání pro příslušné orgány.</a:t>
            </a:r>
          </a:p>
        </p:txBody>
      </p:sp>
    </p:spTree>
    <p:extLst>
      <p:ext uri="{BB962C8B-B14F-4D97-AF65-F5344CB8AC3E}">
        <p14:creationId xmlns:p14="http://schemas.microsoft.com/office/powerpoint/2010/main" val="333674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Nový</a:t>
            </a:r>
            <a:r>
              <a:rPr lang="en-US" dirty="0"/>
              <a:t> ZoKB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81" y="1375794"/>
            <a:ext cx="8347167" cy="3678269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Rozšířená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působnost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Zvýšené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povinnosti</a:t>
            </a:r>
            <a:r>
              <a:rPr lang="en-US" sz="2000" b="0" i="0" dirty="0">
                <a:effectLst/>
                <a:latin typeface="+mj-lt"/>
              </a:rPr>
              <a:t> pro </a:t>
            </a:r>
            <a:r>
              <a:rPr lang="en-US" sz="2000" b="0" i="0" dirty="0" err="1">
                <a:effectLst/>
                <a:latin typeface="+mj-lt"/>
              </a:rPr>
              <a:t>správce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klíčových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systémů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Základní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služby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Zařazeny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klíčové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služby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závislé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komunikačních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sítích</a:t>
            </a:r>
            <a:r>
              <a:rPr lang="en-US" sz="2000" b="0" i="0" dirty="0">
                <a:effectLst/>
                <a:latin typeface="+mj-lt"/>
              </a:rPr>
              <a:t> a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systémech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effectLst/>
                <a:latin typeface="+mj-lt"/>
              </a:rPr>
              <a:t>Zdravotnictví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Rozšířeno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všechna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zdravotnická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zařízení</a:t>
            </a:r>
            <a:r>
              <a:rPr lang="en-US" sz="2000" b="0" i="0" dirty="0">
                <a:effectLst/>
                <a:latin typeface="+mj-lt"/>
              </a:rPr>
              <a:t>, </a:t>
            </a:r>
            <a:r>
              <a:rPr lang="en-US" sz="2000" b="0" i="0" dirty="0" err="1">
                <a:effectLst/>
                <a:latin typeface="+mj-lt"/>
              </a:rPr>
              <a:t>nejen</a:t>
            </a:r>
            <a:r>
              <a:rPr lang="en-US" sz="2000" b="0" i="0" dirty="0">
                <a:effectLst/>
                <a:latin typeface="+mj-lt"/>
              </a:rPr>
              <a:t> ta s </a:t>
            </a:r>
            <a:r>
              <a:rPr lang="en-US" sz="2000" b="0" i="0" dirty="0" err="1">
                <a:effectLst/>
                <a:latin typeface="+mj-lt"/>
              </a:rPr>
              <a:t>kapacitou</a:t>
            </a:r>
            <a:r>
              <a:rPr lang="en-US" sz="2000" b="0" i="0" dirty="0">
                <a:effectLst/>
                <a:latin typeface="+mj-lt"/>
              </a:rPr>
              <a:t> 2500 </a:t>
            </a:r>
            <a:r>
              <a:rPr lang="en-US" sz="2000" b="0" i="0" dirty="0" err="1">
                <a:effectLst/>
                <a:latin typeface="+mj-lt"/>
              </a:rPr>
              <a:t>akutních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lůžek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Digitální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infrastruktura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Zařazeni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poskytovatelé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internetových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vyhledávačů</a:t>
            </a:r>
            <a:r>
              <a:rPr lang="en-US" sz="2000" b="0" i="0" dirty="0">
                <a:effectLst/>
                <a:latin typeface="+mj-lt"/>
              </a:rPr>
              <a:t>, </a:t>
            </a:r>
            <a:r>
              <a:rPr lang="en-US" sz="2000" b="0" i="0" dirty="0" err="1">
                <a:effectLst/>
                <a:latin typeface="+mj-lt"/>
              </a:rPr>
              <a:t>eShopů</a:t>
            </a:r>
            <a:r>
              <a:rPr lang="en-US" sz="2000" b="0" i="0" dirty="0">
                <a:effectLst/>
                <a:latin typeface="+mj-lt"/>
              </a:rPr>
              <a:t> a </a:t>
            </a:r>
            <a:r>
              <a:rPr lang="en-US" sz="2000" b="0" i="0" dirty="0" err="1">
                <a:effectLst/>
                <a:latin typeface="+mj-lt"/>
              </a:rPr>
              <a:t>cloudových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služeb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Povinnost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zabezpečení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Všechny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společnosti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musí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zajišťovat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bezpečnost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systémů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Významné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systémy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Změny</a:t>
            </a:r>
            <a:r>
              <a:rPr lang="en-US" sz="2000" b="0" i="0" dirty="0">
                <a:effectLst/>
                <a:latin typeface="+mj-lt"/>
              </a:rPr>
              <a:t> v </a:t>
            </a:r>
            <a:r>
              <a:rPr lang="en-US" sz="2000" b="0" i="0" dirty="0" err="1">
                <a:effectLst/>
                <a:latin typeface="+mj-lt"/>
              </a:rPr>
              <a:t>požadavcích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provozovatele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významných</a:t>
            </a:r>
            <a:r>
              <a:rPr lang="en-US" sz="2000" b="0" i="0" dirty="0">
                <a:effectLst/>
                <a:latin typeface="+mj-lt"/>
              </a:rPr>
              <a:t> a </a:t>
            </a:r>
            <a:r>
              <a:rPr lang="en-US" sz="2000" b="0" i="0" dirty="0" err="1">
                <a:effectLst/>
                <a:latin typeface="+mj-lt"/>
              </a:rPr>
              <a:t>kritických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systémů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862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Nový</a:t>
            </a:r>
            <a:r>
              <a:rPr lang="en-US" dirty="0"/>
              <a:t> ZoKB a </a:t>
            </a:r>
            <a:r>
              <a:rPr lang="en-US" dirty="0" err="1"/>
              <a:t>zdravotnictví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81" y="1749256"/>
            <a:ext cx="8347167" cy="3678269"/>
          </a:xfrm>
        </p:spPr>
        <p:txBody>
          <a:bodyPr>
            <a:noAutofit/>
          </a:bodyPr>
          <a:lstStyle/>
          <a:p>
            <a:pPr algn="l"/>
            <a:r>
              <a:rPr lang="cs-CZ" sz="2000" b="0" i="0" dirty="0">
                <a:effectLst/>
                <a:latin typeface="+mj-lt"/>
              </a:rPr>
              <a:t>Teď pod zákon spadalo 44 organizací ve zdravotnictví.</a:t>
            </a:r>
          </a:p>
          <a:p>
            <a:pPr algn="l"/>
            <a:r>
              <a:rPr lang="cs-CZ" sz="2000" b="0" i="0" dirty="0">
                <a:effectLst/>
                <a:latin typeface="+mj-lt"/>
              </a:rPr>
              <a:t>Nově platí na každou nemocnici</a:t>
            </a:r>
            <a:r>
              <a:rPr lang="cs-CZ" sz="2000" b="0" dirty="0">
                <a:latin typeface="+mj-lt"/>
              </a:rPr>
              <a:t>, hospice nebo výrobnu léčiv kromě malých podniků o 50 zaměstnancích.</a:t>
            </a:r>
          </a:p>
          <a:p>
            <a:pPr algn="l"/>
            <a:endParaRPr lang="cs-CZ" sz="20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086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Závěr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81" y="1463685"/>
            <a:ext cx="7994829" cy="3930629"/>
          </a:xfrm>
        </p:spPr>
        <p:txBody>
          <a:bodyPr>
            <a:normAutofit/>
          </a:bodyPr>
          <a:lstStyle/>
          <a:p>
            <a:r>
              <a:rPr lang="en-US" b="0" i="0" dirty="0" err="1">
                <a:effectLst/>
                <a:latin typeface="+mj-lt"/>
              </a:rPr>
              <a:t>Dosáhli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jsme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většiny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cílů</a:t>
            </a:r>
            <a:r>
              <a:rPr lang="en-US" b="0" i="0" dirty="0">
                <a:effectLst/>
                <a:latin typeface="+mj-lt"/>
              </a:rPr>
              <a:t> v </a:t>
            </a:r>
            <a:r>
              <a:rPr lang="en-US" b="0" i="0" dirty="0" err="1">
                <a:effectLst/>
                <a:latin typeface="+mj-lt"/>
              </a:rPr>
              <a:t>rámci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implementace</a:t>
            </a:r>
            <a:r>
              <a:rPr lang="en-US" b="0" i="0" dirty="0">
                <a:effectLst/>
                <a:latin typeface="+mj-lt"/>
              </a:rPr>
              <a:t> NIS2 a </a:t>
            </a:r>
            <a:r>
              <a:rPr lang="en-US" b="0" i="0" dirty="0" err="1">
                <a:effectLst/>
                <a:latin typeface="+mj-lt"/>
              </a:rPr>
              <a:t>nového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Zákonu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Kybernetické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bezpečnosti</a:t>
            </a:r>
            <a:r>
              <a:rPr lang="en-US" b="0" i="0" dirty="0">
                <a:effectLst/>
                <a:latin typeface="+mj-lt"/>
              </a:rPr>
              <a:t> (ZoKB), </a:t>
            </a:r>
            <a:r>
              <a:rPr lang="en-US" b="0" i="0" dirty="0" err="1">
                <a:effectLst/>
                <a:latin typeface="+mj-lt"/>
              </a:rPr>
              <a:t>přestože</a:t>
            </a:r>
            <a:r>
              <a:rPr lang="en-US" b="0" i="0" dirty="0">
                <a:effectLst/>
                <a:latin typeface="+mj-lt"/>
              </a:rPr>
              <a:t> se </a:t>
            </a:r>
            <a:r>
              <a:rPr lang="en-US" b="0" i="0" dirty="0" err="1">
                <a:effectLst/>
                <a:latin typeface="+mj-lt"/>
              </a:rPr>
              <a:t>jedná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velmi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složitou</a:t>
            </a:r>
            <a:r>
              <a:rPr lang="en-US" b="0" i="0" dirty="0">
                <a:effectLst/>
                <a:latin typeface="+mj-lt"/>
              </a:rPr>
              <a:t> a </a:t>
            </a:r>
            <a:r>
              <a:rPr lang="en-US" b="0" i="0" dirty="0" err="1">
                <a:effectLst/>
                <a:latin typeface="+mj-lt"/>
              </a:rPr>
              <a:t>dynamickou</a:t>
            </a:r>
            <a:r>
              <a:rPr lang="en-US" b="0" i="0" dirty="0">
                <a:effectLst/>
                <a:latin typeface="+mj-lt"/>
              </a:rPr>
              <a:t> oblast. </a:t>
            </a:r>
            <a:endParaRPr lang="cs-CZ" b="0" i="0" dirty="0">
              <a:effectLst/>
              <a:latin typeface="+mj-lt"/>
            </a:endParaRPr>
          </a:p>
          <a:p>
            <a:endParaRPr lang="cs-CZ" b="0" dirty="0">
              <a:latin typeface="+mj-lt"/>
            </a:endParaRPr>
          </a:p>
          <a:p>
            <a:r>
              <a:rPr lang="en-US" b="0" i="0" dirty="0" err="1">
                <a:effectLst/>
                <a:latin typeface="+mj-lt"/>
              </a:rPr>
              <a:t>Nový</a:t>
            </a:r>
            <a:r>
              <a:rPr lang="en-US" b="0" i="0" dirty="0">
                <a:effectLst/>
                <a:latin typeface="+mj-lt"/>
              </a:rPr>
              <a:t> ZoKB je </a:t>
            </a:r>
            <a:r>
              <a:rPr lang="en-US" b="0" i="0" dirty="0" err="1">
                <a:effectLst/>
                <a:latin typeface="+mj-lt"/>
              </a:rPr>
              <a:t>stále</a:t>
            </a:r>
            <a:r>
              <a:rPr lang="en-US" b="0" i="0" dirty="0">
                <a:effectLst/>
                <a:latin typeface="+mj-lt"/>
              </a:rPr>
              <a:t> v </a:t>
            </a:r>
            <a:r>
              <a:rPr lang="en-US" b="0" i="0" dirty="0" err="1">
                <a:effectLst/>
                <a:latin typeface="+mj-lt"/>
              </a:rPr>
              <a:t>procesu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schvalování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což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nám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klade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značné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výzvy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při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plánování</a:t>
            </a:r>
            <a:r>
              <a:rPr lang="en-US" b="0" i="0" dirty="0">
                <a:effectLst/>
                <a:latin typeface="+mj-lt"/>
              </a:rPr>
              <a:t> a </a:t>
            </a:r>
            <a:r>
              <a:rPr lang="en-US" b="0" i="0" dirty="0" err="1">
                <a:effectLst/>
                <a:latin typeface="+mj-lt"/>
              </a:rPr>
              <a:t>přípravě</a:t>
            </a:r>
            <a:r>
              <a:rPr lang="en-US" b="0" i="0" dirty="0">
                <a:effectLst/>
                <a:latin typeface="+mj-lt"/>
              </a:rPr>
              <a:t>. </a:t>
            </a:r>
            <a:endParaRPr lang="cs-CZ" b="0" i="0" dirty="0">
              <a:effectLst/>
              <a:latin typeface="+mj-lt"/>
            </a:endParaRPr>
          </a:p>
          <a:p>
            <a:endParaRPr lang="cs-CZ" b="0" dirty="0">
              <a:latin typeface="+mj-lt"/>
            </a:endParaRPr>
          </a:p>
          <a:p>
            <a:r>
              <a:rPr lang="en-US" b="0" i="0" dirty="0" err="1">
                <a:effectLst/>
                <a:latin typeface="+mj-lt"/>
              </a:rPr>
              <a:t>Naše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strategie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musí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být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dostatečně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flexibilní</a:t>
            </a:r>
            <a:r>
              <a:rPr lang="en-US" b="0" i="0" dirty="0">
                <a:effectLst/>
                <a:latin typeface="+mj-lt"/>
              </a:rPr>
              <a:t>, aby se </a:t>
            </a:r>
            <a:r>
              <a:rPr lang="en-US" b="0" i="0" dirty="0" err="1">
                <a:effectLst/>
                <a:latin typeface="+mj-lt"/>
              </a:rPr>
              <a:t>přizpůsobily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jakýmkoliv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dalším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změnám</a:t>
            </a:r>
            <a:r>
              <a:rPr lang="en-US" b="0" i="0" dirty="0">
                <a:effectLst/>
                <a:latin typeface="+mj-lt"/>
              </a:rPr>
              <a:t> v </a:t>
            </a:r>
            <a:r>
              <a:rPr lang="en-US" b="0" i="0" dirty="0" err="1">
                <a:effectLst/>
                <a:latin typeface="+mj-lt"/>
              </a:rPr>
              <a:t>zákoně</a:t>
            </a:r>
            <a:r>
              <a:rPr lang="en-US" b="0" i="0" dirty="0">
                <a:effectLst/>
                <a:latin typeface="+mj-lt"/>
              </a:rPr>
              <a:t>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5364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chanek_nis2_prezentace.potx" id="{E00359BE-C330-486F-BCD9-CF1CF35231E8}" vid="{8FE97754-95A0-4282-A7CF-7F0BE2A135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kochanek_nis2_prezentace</Template>
  <TotalTime>127</TotalTime>
  <Words>562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Technika-Bold</vt:lpstr>
      <vt:lpstr>Arial</vt:lpstr>
      <vt:lpstr>Technika</vt:lpstr>
      <vt:lpstr>Motiv Office</vt:lpstr>
      <vt:lpstr>NIS2 a dopady pro praxi zejména ve zdravotnictví, dopad na Zákon o kybernetické bezpečnosti  </vt:lpstr>
      <vt:lpstr>Zadání</vt:lpstr>
      <vt:lpstr>Cíle</vt:lpstr>
      <vt:lpstr>Současný stav</vt:lpstr>
      <vt:lpstr>Důvod NIS2</vt:lpstr>
      <vt:lpstr>Přehled změn</vt:lpstr>
      <vt:lpstr>Nový ZoKB</vt:lpstr>
      <vt:lpstr>Nový ZoKB a zdravotnictví</vt:lpstr>
      <vt:lpstr>Závěr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NIS2</dc:title>
  <dc:creator>Kochanek, Simon</dc:creator>
  <cp:lastModifiedBy>Kochanek, Simon</cp:lastModifiedBy>
  <cp:revision>135</cp:revision>
  <dcterms:created xsi:type="dcterms:W3CDTF">2023-06-06T20:59:42Z</dcterms:created>
  <dcterms:modified xsi:type="dcterms:W3CDTF">2023-06-27T08:59:55Z</dcterms:modified>
</cp:coreProperties>
</file>