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4" r:id="rId4"/>
    <p:sldId id="267" r:id="rId5"/>
    <p:sldId id="261" r:id="rId6"/>
    <p:sldId id="262" r:id="rId7"/>
    <p:sldId id="263" r:id="rId8"/>
    <p:sldId id="266" r:id="rId9"/>
    <p:sldId id="268" r:id="rId10"/>
  </p:sldIdLst>
  <p:sldSz cx="9144000" cy="6858000" type="screen4x3"/>
  <p:notesSz cx="6858000" cy="9144000"/>
  <p:embeddedFontLst>
    <p:embeddedFont>
      <p:font typeface="Technika" panose="020B0604020202020204" charset="0"/>
      <p:regular r:id="rId11"/>
      <p:bold r:id="rId12"/>
      <p:italic r:id="rId13"/>
      <p:boldItalic r:id="rId14"/>
    </p:embeddedFont>
    <p:embeddedFont>
      <p:font typeface="Technika-Bold" panose="00000600000000000000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s-CZ" sz="2400" b="1" dirty="0">
                <a:effectLst/>
                <a:latin typeface="+mj-lt"/>
                <a:ea typeface="Calibri" panose="020F0502020204030204" pitchFamily="34" charset="0"/>
              </a:rPr>
              <a:t>NIS2 a dopady pro praxi zejména ve zdravotnictví, dopad na Zákon o kybernetické bezpečnosti </a:t>
            </a:r>
            <a:r>
              <a:rPr lang="cs-CZ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/>
              </a:rPr>
              <a:t>Šimon Kochánek IKZ 2.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16" y="1644547"/>
            <a:ext cx="9532547" cy="3414766"/>
          </a:xfrm>
        </p:spPr>
        <p:txBody>
          <a:bodyPr>
            <a:normAutofit/>
          </a:bodyPr>
          <a:lstStyle/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představí NIS2 a také nový ZoKB.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Poté zpracuje rešerši na změny řízení Kybernetické bezpečnosti ve zdravotních zařízeních, které budou podléhat novémeu zákonu. NIS2 začne platit od roku 2024 a výrazně zasáhne do oblast IT bezpečnosti.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Zjistit</a:t>
            </a:r>
            <a:r>
              <a:rPr lang="en-US" dirty="0"/>
              <a:t> </a:t>
            </a:r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NIS1 a ZoKB.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Nastudovat</a:t>
            </a:r>
            <a:r>
              <a:rPr lang="en-US" dirty="0"/>
              <a:t> NIS2,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důvody</a:t>
            </a:r>
            <a:r>
              <a:rPr lang="en-US" dirty="0"/>
              <a:t> </a:t>
            </a:r>
            <a:r>
              <a:rPr lang="en-US" dirty="0" err="1"/>
              <a:t>zavedení</a:t>
            </a:r>
            <a:r>
              <a:rPr lang="en-US" dirty="0"/>
              <a:t>, a</a:t>
            </a:r>
            <a:r>
              <a:rPr lang="cs-CZ" dirty="0"/>
              <a:t> její význam.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Projít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navrhované</a:t>
            </a:r>
            <a:r>
              <a:rPr lang="en-US" dirty="0"/>
              <a:t> </a:t>
            </a:r>
            <a:r>
              <a:rPr lang="en-US" dirty="0" err="1"/>
              <a:t>NÚKIBem</a:t>
            </a:r>
            <a:r>
              <a:rPr lang="en-US" dirty="0"/>
              <a:t> a </a:t>
            </a:r>
            <a:r>
              <a:rPr lang="en-US" dirty="0" err="1"/>
              <a:t>pochopit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</a:t>
            </a:r>
            <a:r>
              <a:rPr lang="en-US" dirty="0" err="1"/>
              <a:t>týkající</a:t>
            </a:r>
            <a:r>
              <a:rPr lang="en-US" dirty="0"/>
              <a:t> se </a:t>
            </a:r>
            <a:r>
              <a:rPr lang="en-US" dirty="0" err="1"/>
              <a:t>nového</a:t>
            </a:r>
            <a:r>
              <a:rPr lang="en-US" dirty="0"/>
              <a:t> ZoKB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Zanalyzovat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a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subjekty</a:t>
            </a:r>
            <a:r>
              <a:rPr lang="en-US" dirty="0"/>
              <a:t> pro </a:t>
            </a:r>
            <a:r>
              <a:rPr lang="en-US" dirty="0" err="1"/>
              <a:t>řízení</a:t>
            </a:r>
            <a:r>
              <a:rPr lang="en-US" dirty="0"/>
              <a:t> </a:t>
            </a:r>
            <a:r>
              <a:rPr lang="en-US" dirty="0" err="1"/>
              <a:t>Kybernetické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Zhodnotit</a:t>
            </a:r>
            <a:r>
              <a:rPr lang="en-US" dirty="0"/>
              <a:t> </a:t>
            </a:r>
            <a:r>
              <a:rPr lang="en-US" dirty="0" err="1"/>
              <a:t>změny</a:t>
            </a:r>
            <a:r>
              <a:rPr lang="en-US" dirty="0"/>
              <a:t> pro </a:t>
            </a:r>
            <a:r>
              <a:rPr lang="en-US" dirty="0" err="1"/>
              <a:t>zdravotnické</a:t>
            </a:r>
            <a:r>
              <a:rPr lang="en-US" dirty="0"/>
              <a:t> </a:t>
            </a:r>
            <a:r>
              <a:rPr lang="en-US" dirty="0" err="1"/>
              <a:t>subjekty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dirty="0">
                <a:latin typeface="+mj-lt"/>
              </a:rPr>
              <a:t>Tři základní dokumenty pro Kybernetickou Bezpečnost v ČR:</a:t>
            </a:r>
          </a:p>
          <a:p>
            <a:r>
              <a:rPr lang="cs-CZ" dirty="0">
                <a:latin typeface="+mj-lt"/>
              </a:rPr>
              <a:t> - </a:t>
            </a:r>
            <a:r>
              <a:rPr lang="en-US" dirty="0">
                <a:latin typeface="+mj-lt"/>
              </a:rPr>
              <a:t>NIS1 – </a:t>
            </a:r>
            <a:r>
              <a:rPr lang="en-US" dirty="0" err="1">
                <a:latin typeface="+mj-lt"/>
              </a:rPr>
              <a:t>sm</a:t>
            </a:r>
            <a:r>
              <a:rPr lang="cs-CZ" dirty="0">
                <a:latin typeface="+mj-lt"/>
              </a:rPr>
              <a:t>ěrnice</a:t>
            </a:r>
            <a:r>
              <a:rPr lang="en-US" dirty="0">
                <a:latin typeface="+mj-lt"/>
              </a:rPr>
              <a:t> od EU</a:t>
            </a:r>
            <a:r>
              <a:rPr lang="cs-CZ" dirty="0">
                <a:latin typeface="+mj-lt"/>
              </a:rPr>
              <a:t> </a:t>
            </a:r>
            <a:r>
              <a:rPr lang="en-US" b="1" i="0" dirty="0">
                <a:effectLst/>
                <a:latin typeface="+mj-lt"/>
              </a:rPr>
              <a:t>2016/1148</a:t>
            </a:r>
            <a:endParaRPr lang="cs-CZ" b="1" i="0" dirty="0">
              <a:effectLst/>
              <a:latin typeface="+mj-lt"/>
            </a:endParaRPr>
          </a:p>
          <a:p>
            <a:r>
              <a:rPr lang="cs-CZ" dirty="0">
                <a:latin typeface="+mj-lt"/>
              </a:rPr>
              <a:t> - ZoKB – Zákon o Kybernetické Bezpečnosti č.181/2014</a:t>
            </a:r>
          </a:p>
          <a:p>
            <a:r>
              <a:rPr lang="cs-CZ" dirty="0">
                <a:latin typeface="+mj-lt"/>
              </a:rPr>
              <a:t> - Vyhláška 82/2018 – Vyhláška o Kybernetické bezpečnosti</a:t>
            </a:r>
          </a:p>
          <a:p>
            <a:endParaRPr lang="cs-CZ" dirty="0">
              <a:latin typeface="+mj-lt"/>
            </a:endParaRPr>
          </a:p>
          <a:p>
            <a:endParaRPr lang="cs-CZ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Důvod</a:t>
            </a:r>
            <a:r>
              <a:rPr lang="en-US" dirty="0"/>
              <a:t> NIS2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5641124"/>
          </a:xfrm>
        </p:spPr>
        <p:txBody>
          <a:bodyPr>
            <a:noAutofit/>
          </a:bodyPr>
          <a:lstStyle/>
          <a:p>
            <a:r>
              <a:rPr lang="cs-CZ" sz="2000" dirty="0">
                <a:latin typeface="+mj-lt"/>
              </a:rPr>
              <a:t> - Vyvíjející se kybernetické hrozby: Od zavedení původní směrnice NIS v roce 2016 se prostředí bezpečnosti IT výrazně změnilo. Směrnice NIS2 byla navržena s cílem přizpůsobit se těmto rychle se vyvíjejícím kybernetickým hrozbám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Rozšiřující se oblast působnost: Cílem směrnice NIS2 je rozšířit oblast působnosti původní směrnice NIS. Má v úmyslu zahrnout další služby a zvýšit požadavky na podávání zpráv.</a:t>
            </a:r>
          </a:p>
          <a:p>
            <a:endParaRPr lang="cs-CZ" sz="2000" dirty="0">
              <a:latin typeface="+mj-lt"/>
            </a:endParaRPr>
          </a:p>
          <a:p>
            <a:r>
              <a:rPr lang="cs-CZ" sz="2000" dirty="0">
                <a:latin typeface="+mj-lt"/>
              </a:rPr>
              <a:t>- Jednotnost v rámci celé EU: Cílem směrnice je posílit a sjednotit kybernetickou bezpečnost států EU. </a:t>
            </a:r>
          </a:p>
          <a:p>
            <a:r>
              <a:rPr lang="cs-CZ" sz="2000" dirty="0">
                <a:latin typeface="+mj-lt"/>
              </a:rPr>
              <a:t>- Ochrana základních funkcí: NIS2 vyžaduje dodržování předpisů od všech organizací, které zajišťují "základní funkce". Jedná se o organizace, které mají zásadní význam pro hospodářský a sociální rozvoj EU, a očekává se, že se budou chránit proti kybernetickým útokům, aby se snížilo riziko ohrožení dat</a:t>
            </a:r>
          </a:p>
        </p:txBody>
      </p:sp>
    </p:spTree>
    <p:extLst>
      <p:ext uri="{BB962C8B-B14F-4D97-AF65-F5344CB8AC3E}">
        <p14:creationId xmlns:p14="http://schemas.microsoft.com/office/powerpoint/2010/main" val="32229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změn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132537"/>
            <a:ext cx="9843061" cy="585418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 - </a:t>
            </a:r>
            <a:r>
              <a:rPr lang="en-US" sz="2000" dirty="0" err="1"/>
              <a:t>Rozšířená</a:t>
            </a:r>
            <a:r>
              <a:rPr lang="en-US" sz="2000" dirty="0"/>
              <a:t> oblast </a:t>
            </a:r>
            <a:r>
              <a:rPr lang="en-US" sz="2000" dirty="0" err="1"/>
              <a:t>působnosti</a:t>
            </a:r>
            <a:r>
              <a:rPr lang="en-US" sz="2000" dirty="0"/>
              <a:t>:</a:t>
            </a:r>
          </a:p>
          <a:p>
            <a:r>
              <a:rPr lang="en-US" sz="2000" dirty="0"/>
              <a:t>NIS2 </a:t>
            </a:r>
            <a:r>
              <a:rPr lang="en-US" sz="2000" dirty="0" err="1"/>
              <a:t>zahrnuje</a:t>
            </a:r>
            <a:r>
              <a:rPr lang="en-US" sz="2000" dirty="0"/>
              <a:t> </a:t>
            </a:r>
            <a:r>
              <a:rPr lang="en-US" sz="2000" dirty="0" err="1"/>
              <a:t>více</a:t>
            </a:r>
            <a:r>
              <a:rPr lang="en-US" sz="2000" dirty="0"/>
              <a:t> </a:t>
            </a:r>
            <a:r>
              <a:rPr lang="en-US" sz="2000" dirty="0" err="1"/>
              <a:t>odvětví</a:t>
            </a:r>
            <a:r>
              <a:rPr lang="en-US" sz="2000" dirty="0"/>
              <a:t>, </a:t>
            </a:r>
            <a:r>
              <a:rPr lang="en-US" sz="2000" dirty="0" err="1"/>
              <a:t>například</a:t>
            </a:r>
            <a:r>
              <a:rPr lang="en-US" sz="2000" dirty="0"/>
              <a:t> </a:t>
            </a:r>
            <a:r>
              <a:rPr lang="en-US" sz="2000" dirty="0" err="1"/>
              <a:t>digitální</a:t>
            </a:r>
            <a:r>
              <a:rPr lang="en-US" sz="2000" dirty="0"/>
              <a:t> </a:t>
            </a:r>
            <a:r>
              <a:rPr lang="en-US" sz="2000" dirty="0" err="1"/>
              <a:t>infrastrukturu</a:t>
            </a:r>
            <a:r>
              <a:rPr lang="en-US" sz="2000" dirty="0"/>
              <a:t> a online </a:t>
            </a:r>
            <a:r>
              <a:rPr lang="en-US" sz="2000" dirty="0" err="1"/>
              <a:t>služby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Posílená</a:t>
            </a:r>
            <a:r>
              <a:rPr lang="en-US" sz="2000" dirty="0"/>
              <a:t> </a:t>
            </a:r>
            <a:r>
              <a:rPr lang="en-US" sz="2000" dirty="0" err="1"/>
              <a:t>bezpečnostní</a:t>
            </a:r>
            <a:r>
              <a:rPr lang="en-US" sz="2000" dirty="0"/>
              <a:t> </a:t>
            </a:r>
            <a:r>
              <a:rPr lang="en-US" sz="2000" dirty="0" err="1"/>
              <a:t>opatření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Byly</a:t>
            </a:r>
            <a:r>
              <a:rPr lang="en-US" sz="2000" dirty="0"/>
              <a:t> </a:t>
            </a:r>
            <a:r>
              <a:rPr lang="en-US" sz="2000" dirty="0" err="1"/>
              <a:t>zavedeny</a:t>
            </a:r>
            <a:r>
              <a:rPr lang="en-US" sz="2000" dirty="0"/>
              <a:t> </a:t>
            </a:r>
            <a:r>
              <a:rPr lang="en-US" sz="2000" dirty="0" err="1"/>
              <a:t>další</a:t>
            </a:r>
            <a:r>
              <a:rPr lang="en-US" sz="2000" dirty="0"/>
              <a:t> </a:t>
            </a:r>
            <a:r>
              <a:rPr lang="en-US" sz="2000" dirty="0" err="1"/>
              <a:t>požadavky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řízení</a:t>
            </a:r>
            <a:r>
              <a:rPr lang="en-US" sz="2000" dirty="0"/>
              <a:t> a </a:t>
            </a:r>
            <a:r>
              <a:rPr lang="en-US" sz="2000" dirty="0" err="1"/>
              <a:t>opatření</a:t>
            </a:r>
            <a:r>
              <a:rPr lang="en-US" sz="2000" dirty="0"/>
              <a:t> k </a:t>
            </a:r>
            <a:r>
              <a:rPr lang="en-US" sz="2000" dirty="0" err="1"/>
              <a:t>řízení</a:t>
            </a:r>
            <a:r>
              <a:rPr lang="en-US" sz="2000" dirty="0"/>
              <a:t> </a:t>
            </a:r>
            <a:r>
              <a:rPr lang="en-US" sz="2000" dirty="0" err="1"/>
              <a:t>rizik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Rozšířené</a:t>
            </a:r>
            <a:r>
              <a:rPr lang="en-US" sz="2000" dirty="0"/>
              <a:t> </a:t>
            </a:r>
            <a:r>
              <a:rPr lang="en-US" sz="2000" dirty="0" err="1"/>
              <a:t>povinnosti</a:t>
            </a:r>
            <a:r>
              <a:rPr lang="en-US" sz="2000" dirty="0"/>
              <a:t> </a:t>
            </a:r>
            <a:r>
              <a:rPr lang="en-US" sz="2000" dirty="0" err="1"/>
              <a:t>podávání</a:t>
            </a:r>
            <a:r>
              <a:rPr lang="en-US" sz="2000" dirty="0"/>
              <a:t> </a:t>
            </a:r>
            <a:r>
              <a:rPr lang="en-US" sz="2000" dirty="0" err="1"/>
              <a:t>zpráv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Rychlejší</a:t>
            </a:r>
            <a:r>
              <a:rPr lang="en-US" sz="2000" dirty="0"/>
              <a:t> </a:t>
            </a:r>
            <a:r>
              <a:rPr lang="en-US" sz="2000" dirty="0" err="1"/>
              <a:t>hlášení</a:t>
            </a:r>
            <a:r>
              <a:rPr lang="en-US" sz="2000" dirty="0"/>
              <a:t> </a:t>
            </a:r>
            <a:r>
              <a:rPr lang="en-US" sz="2000" dirty="0" err="1"/>
              <a:t>incidentů</a:t>
            </a:r>
            <a:r>
              <a:rPr lang="en-US" sz="2000" dirty="0"/>
              <a:t> (24 </a:t>
            </a:r>
            <a:r>
              <a:rPr lang="en-US" sz="2000" dirty="0" err="1"/>
              <a:t>hodin</a:t>
            </a:r>
            <a:r>
              <a:rPr lang="en-US" sz="2000" dirty="0"/>
              <a:t>), </a:t>
            </a:r>
            <a:r>
              <a:rPr lang="en-US" sz="2000" dirty="0" err="1"/>
              <a:t>včetně</a:t>
            </a:r>
            <a:r>
              <a:rPr lang="en-US" sz="2000" dirty="0"/>
              <a:t> </a:t>
            </a:r>
            <a:r>
              <a:rPr lang="en-US" sz="2000" dirty="0" err="1"/>
              <a:t>hlášení</a:t>
            </a:r>
            <a:r>
              <a:rPr lang="en-US" sz="2000" dirty="0"/>
              <a:t> </a:t>
            </a:r>
            <a:r>
              <a:rPr lang="en-US" sz="2000" dirty="0" err="1"/>
              <a:t>příjemcům</a:t>
            </a:r>
            <a:r>
              <a:rPr lang="en-US" sz="2000" dirty="0"/>
              <a:t> </a:t>
            </a:r>
            <a:r>
              <a:rPr lang="en-US" sz="2000" dirty="0" err="1"/>
              <a:t>služeb</a:t>
            </a:r>
            <a:r>
              <a:rPr lang="en-US" sz="2000" dirty="0"/>
              <a:t> a </a:t>
            </a:r>
            <a:r>
              <a:rPr lang="en-US" sz="2000" dirty="0" err="1"/>
              <a:t>veřejnosti</a:t>
            </a:r>
            <a:r>
              <a:rPr lang="en-US" sz="2000" dirty="0"/>
              <a:t> v </a:t>
            </a:r>
            <a:r>
              <a:rPr lang="en-US" sz="2000" dirty="0" err="1"/>
              <a:t>závažných</a:t>
            </a:r>
            <a:r>
              <a:rPr lang="en-US" sz="2000" dirty="0"/>
              <a:t> </a:t>
            </a:r>
            <a:r>
              <a:rPr lang="en-US" sz="2000" dirty="0" err="1"/>
              <a:t>případech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Zvýšení</a:t>
            </a:r>
            <a:r>
              <a:rPr lang="en-US" sz="2000" dirty="0"/>
              <a:t> </a:t>
            </a:r>
            <a:r>
              <a:rPr lang="en-US" sz="2000" dirty="0" err="1"/>
              <a:t>pokut</a:t>
            </a:r>
            <a:r>
              <a:rPr lang="en-US" sz="2000" dirty="0"/>
              <a:t> a </a:t>
            </a:r>
            <a:r>
              <a:rPr lang="en-US" sz="2000" dirty="0" err="1"/>
              <a:t>sankcí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Vyšší</a:t>
            </a:r>
            <a:r>
              <a:rPr lang="en-US" sz="2000" dirty="0"/>
              <a:t> </a:t>
            </a:r>
            <a:r>
              <a:rPr lang="en-US" sz="2000" dirty="0" err="1"/>
              <a:t>potenciální</a:t>
            </a:r>
            <a:r>
              <a:rPr lang="en-US" sz="2000" dirty="0"/>
              <a:t> </a:t>
            </a:r>
            <a:r>
              <a:rPr lang="en-US" sz="2000" dirty="0" err="1"/>
              <a:t>pokuty</a:t>
            </a:r>
            <a:r>
              <a:rPr lang="en-US" sz="2000" dirty="0"/>
              <a:t> a </a:t>
            </a:r>
            <a:r>
              <a:rPr lang="en-US" sz="2000" dirty="0" err="1"/>
              <a:t>rozšířené</a:t>
            </a:r>
            <a:r>
              <a:rPr lang="en-US" sz="2000" dirty="0"/>
              <a:t> </a:t>
            </a:r>
            <a:r>
              <a:rPr lang="en-US" sz="2000" dirty="0" err="1"/>
              <a:t>možnosti</a:t>
            </a:r>
            <a:r>
              <a:rPr lang="en-US" sz="2000" dirty="0"/>
              <a:t> </a:t>
            </a:r>
            <a:r>
              <a:rPr lang="en-US" sz="2000" dirty="0" err="1"/>
              <a:t>vymáhání</a:t>
            </a:r>
            <a:r>
              <a:rPr lang="en-US" sz="2000" dirty="0"/>
              <a:t> pro </a:t>
            </a:r>
            <a:r>
              <a:rPr lang="en-US" sz="2000" dirty="0" err="1"/>
              <a:t>příslušné</a:t>
            </a:r>
            <a:r>
              <a:rPr lang="en-US" sz="2000" dirty="0"/>
              <a:t> </a:t>
            </a:r>
            <a:r>
              <a:rPr lang="en-US" sz="2000" dirty="0" err="1"/>
              <a:t>orgány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7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Rozšířená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působnost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Zvýšené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povinnosti</a:t>
            </a:r>
            <a:r>
              <a:rPr lang="en-US" sz="2000" b="0" i="0" dirty="0">
                <a:effectLst/>
                <a:latin typeface="+mj-lt"/>
              </a:rPr>
              <a:t> pro </a:t>
            </a:r>
            <a:r>
              <a:rPr lang="en-US" sz="2000" b="0" i="0" dirty="0" err="1">
                <a:effectLst/>
                <a:latin typeface="+mj-lt"/>
              </a:rPr>
              <a:t>správce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Základní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klíčové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závislé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komunikačních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sítích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systémech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Digitální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nové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digitální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služby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jako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vyhledávače</a:t>
            </a:r>
            <a:r>
              <a:rPr lang="en-US" sz="2000" b="0" i="0" dirty="0">
                <a:effectLst/>
                <a:latin typeface="+mj-lt"/>
              </a:rPr>
              <a:t>, cloud computing a </a:t>
            </a:r>
            <a:r>
              <a:rPr lang="en-US" sz="2000" b="0" i="0" dirty="0" err="1">
                <a:effectLst/>
                <a:latin typeface="+mj-lt"/>
              </a:rPr>
              <a:t>elektronická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tržiště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Zdravotnictví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Rozšířeno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všechna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zdravotnická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zařízení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nejen</a:t>
            </a:r>
            <a:r>
              <a:rPr lang="en-US" sz="2000" b="0" i="0" dirty="0">
                <a:effectLst/>
                <a:latin typeface="+mj-lt"/>
              </a:rPr>
              <a:t> ta s </a:t>
            </a:r>
            <a:r>
              <a:rPr lang="en-US" sz="2000" b="0" i="0" dirty="0" err="1">
                <a:effectLst/>
                <a:latin typeface="+mj-lt"/>
              </a:rPr>
              <a:t>kapacitou</a:t>
            </a:r>
            <a:r>
              <a:rPr lang="en-US" sz="2000" b="0" i="0" dirty="0">
                <a:effectLst/>
                <a:latin typeface="+mj-lt"/>
              </a:rPr>
              <a:t> 2500 </a:t>
            </a:r>
            <a:r>
              <a:rPr lang="en-US" sz="2000" b="0" i="0" dirty="0" err="1">
                <a:effectLst/>
                <a:latin typeface="+mj-lt"/>
              </a:rPr>
              <a:t>akutních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lůžek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Digitální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infrastruktura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Zařazeni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poskytovatelé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internetových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vyhledávačů</a:t>
            </a:r>
            <a:r>
              <a:rPr lang="en-US" sz="2000" b="0" i="0" dirty="0">
                <a:effectLst/>
                <a:latin typeface="+mj-lt"/>
              </a:rPr>
              <a:t>, </a:t>
            </a:r>
            <a:r>
              <a:rPr lang="en-US" sz="2000" b="0" i="0" dirty="0" err="1">
                <a:effectLst/>
                <a:latin typeface="+mj-lt"/>
              </a:rPr>
              <a:t>eShopů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cloudových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služeb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Povinnost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zabezpečení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Všechny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společnosti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musí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zajišťovat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bezpečnost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svých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Významné</a:t>
            </a:r>
            <a:r>
              <a:rPr lang="en-US" sz="2000" b="1" i="0" dirty="0">
                <a:effectLst/>
                <a:latin typeface="+mj-lt"/>
              </a:rPr>
              <a:t> </a:t>
            </a:r>
            <a:r>
              <a:rPr lang="en-US" sz="2000" b="1" i="0" dirty="0" err="1">
                <a:effectLst/>
                <a:latin typeface="+mj-lt"/>
              </a:rPr>
              <a:t>systémy</a:t>
            </a:r>
            <a:r>
              <a:rPr lang="en-US" sz="2000" b="0" i="0" dirty="0">
                <a:effectLst/>
                <a:latin typeface="+mj-lt"/>
              </a:rPr>
              <a:t>: </a:t>
            </a:r>
            <a:r>
              <a:rPr lang="en-US" sz="2000" b="0" i="0" dirty="0" err="1">
                <a:effectLst/>
                <a:latin typeface="+mj-lt"/>
              </a:rPr>
              <a:t>Změny</a:t>
            </a:r>
            <a:r>
              <a:rPr lang="en-US" sz="2000" b="0" i="0" dirty="0">
                <a:effectLst/>
                <a:latin typeface="+mj-lt"/>
              </a:rPr>
              <a:t> v </a:t>
            </a:r>
            <a:r>
              <a:rPr lang="en-US" sz="2000" b="0" i="0" dirty="0" err="1">
                <a:effectLst/>
                <a:latin typeface="+mj-lt"/>
              </a:rPr>
              <a:t>požadavcích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na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provozovatele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významných</a:t>
            </a:r>
            <a:r>
              <a:rPr lang="en-US" sz="2000" b="0" i="0" dirty="0">
                <a:effectLst/>
                <a:latin typeface="+mj-lt"/>
              </a:rPr>
              <a:t> a </a:t>
            </a:r>
            <a:r>
              <a:rPr lang="en-US" sz="2000" b="0" i="0" dirty="0" err="1">
                <a:effectLst/>
                <a:latin typeface="+mj-lt"/>
              </a:rPr>
              <a:t>kritických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informačních</a:t>
            </a:r>
            <a:r>
              <a:rPr lang="en-US" sz="2000" b="0" i="0" dirty="0">
                <a:effectLst/>
                <a:latin typeface="+mj-lt"/>
              </a:rPr>
              <a:t> </a:t>
            </a:r>
            <a:r>
              <a:rPr lang="en-US" sz="2000" b="0" i="0" dirty="0" err="1">
                <a:effectLst/>
                <a:latin typeface="+mj-lt"/>
              </a:rPr>
              <a:t>systémů</a:t>
            </a:r>
            <a:r>
              <a:rPr lang="en-US" sz="20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8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Závěr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3"/>
            <a:ext cx="9843061" cy="4007633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+mj-lt"/>
              </a:rPr>
              <a:t>Dosáhli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jsme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většiny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cílů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rámci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implementace</a:t>
            </a:r>
            <a:r>
              <a:rPr lang="en-US" b="0" i="0" dirty="0">
                <a:effectLst/>
                <a:latin typeface="+mj-lt"/>
              </a:rPr>
              <a:t> NIS2 a </a:t>
            </a:r>
            <a:r>
              <a:rPr lang="en-US" b="0" i="0" dirty="0" err="1">
                <a:effectLst/>
                <a:latin typeface="+mj-lt"/>
              </a:rPr>
              <a:t>nového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Zákonu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Kybernetické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bezpečnosti</a:t>
            </a:r>
            <a:r>
              <a:rPr lang="en-US" b="0" i="0" dirty="0">
                <a:effectLst/>
                <a:latin typeface="+mj-lt"/>
              </a:rPr>
              <a:t> (ZoKB), </a:t>
            </a:r>
            <a:r>
              <a:rPr lang="en-US" b="0" i="0" dirty="0" err="1">
                <a:effectLst/>
                <a:latin typeface="+mj-lt"/>
              </a:rPr>
              <a:t>přestože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jedná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velmi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složitou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dynamickou</a:t>
            </a:r>
            <a:r>
              <a:rPr lang="en-US" b="0" i="0" dirty="0">
                <a:effectLst/>
                <a:latin typeface="+mj-lt"/>
              </a:rPr>
              <a:t> oblast.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Nový</a:t>
            </a:r>
            <a:r>
              <a:rPr lang="en-US" b="0" i="0" dirty="0">
                <a:effectLst/>
                <a:latin typeface="+mj-lt"/>
              </a:rPr>
              <a:t> ZoKB je </a:t>
            </a:r>
            <a:r>
              <a:rPr lang="en-US" b="0" i="0" dirty="0" err="1">
                <a:effectLst/>
                <a:latin typeface="+mj-lt"/>
              </a:rPr>
              <a:t>stále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procesu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schvalování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což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nám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klade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značné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výzvy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při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plánování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přípravě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cs-CZ" b="0" i="0" dirty="0">
              <a:effectLst/>
              <a:latin typeface="+mj-lt"/>
            </a:endParaRPr>
          </a:p>
          <a:p>
            <a:endParaRPr lang="cs-CZ" b="0" dirty="0">
              <a:latin typeface="+mj-lt"/>
            </a:endParaRPr>
          </a:p>
          <a:p>
            <a:r>
              <a:rPr lang="en-US" b="0" i="0" dirty="0" err="1">
                <a:effectLst/>
                <a:latin typeface="+mj-lt"/>
              </a:rPr>
              <a:t>Naše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strategie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musí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být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dostatečně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flexibilní</a:t>
            </a:r>
            <a:r>
              <a:rPr lang="en-US" b="0" i="0" dirty="0">
                <a:effectLst/>
                <a:latin typeface="+mj-lt"/>
              </a:rPr>
              <a:t>, aby se </a:t>
            </a:r>
            <a:r>
              <a:rPr lang="en-US" b="0" i="0" dirty="0" err="1">
                <a:effectLst/>
                <a:latin typeface="+mj-lt"/>
              </a:rPr>
              <a:t>přizpůsobily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jakýmkoliv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dalším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změnám</a:t>
            </a:r>
            <a:r>
              <a:rPr lang="en-US" b="0" i="0" dirty="0">
                <a:effectLst/>
                <a:latin typeface="+mj-lt"/>
              </a:rPr>
              <a:t> v </a:t>
            </a:r>
            <a:r>
              <a:rPr lang="en-US" b="0" i="0" dirty="0" err="1">
                <a:effectLst/>
                <a:latin typeface="+mj-lt"/>
              </a:rPr>
              <a:t>zákoně</a:t>
            </a:r>
            <a:r>
              <a:rPr lang="en-US" b="0" i="0" dirty="0">
                <a:effectLst/>
                <a:latin typeface="+mj-lt"/>
              </a:rPr>
              <a:t>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5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95" y="2705668"/>
            <a:ext cx="7736694" cy="1446663"/>
          </a:xfrm>
        </p:spPr>
        <p:txBody>
          <a:bodyPr>
            <a:normAutofit/>
          </a:bodyPr>
          <a:lstStyle/>
          <a:p>
            <a:r>
              <a:rPr lang="cs-CZ" sz="6000" dirty="0"/>
              <a:t>Děkuji za pozornost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450340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chanek_nis2_prezentace.potx" id="{E00359BE-C330-486F-BCD9-CF1CF35231E8}" vid="{8FE97754-95A0-4282-A7CF-7F0BE2A13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72</TotalTime>
  <Words>545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Technika</vt:lpstr>
      <vt:lpstr>Arial</vt:lpstr>
      <vt:lpstr>Technika-Bold</vt:lpstr>
      <vt:lpstr>Motiv Office</vt:lpstr>
      <vt:lpstr>NIS2 a dopady pro praxi zejména ve zdravotnictví, dopad na Zákon o kybernetické bezpečnosti  </vt:lpstr>
      <vt:lpstr>Zadání</vt:lpstr>
      <vt:lpstr>Cíle</vt:lpstr>
      <vt:lpstr>Současný stav</vt:lpstr>
      <vt:lpstr>Důvod NIS2</vt:lpstr>
      <vt:lpstr>Přehled změn</vt:lpstr>
      <vt:lpstr>Nový ZoKB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NIS2</dc:title>
  <dc:creator>Kochanek, Simon</dc:creator>
  <cp:lastModifiedBy>Kochanek, Simon</cp:lastModifiedBy>
  <cp:revision>115</cp:revision>
  <dcterms:created xsi:type="dcterms:W3CDTF">2023-06-06T20:59:42Z</dcterms:created>
  <dcterms:modified xsi:type="dcterms:W3CDTF">2023-06-07T21:48:57Z</dcterms:modified>
</cp:coreProperties>
</file>