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Slab" panose="020F0502020204030204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eec9667c0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11eec9667c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db6ec39e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11db6ec39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eec9667c0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11eec9667c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eec9667c0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11eec9667c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db6ec39ed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g11db6ec39e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db6ec39ed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g11db6ec39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db6ec39ed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g11db6ec39e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db6ec39ed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g11db6ec39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db6ec39ed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11db6ec39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a8e139caf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g11a8e139ca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eec9667c0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g11eec9667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eec9667c0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11eec9667c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9788" y="1077687"/>
            <a:ext cx="10515600" cy="6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9788" y="174647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839788" y="2570391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3"/>
          </p:nvPr>
        </p:nvSpPr>
        <p:spPr>
          <a:xfrm>
            <a:off x="6172200" y="1746479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4"/>
          </p:nvPr>
        </p:nvSpPr>
        <p:spPr>
          <a:xfrm>
            <a:off x="6172200" y="2570391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9788" y="1324882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5183188" y="1324883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839788" y="2394858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1398871" y="1086364"/>
            <a:ext cx="93942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US" sz="4000">
                <a:solidFill>
                  <a:schemeClr val="dk1"/>
                </a:solidFill>
              </a:rPr>
              <a:t>Civita Laurea Project 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8919350" y="5011434"/>
            <a:ext cx="3118500" cy="11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Ziming Wang</a:t>
            </a: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Idaho State University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898800" y="2771250"/>
            <a:ext cx="11293200" cy="11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US" sz="2300">
                <a:solidFill>
                  <a:schemeClr val="dk1"/>
                </a:solidFill>
              </a:rPr>
              <a:t>The Effects of Supervised Modeling and Unsupervised Hierarchical Clustering for Topic Clustering as They Apply to Educational Videos on Mathematics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1398896" y="509828"/>
            <a:ext cx="93942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3000">
                <a:solidFill>
                  <a:schemeClr val="dk1"/>
                </a:solidFill>
              </a:rPr>
              <a:t>BERTopic Model</a:t>
            </a:r>
            <a:endParaRPr sz="3000"/>
          </a:p>
        </p:txBody>
      </p:sp>
      <p:sp>
        <p:nvSpPr>
          <p:cNvPr id="104" name="Google Shape;104;p15"/>
          <p:cNvSpPr txBox="1"/>
          <p:nvPr/>
        </p:nvSpPr>
        <p:spPr>
          <a:xfrm>
            <a:off x="1187800" y="1088950"/>
            <a:ext cx="10556100" cy="4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umap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hdbscan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Hierarchical Clustering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BERTopic 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N-grams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keywords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probabilities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Umap model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Hdbscan model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824" y="1025812"/>
            <a:ext cx="5005475" cy="50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ubTitle" idx="1"/>
          </p:nvPr>
        </p:nvSpPr>
        <p:spPr>
          <a:xfrm>
            <a:off x="1398896" y="167603"/>
            <a:ext cx="93942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3000">
                <a:solidFill>
                  <a:schemeClr val="dk1"/>
                </a:solidFill>
              </a:rPr>
              <a:t>BERTopic Model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Clustering</a:t>
            </a:r>
            <a:endParaRPr sz="3000"/>
          </a:p>
        </p:txBody>
      </p:sp>
      <p:sp>
        <p:nvSpPr>
          <p:cNvPr id="111" name="Google Shape;111;p16"/>
          <p:cNvSpPr txBox="1"/>
          <p:nvPr/>
        </p:nvSpPr>
        <p:spPr>
          <a:xfrm>
            <a:off x="1142475" y="1395000"/>
            <a:ext cx="48396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271070"/>
            <a:ext cx="5560825" cy="333650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0" y="1947875"/>
            <a:ext cx="501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Figure 1: Applied</a:t>
            </a:r>
            <a:endParaRPr sz="1700"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0828" y="2613800"/>
            <a:ext cx="6519823" cy="2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5481425" y="1947875"/>
            <a:ext cx="501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Figure 2: </a:t>
            </a:r>
            <a:r>
              <a:rPr lang="en-US" sz="1700">
                <a:solidFill>
                  <a:schemeClr val="dk1"/>
                </a:solidFill>
              </a:rPr>
              <a:t>Theoretical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subTitle" idx="1"/>
          </p:nvPr>
        </p:nvSpPr>
        <p:spPr>
          <a:xfrm>
            <a:off x="1398896" y="167603"/>
            <a:ext cx="93942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3000">
                <a:solidFill>
                  <a:schemeClr val="dk1"/>
                </a:solidFill>
              </a:rPr>
              <a:t>BERTopic Model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Clustering</a:t>
            </a:r>
            <a:endParaRPr sz="3000"/>
          </a:p>
        </p:txBody>
      </p:sp>
      <p:sp>
        <p:nvSpPr>
          <p:cNvPr id="121" name="Google Shape;121;p17"/>
          <p:cNvSpPr txBox="1"/>
          <p:nvPr/>
        </p:nvSpPr>
        <p:spPr>
          <a:xfrm>
            <a:off x="1142475" y="1395000"/>
            <a:ext cx="48396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63" y="4211588"/>
            <a:ext cx="9517197" cy="25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00" y="1394990"/>
            <a:ext cx="6733920" cy="25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287450" y="1054025"/>
            <a:ext cx="4968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Figure 3: Calculus</a:t>
            </a:r>
            <a:endParaRPr sz="1700"/>
          </a:p>
        </p:txBody>
      </p:sp>
      <p:sp>
        <p:nvSpPr>
          <p:cNvPr id="125" name="Google Shape;125;p17"/>
          <p:cNvSpPr txBox="1"/>
          <p:nvPr/>
        </p:nvSpPr>
        <p:spPr>
          <a:xfrm>
            <a:off x="226275" y="3972975"/>
            <a:ext cx="501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Figure 4: Precalculus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subTitle" idx="1"/>
          </p:nvPr>
        </p:nvSpPr>
        <p:spPr>
          <a:xfrm>
            <a:off x="1398896" y="509828"/>
            <a:ext cx="93942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3000">
                <a:solidFill>
                  <a:schemeClr val="dk1"/>
                </a:solidFill>
              </a:rPr>
              <a:t>Processing Pipeline</a:t>
            </a:r>
            <a:endParaRPr sz="3000"/>
          </a:p>
        </p:txBody>
      </p:sp>
      <p:sp>
        <p:nvSpPr>
          <p:cNvPr id="131" name="Google Shape;131;p18"/>
          <p:cNvSpPr txBox="1"/>
          <p:nvPr/>
        </p:nvSpPr>
        <p:spPr>
          <a:xfrm>
            <a:off x="1174125" y="1245650"/>
            <a:ext cx="10304700" cy="54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Clean Scripts</a:t>
            </a:r>
            <a:endParaRPr sz="2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Removing stopwords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 1% of most common words in corpus removed (BERTopic model only)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Numbers and Symbols to words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Removing disclaimers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Removing words of 3 or less characters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Lemmatize words (XGBoost model only)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Classify videos into predefined category groups</a:t>
            </a:r>
            <a:endParaRPr sz="2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 Style (Theoretical or Applied)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 Subject (Precalc or Calc)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XGBoost model used with SMOTE to account for data imbalance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subTitle" idx="1"/>
          </p:nvPr>
        </p:nvSpPr>
        <p:spPr>
          <a:xfrm>
            <a:off x="1398896" y="509828"/>
            <a:ext cx="93942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3000">
                <a:solidFill>
                  <a:schemeClr val="dk1"/>
                </a:solidFill>
              </a:rPr>
              <a:t>Processing Pipeline</a:t>
            </a:r>
            <a:endParaRPr sz="3000"/>
          </a:p>
        </p:txBody>
      </p:sp>
      <p:sp>
        <p:nvSpPr>
          <p:cNvPr id="137" name="Google Shape;137;p19"/>
          <p:cNvSpPr txBox="1"/>
          <p:nvPr/>
        </p:nvSpPr>
        <p:spPr>
          <a:xfrm>
            <a:off x="1187800" y="1201200"/>
            <a:ext cx="10304700" cy="4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Individual Labeling</a:t>
            </a:r>
            <a:endParaRPr sz="2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keyBERT model used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 5 keywords assigned to scripts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Hierarchical Clustering</a:t>
            </a:r>
            <a:endParaRPr sz="2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partition from the XGBoost model are clustered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Unsupervised method using BERTopic model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umap, hdbscan, BERT</a:t>
            </a:r>
            <a:endParaRPr sz="2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Collate results into one dataframe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subTitle" idx="1"/>
          </p:nvPr>
        </p:nvSpPr>
        <p:spPr>
          <a:xfrm>
            <a:off x="1398896" y="509828"/>
            <a:ext cx="93942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3000">
                <a:solidFill>
                  <a:schemeClr val="dk1"/>
                </a:solidFill>
              </a:rPr>
              <a:t>Final results</a:t>
            </a:r>
            <a:endParaRPr sz="3000"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25" y="1527650"/>
            <a:ext cx="11881725" cy="46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1398896" y="3"/>
            <a:ext cx="93942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3000">
                <a:solidFill>
                  <a:schemeClr val="dk1"/>
                </a:solidFill>
              </a:rPr>
              <a:t>Final results</a:t>
            </a:r>
            <a:endParaRPr sz="30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775" y="465424"/>
            <a:ext cx="6662849" cy="32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973650" y="1878000"/>
            <a:ext cx="1396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Calculus</a:t>
            </a:r>
            <a:endParaRPr sz="1700"/>
          </a:p>
        </p:txBody>
      </p:sp>
      <p:sp>
        <p:nvSpPr>
          <p:cNvPr id="151" name="Google Shape;151;p21"/>
          <p:cNvSpPr txBox="1"/>
          <p:nvPr/>
        </p:nvSpPr>
        <p:spPr>
          <a:xfrm>
            <a:off x="973650" y="5119075"/>
            <a:ext cx="1396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Theoretical</a:t>
            </a:r>
            <a:endParaRPr sz="170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2250" y="3825724"/>
            <a:ext cx="6700374" cy="287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subTitle" idx="1"/>
          </p:nvPr>
        </p:nvSpPr>
        <p:spPr>
          <a:xfrm>
            <a:off x="1398896" y="509828"/>
            <a:ext cx="93942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3000">
              <a:solidFill>
                <a:schemeClr val="dk1"/>
              </a:solidFill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1169475" y="1827000"/>
            <a:ext cx="10556100" cy="24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Project Provider: Laura Sánchez Fernández, Civita </a:t>
            </a:r>
            <a:r>
              <a:rPr lang="en-US" sz="2200" dirty="0" err="1">
                <a:solidFill>
                  <a:schemeClr val="dk1"/>
                </a:solidFill>
              </a:rPr>
              <a:t>Laurea</a:t>
            </a:r>
            <a:r>
              <a:rPr lang="en-US" sz="2200" dirty="0">
                <a:solidFill>
                  <a:schemeClr val="dk1"/>
                </a:solidFill>
              </a:rPr>
              <a:t>, Canada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Project advisor: Dr. </a:t>
            </a:r>
            <a:r>
              <a:rPr lang="en-US" sz="2200">
                <a:solidFill>
                  <a:schemeClr val="dk1"/>
                </a:solidFill>
              </a:rPr>
              <a:t>Xiaoxi</a:t>
            </a:r>
            <a:r>
              <a:rPr lang="en-US" altLang="zh-CN" sz="2200">
                <a:solidFill>
                  <a:schemeClr val="dk1"/>
                </a:solidFill>
              </a:rPr>
              <a:t>a</a:t>
            </a:r>
            <a:r>
              <a:rPr lang="en-US" sz="220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Xie, Idaho State University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</a:rPr>
              <a:t>Co-author: David Lindeman, Idaho State University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4884600" y="5382475"/>
            <a:ext cx="24228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Thank you!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1398896" y="509828"/>
            <a:ext cx="93942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3000">
                <a:solidFill>
                  <a:schemeClr val="dk1"/>
                </a:solidFill>
              </a:rPr>
              <a:t>Nature Language Processing</a:t>
            </a:r>
            <a:endParaRPr sz="2400"/>
          </a:p>
        </p:txBody>
      </p:sp>
      <p:sp>
        <p:nvSpPr>
          <p:cNvPr id="50" name="Google Shape;50;p7"/>
          <p:cNvSpPr txBox="1"/>
          <p:nvPr/>
        </p:nvSpPr>
        <p:spPr>
          <a:xfrm>
            <a:off x="1142475" y="1395000"/>
            <a:ext cx="10556100" cy="4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Topic Modeling</a:t>
            </a:r>
            <a:endParaRPr sz="2200">
              <a:solidFill>
                <a:schemeClr val="dk1"/>
              </a:solidFill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Unsupervised learning</a:t>
            </a:r>
            <a:endParaRPr sz="2200">
              <a:solidFill>
                <a:schemeClr val="dk1"/>
              </a:solidFill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Classification of each document</a:t>
            </a:r>
            <a:endParaRPr sz="2200">
              <a:solidFill>
                <a:schemeClr val="dk1"/>
              </a:solidFill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No pre-labeled training examples are given</a:t>
            </a:r>
            <a:endParaRPr sz="2200">
              <a:solidFill>
                <a:schemeClr val="dk1"/>
              </a:solidFill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Each document contains multiple topics.</a:t>
            </a:r>
            <a:endParaRPr sz="2200">
              <a:solidFill>
                <a:schemeClr val="dk1"/>
              </a:solidFill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Each topic contains multiple words.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3">
            <a:alphaModFix/>
          </a:blip>
          <a:srcRect b="42025"/>
          <a:stretch/>
        </p:blipFill>
        <p:spPr>
          <a:xfrm>
            <a:off x="658362" y="4420900"/>
            <a:ext cx="9862276" cy="19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subTitle" idx="1"/>
          </p:nvPr>
        </p:nvSpPr>
        <p:spPr>
          <a:xfrm>
            <a:off x="1398896" y="509828"/>
            <a:ext cx="93942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Topic Modeling</a:t>
            </a:r>
            <a:endParaRPr sz="3000"/>
          </a:p>
        </p:txBody>
      </p:sp>
      <p:sp>
        <p:nvSpPr>
          <p:cNvPr id="57" name="Google Shape;57;p8"/>
          <p:cNvSpPr txBox="1"/>
          <p:nvPr/>
        </p:nvSpPr>
        <p:spPr>
          <a:xfrm>
            <a:off x="1142475" y="1395000"/>
            <a:ext cx="10556100" cy="52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chemeClr val="dk1"/>
                </a:solidFill>
              </a:rPr>
              <a:t>Bidirectional Encoder Representations from Transformers (BERT) model</a:t>
            </a:r>
            <a:endParaRPr sz="200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Pre-trained context representation learning.</a:t>
            </a:r>
            <a:endParaRPr sz="200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Take into account the context in which words appear.</a:t>
            </a:r>
            <a:endParaRPr sz="200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Add masks to the beginning and ending of a sentence.</a:t>
            </a:r>
            <a:endParaRPr sz="200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Too many masks affect the performance of model.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1398896" y="509828"/>
            <a:ext cx="93942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3000">
                <a:solidFill>
                  <a:schemeClr val="dk1"/>
                </a:solidFill>
              </a:rPr>
              <a:t>keyBERT</a:t>
            </a:r>
            <a:endParaRPr sz="3000"/>
          </a:p>
        </p:txBody>
      </p:sp>
      <p:sp>
        <p:nvSpPr>
          <p:cNvPr id="63" name="Google Shape;63;p9"/>
          <p:cNvSpPr txBox="1"/>
          <p:nvPr/>
        </p:nvSpPr>
        <p:spPr>
          <a:xfrm>
            <a:off x="1142475" y="1395000"/>
            <a:ext cx="10556100" cy="4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 Keywords</a:t>
            </a:r>
            <a:endParaRPr sz="2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Differentiates individual scripts from their clusters</a:t>
            </a:r>
            <a:endParaRPr sz="2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the top </a:t>
            </a: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en-US"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topics with math keywords are accepted</a:t>
            </a:r>
            <a:endParaRPr sz="2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Advantages of keyBERT:</a:t>
            </a:r>
            <a:endParaRPr sz="2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en-US"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Pretrained model with a high accuracy</a:t>
            </a:r>
            <a:endParaRPr sz="2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en-US"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Flexibility depending on use case</a:t>
            </a:r>
            <a:endParaRPr sz="2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en-US"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Semantic understanding using the BERT model</a:t>
            </a:r>
            <a:endParaRPr sz="2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398896" y="195753"/>
            <a:ext cx="93942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3000">
                <a:solidFill>
                  <a:schemeClr val="dk1"/>
                </a:solidFill>
              </a:rPr>
              <a:t>Before keyBert</a:t>
            </a:r>
            <a:endParaRPr sz="2400"/>
          </a:p>
        </p:txBody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864" y="1874825"/>
            <a:ext cx="9862276" cy="33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398896" y="195753"/>
            <a:ext cx="93942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3000">
                <a:solidFill>
                  <a:schemeClr val="dk1"/>
                </a:solidFill>
              </a:rPr>
              <a:t>After keyBERT</a:t>
            </a:r>
            <a:endParaRPr sz="2400"/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900" y="1305275"/>
            <a:ext cx="4143100" cy="3932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05263"/>
            <a:ext cx="8048900" cy="339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398896" y="509828"/>
            <a:ext cx="93942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3000">
                <a:solidFill>
                  <a:schemeClr val="dk1"/>
                </a:solidFill>
              </a:rPr>
              <a:t>Classify the Scripts</a:t>
            </a:r>
            <a:endParaRPr sz="3000"/>
          </a:p>
        </p:txBody>
      </p:sp>
      <p:sp>
        <p:nvSpPr>
          <p:cNvPr id="82" name="Google Shape;82;p12"/>
          <p:cNvSpPr txBox="1"/>
          <p:nvPr/>
        </p:nvSpPr>
        <p:spPr>
          <a:xfrm>
            <a:off x="1142475" y="1395000"/>
            <a:ext cx="10556100" cy="50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Separating scripts into predetermined categories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Supervised Model</a:t>
            </a:r>
            <a:endParaRPr sz="2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-XGBoost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 Style</a:t>
            </a:r>
            <a:endParaRPr sz="2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-Theoretical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-Applied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 Subject</a:t>
            </a:r>
            <a:endParaRPr sz="2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-Precalculus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-Calculus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398896" y="249728"/>
            <a:ext cx="93942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3000">
                <a:solidFill>
                  <a:schemeClr val="dk1"/>
                </a:solidFill>
              </a:rPr>
              <a:t>XGBoost Model</a:t>
            </a:r>
            <a:endParaRPr sz="3000"/>
          </a:p>
        </p:txBody>
      </p:sp>
      <p:sp>
        <p:nvSpPr>
          <p:cNvPr id="88" name="Google Shape;88;p13"/>
          <p:cNvSpPr txBox="1"/>
          <p:nvPr/>
        </p:nvSpPr>
        <p:spPr>
          <a:xfrm>
            <a:off x="1169850" y="1014600"/>
            <a:ext cx="10556100" cy="31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10% frequency words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Handle the imbalance of our data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-US" sz="2000">
                <a:solidFill>
                  <a:schemeClr val="dk1"/>
                </a:solidFill>
              </a:rPr>
              <a:t>Applied: 5%; Theoretical: 95%; Calculus: 78%; Precalculus: 22%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Pad our data 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using </a:t>
            </a:r>
            <a:r>
              <a:rPr lang="en-US" sz="2000">
                <a:solidFill>
                  <a:schemeClr val="dk1"/>
                </a:solidFill>
              </a:rPr>
              <a:t>SMOTE tool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95.5% accuracy for both style and subject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chemeClr val="dk1"/>
                </a:solidFill>
              </a:rPr>
              <a:t>Precision, recall, and f1 score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00" y="4642250"/>
            <a:ext cx="5576925" cy="21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4050" y="4642250"/>
            <a:ext cx="5612125" cy="21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73775" y="4175025"/>
            <a:ext cx="536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1: teaching style classification report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6484050" y="4211150"/>
            <a:ext cx="536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2: subject classification report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1398896" y="509828"/>
            <a:ext cx="93942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3000">
                <a:solidFill>
                  <a:schemeClr val="dk1"/>
                </a:solidFill>
              </a:rPr>
              <a:t>BERTopic Model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128775" y="2407950"/>
            <a:ext cx="10556100" cy="3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chemeClr val="dk1"/>
                </a:solidFill>
              </a:rPr>
              <a:t>Create keywords and cluster similar documents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chemeClr val="dk1"/>
                </a:solidFill>
              </a:rPr>
              <a:t>BERT embedding and class-based TF-IDF for clusters</a:t>
            </a:r>
            <a:endParaRPr sz="200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Sentence Transformers</a:t>
            </a:r>
            <a:endParaRPr sz="200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Use UMAP and the HDBSCAN</a:t>
            </a:r>
            <a:endParaRPr sz="200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c-TF-IDF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Widescreen</PresentationFormat>
  <Paragraphs>104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Roboto</vt:lpstr>
      <vt:lpstr>Calibri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WangZiming</cp:lastModifiedBy>
  <cp:revision>1</cp:revision>
  <dcterms:modified xsi:type="dcterms:W3CDTF">2024-03-28T04:38:27Z</dcterms:modified>
</cp:coreProperties>
</file>