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DD2EF9-6921-4444-A0E8-9E2EF837D2D9}" type="datetimeFigureOut">
              <a:rPr lang="en-ZA" smtClean="0"/>
              <a:t>2021/01/26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167486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D2EF9-6921-4444-A0E8-9E2EF837D2D9}" type="datetimeFigureOut">
              <a:rPr lang="en-ZA" smtClean="0"/>
              <a:t>2021/01/26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244063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D2EF9-6921-4444-A0E8-9E2EF837D2D9}" type="datetimeFigureOut">
              <a:rPr lang="en-ZA" smtClean="0"/>
              <a:t>2021/01/26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069A97-166B-4C01-A91A-237839BD83F2}" type="slidenum">
              <a:rPr lang="en-ZA" smtClean="0"/>
              <a:t>‹#›</a:t>
            </a:fld>
            <a:endParaRPr lang="en-Z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3064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D2EF9-6921-4444-A0E8-9E2EF837D2D9}" type="datetimeFigureOut">
              <a:rPr lang="en-ZA" smtClean="0"/>
              <a:t>2021/01/26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150161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D2EF9-6921-4444-A0E8-9E2EF837D2D9}" type="datetimeFigureOut">
              <a:rPr lang="en-ZA" smtClean="0"/>
              <a:t>2021/01/26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069A97-166B-4C01-A91A-237839BD83F2}" type="slidenum">
              <a:rPr lang="en-ZA" smtClean="0"/>
              <a:t>‹#›</a:t>
            </a:fld>
            <a:endParaRPr lang="en-Z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6514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D2EF9-6921-4444-A0E8-9E2EF837D2D9}" type="datetimeFigureOut">
              <a:rPr lang="en-ZA" smtClean="0"/>
              <a:t>2021/01/26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914596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D2EF9-6921-4444-A0E8-9E2EF837D2D9}" type="datetimeFigureOut">
              <a:rPr lang="en-ZA" smtClean="0"/>
              <a:t>2021/01/26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514207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D2EF9-6921-4444-A0E8-9E2EF837D2D9}" type="datetimeFigureOut">
              <a:rPr lang="en-ZA" smtClean="0"/>
              <a:t>2021/01/26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188667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D2EF9-6921-4444-A0E8-9E2EF837D2D9}" type="datetimeFigureOut">
              <a:rPr lang="en-ZA" smtClean="0"/>
              <a:t>2021/01/26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9388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D2EF9-6921-4444-A0E8-9E2EF837D2D9}" type="datetimeFigureOut">
              <a:rPr lang="en-ZA" smtClean="0"/>
              <a:t>2021/01/26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272865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DD2EF9-6921-4444-A0E8-9E2EF837D2D9}" type="datetimeFigureOut">
              <a:rPr lang="en-ZA" smtClean="0"/>
              <a:t>2021/01/26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281294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DD2EF9-6921-4444-A0E8-9E2EF837D2D9}" type="datetimeFigureOut">
              <a:rPr lang="en-ZA" smtClean="0"/>
              <a:t>2021/01/26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97180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DD2EF9-6921-4444-A0E8-9E2EF837D2D9}" type="datetimeFigureOut">
              <a:rPr lang="en-ZA" smtClean="0"/>
              <a:t>2021/01/26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26983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D2EF9-6921-4444-A0E8-9E2EF837D2D9}" type="datetimeFigureOut">
              <a:rPr lang="en-ZA" smtClean="0"/>
              <a:t>2021/01/26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340226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DD2EF9-6921-4444-A0E8-9E2EF837D2D9}" type="datetimeFigureOut">
              <a:rPr lang="en-ZA" smtClean="0"/>
              <a:t>2021/01/26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415999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D2EF9-6921-4444-A0E8-9E2EF837D2D9}" type="datetimeFigureOut">
              <a:rPr lang="en-ZA" smtClean="0"/>
              <a:t>2021/01/26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069A97-166B-4C01-A91A-237839BD83F2}" type="slidenum">
              <a:rPr lang="en-ZA" smtClean="0"/>
              <a:t>‹#›</a:t>
            </a:fld>
            <a:endParaRPr lang="en-ZA"/>
          </a:p>
        </p:txBody>
      </p:sp>
    </p:spTree>
    <p:extLst>
      <p:ext uri="{BB962C8B-B14F-4D97-AF65-F5344CB8AC3E}">
        <p14:creationId xmlns:p14="http://schemas.microsoft.com/office/powerpoint/2010/main" val="304698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DD2EF9-6921-4444-A0E8-9E2EF837D2D9}" type="datetimeFigureOut">
              <a:rPr lang="en-ZA" smtClean="0"/>
              <a:t>2021/01/26</a:t>
            </a:fld>
            <a:endParaRPr lang="en-Z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069A97-166B-4C01-A91A-237839BD83F2}" type="slidenum">
              <a:rPr lang="en-ZA" smtClean="0"/>
              <a:t>‹#›</a:t>
            </a:fld>
            <a:endParaRPr lang="en-ZA"/>
          </a:p>
        </p:txBody>
      </p:sp>
    </p:spTree>
    <p:extLst>
      <p:ext uri="{BB962C8B-B14F-4D97-AF65-F5344CB8AC3E}">
        <p14:creationId xmlns:p14="http://schemas.microsoft.com/office/powerpoint/2010/main" val="53541271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echnofaq.org/posts/2016/05/internet-of-things-connectivity-innovation/"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mart_device" TargetMode="External"/><Relationship Id="rId2" Type="http://schemas.openxmlformats.org/officeDocument/2006/relationships/hyperlink" Target="https://en.wikipedia.org/wiki/Kevin_Asht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onybates.ca/2018/11/27/a-discussion-on-the-risks-and-benefits-to-education-of-ai-and-automation/"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zmbasane@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F251-6EE3-4BE3-806D-80B03BD9088B}"/>
              </a:ext>
            </a:extLst>
          </p:cNvPr>
          <p:cNvSpPr>
            <a:spLocks noGrp="1"/>
          </p:cNvSpPr>
          <p:nvPr>
            <p:ph type="ctrTitle"/>
          </p:nvPr>
        </p:nvSpPr>
        <p:spPr/>
        <p:txBody>
          <a:bodyPr>
            <a:normAutofit fontScale="90000"/>
          </a:bodyPr>
          <a:lstStyle/>
          <a:p>
            <a:r>
              <a:rPr lang="en-US" sz="6700" u="sng" dirty="0">
                <a:latin typeface="Algerian" panose="04020705040A02060702" pitchFamily="82" charset="0"/>
              </a:rPr>
              <a:t>The internet of things(</a:t>
            </a:r>
            <a:r>
              <a:rPr lang="en-US" sz="6700" u="sng" dirty="0" err="1">
                <a:latin typeface="Algerian" panose="04020705040A02060702" pitchFamily="82" charset="0"/>
              </a:rPr>
              <a:t>IoP</a:t>
            </a:r>
            <a:r>
              <a:rPr lang="en-US" sz="6700" u="sng" dirty="0">
                <a:latin typeface="Algerian" panose="04020705040A02060702" pitchFamily="82" charset="0"/>
              </a:rPr>
              <a:t>)</a:t>
            </a:r>
            <a:br>
              <a:rPr lang="en-US" dirty="0">
                <a:latin typeface="Arial Black" panose="020B0A04020102020204" pitchFamily="34" charset="0"/>
              </a:rPr>
            </a:br>
            <a:endParaRPr lang="en-ZA" dirty="0">
              <a:latin typeface="Arial Black" panose="020B0A04020102020204" pitchFamily="34" charset="0"/>
            </a:endParaRPr>
          </a:p>
        </p:txBody>
      </p:sp>
      <p:sp>
        <p:nvSpPr>
          <p:cNvPr id="3" name="Subtitle 2">
            <a:extLst>
              <a:ext uri="{FF2B5EF4-FFF2-40B4-BE49-F238E27FC236}">
                <a16:creationId xmlns:a16="http://schemas.microsoft.com/office/drawing/2014/main" id="{D3285ECD-FEC6-4DD6-B8E6-87D3EE91DE82}"/>
              </a:ext>
            </a:extLst>
          </p:cNvPr>
          <p:cNvSpPr>
            <a:spLocks noGrp="1"/>
          </p:cNvSpPr>
          <p:nvPr>
            <p:ph type="subTitle" idx="1"/>
          </p:nvPr>
        </p:nvSpPr>
        <p:spPr>
          <a:xfrm>
            <a:off x="1524000" y="3602038"/>
            <a:ext cx="9144000" cy="1586650"/>
          </a:xfrm>
        </p:spPr>
        <p:txBody>
          <a:bodyPr>
            <a:normAutofit/>
          </a:bodyPr>
          <a:lstStyle/>
          <a:p>
            <a:r>
              <a:rPr lang="en-US" sz="4000" b="1" u="sng" dirty="0"/>
              <a:t>BY </a:t>
            </a:r>
            <a:r>
              <a:rPr lang="en-US" sz="4000" b="1" u="sng" dirty="0" err="1"/>
              <a:t>Zimkhitha</a:t>
            </a:r>
            <a:r>
              <a:rPr lang="en-US" sz="4000" b="1" u="sng" dirty="0"/>
              <a:t> </a:t>
            </a:r>
            <a:r>
              <a:rPr lang="en-US" sz="4000" b="1" u="sng" dirty="0" err="1"/>
              <a:t>Mbasane</a:t>
            </a:r>
            <a:endParaRPr lang="en-US" sz="4000" b="1" u="sng" dirty="0"/>
          </a:p>
          <a:p>
            <a:endParaRPr lang="en-US" sz="4000" b="1" u="sng" dirty="0"/>
          </a:p>
          <a:p>
            <a:endParaRPr lang="en-US" sz="4000" b="1" u="sng" dirty="0"/>
          </a:p>
          <a:p>
            <a:endParaRPr lang="en-US" sz="4000" b="1" u="sng" dirty="0"/>
          </a:p>
          <a:p>
            <a:endParaRPr lang="en-US" sz="2800" dirty="0"/>
          </a:p>
          <a:p>
            <a:endParaRPr lang="en-US" sz="4000" b="1" u="sng" dirty="0"/>
          </a:p>
          <a:p>
            <a:endParaRPr lang="en-US" sz="4000" b="1" u="sng" dirty="0"/>
          </a:p>
          <a:p>
            <a:endParaRPr lang="en-ZA" sz="4000" b="1" u="sng" dirty="0"/>
          </a:p>
        </p:txBody>
      </p:sp>
    </p:spTree>
    <p:extLst>
      <p:ext uri="{BB962C8B-B14F-4D97-AF65-F5344CB8AC3E}">
        <p14:creationId xmlns:p14="http://schemas.microsoft.com/office/powerpoint/2010/main" val="111363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0369-A683-4C71-BD78-CC815BA8A9CA}"/>
              </a:ext>
            </a:extLst>
          </p:cNvPr>
          <p:cNvSpPr>
            <a:spLocks noGrp="1"/>
          </p:cNvSpPr>
          <p:nvPr>
            <p:ph type="title"/>
          </p:nvPr>
        </p:nvSpPr>
        <p:spPr/>
        <p:txBody>
          <a:bodyPr/>
          <a:lstStyle/>
          <a:p>
            <a:r>
              <a:rPr lang="en-US" b="1" u="sng" dirty="0"/>
              <a:t>THE INTERNET OF THINGS</a:t>
            </a:r>
            <a:endParaRPr lang="en-ZA" b="1" u="sng" dirty="0"/>
          </a:p>
        </p:txBody>
      </p:sp>
      <p:sp>
        <p:nvSpPr>
          <p:cNvPr id="3" name="Content Placeholder 2">
            <a:extLst>
              <a:ext uri="{FF2B5EF4-FFF2-40B4-BE49-F238E27FC236}">
                <a16:creationId xmlns:a16="http://schemas.microsoft.com/office/drawing/2014/main" id="{E3CCFA52-750A-4446-A4A2-1FB73CE204CE}"/>
              </a:ext>
            </a:extLst>
          </p:cNvPr>
          <p:cNvSpPr>
            <a:spLocks noGrp="1"/>
          </p:cNvSpPr>
          <p:nvPr>
            <p:ph idx="1"/>
          </p:nvPr>
        </p:nvSpPr>
        <p:spPr/>
        <p:txBody>
          <a:bodyPr/>
          <a:lstStyle/>
          <a:p>
            <a:pPr marL="514350" indent="-514350">
              <a:buAutoNum type="arabicPeriod"/>
            </a:pPr>
            <a:r>
              <a:rPr lang="en-US" b="1" dirty="0"/>
              <a:t>What is the internet of things?</a:t>
            </a:r>
          </a:p>
          <a:p>
            <a:pPr marL="514350" indent="-514350">
              <a:buAutoNum type="arabicPeriod"/>
            </a:pPr>
            <a:endParaRPr lang="en-US" b="1" dirty="0"/>
          </a:p>
          <a:p>
            <a:pPr marL="0" indent="0">
              <a:buNone/>
            </a:pPr>
            <a:r>
              <a:rPr lang="en-US" dirty="0"/>
              <a:t>The IoT is a new concept that has growth complex. </a:t>
            </a:r>
            <a:r>
              <a:rPr lang="en-US" b="0" i="0" dirty="0">
                <a:solidFill>
                  <a:srgbClr val="001D2F"/>
                </a:solidFill>
                <a:effectLst/>
                <a:latin typeface="Inter"/>
              </a:rPr>
              <a:t>The Internet of Things is the internet-able nature of modern physical devices, vehicles, and buildings etc. </a:t>
            </a:r>
            <a:r>
              <a:rPr lang="en-US" sz="2400" b="0" i="0" dirty="0">
                <a:solidFill>
                  <a:srgbClr val="111111"/>
                </a:solidFill>
                <a:effectLst/>
                <a:latin typeface="Roboto"/>
              </a:rPr>
              <a:t>The IoT is a giant network of connected things and people all of which collect and share data about the way they are used and about the environment around them</a:t>
            </a:r>
            <a:r>
              <a:rPr lang="en-US" b="0" i="0" dirty="0">
                <a:solidFill>
                  <a:srgbClr val="111111"/>
                </a:solidFill>
                <a:effectLst/>
                <a:latin typeface="Roboto"/>
              </a:rPr>
              <a:t>. </a:t>
            </a:r>
          </a:p>
          <a:p>
            <a:pPr marL="0" indent="0">
              <a:buNone/>
            </a:pPr>
            <a:endParaRPr lang="en-US" dirty="0">
              <a:solidFill>
                <a:srgbClr val="111111"/>
              </a:solidFill>
              <a:latin typeface="Roboto"/>
            </a:endParaRPr>
          </a:p>
          <a:p>
            <a:pPr marL="0" indent="0">
              <a:buNone/>
            </a:pPr>
            <a:endParaRPr lang="en-US" dirty="0">
              <a:solidFill>
                <a:srgbClr val="111111"/>
              </a:solidFill>
              <a:latin typeface="Roboto"/>
            </a:endParaRPr>
          </a:p>
          <a:p>
            <a:pPr marL="0" indent="0">
              <a:buNone/>
            </a:pPr>
            <a:endParaRPr lang="en-ZA" dirty="0"/>
          </a:p>
        </p:txBody>
      </p:sp>
      <p:pic>
        <p:nvPicPr>
          <p:cNvPr id="5" name="Picture 4">
            <a:extLst>
              <a:ext uri="{FF2B5EF4-FFF2-40B4-BE49-F238E27FC236}">
                <a16:creationId xmlns:a16="http://schemas.microsoft.com/office/drawing/2014/main" id="{8DF175BE-09AC-497F-8C63-0DE7425C58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 y="4879838"/>
            <a:ext cx="5753100" cy="16130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1439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AA82-9839-48A4-A463-4F0F57BE713B}"/>
              </a:ext>
            </a:extLst>
          </p:cNvPr>
          <p:cNvSpPr>
            <a:spLocks noGrp="1"/>
          </p:cNvSpPr>
          <p:nvPr>
            <p:ph type="title"/>
          </p:nvPr>
        </p:nvSpPr>
        <p:spPr/>
        <p:txBody>
          <a:bodyPr/>
          <a:lstStyle/>
          <a:p>
            <a:r>
              <a:rPr lang="en-US" dirty="0"/>
              <a:t>2. </a:t>
            </a:r>
            <a:r>
              <a:rPr lang="en-US" b="1" u="sng" dirty="0"/>
              <a:t>What is the </a:t>
            </a:r>
            <a:r>
              <a:rPr lang="en-US" b="1" u="sng" dirty="0" err="1"/>
              <a:t>Historory</a:t>
            </a:r>
            <a:r>
              <a:rPr lang="en-US" b="1" u="sng" dirty="0"/>
              <a:t> of IoT?</a:t>
            </a:r>
            <a:endParaRPr lang="en-ZA" b="1" u="sng" dirty="0"/>
          </a:p>
        </p:txBody>
      </p:sp>
      <p:sp>
        <p:nvSpPr>
          <p:cNvPr id="3" name="Content Placeholder 2">
            <a:extLst>
              <a:ext uri="{FF2B5EF4-FFF2-40B4-BE49-F238E27FC236}">
                <a16:creationId xmlns:a16="http://schemas.microsoft.com/office/drawing/2014/main" id="{DD0E0DC8-F6F9-4B4F-AB8A-222A6C0B58AD}"/>
              </a:ext>
            </a:extLst>
          </p:cNvPr>
          <p:cNvSpPr>
            <a:spLocks noGrp="1"/>
          </p:cNvSpPr>
          <p:nvPr>
            <p:ph idx="1"/>
          </p:nvPr>
        </p:nvSpPr>
        <p:spPr>
          <a:xfrm>
            <a:off x="838200" y="1446028"/>
            <a:ext cx="8497186" cy="4730935"/>
          </a:xfrm>
        </p:spPr>
        <p:txBody>
          <a:bodyPr>
            <a:normAutofit fontScale="92500" lnSpcReduction="10000"/>
          </a:bodyPr>
          <a:lstStyle/>
          <a:p>
            <a:pPr marL="0" indent="0">
              <a:buNone/>
            </a:pPr>
            <a:r>
              <a:rPr lang="en-US" b="1" u="sng" dirty="0"/>
              <a:t>History of IoT</a:t>
            </a:r>
            <a:endParaRPr lang="en-US" dirty="0"/>
          </a:p>
          <a:p>
            <a:pPr marL="0" indent="0">
              <a:buNone/>
            </a:pPr>
            <a:r>
              <a:rPr lang="en-US" sz="2400" b="0" i="0" u="none" strike="noStrike" dirty="0">
                <a:solidFill>
                  <a:srgbClr val="1174C7"/>
                </a:solidFill>
                <a:effectLst/>
                <a:latin typeface="Proxima Nova"/>
                <a:hlinkClick r:id="rId2"/>
              </a:rPr>
              <a:t>Kevin Ashton</a:t>
            </a:r>
            <a:r>
              <a:rPr lang="en-US" sz="2400" b="0" i="0" dirty="0">
                <a:solidFill>
                  <a:srgbClr val="080E14"/>
                </a:solidFill>
                <a:effectLst/>
                <a:latin typeface="Proxima Nova"/>
              </a:rPr>
              <a:t> coined the phrase 'Internet of Things' in 1999, although it took at least another decade for the technology to catch up with the vision. </a:t>
            </a:r>
            <a:r>
              <a:rPr lang="en-US" sz="2400" dirty="0">
                <a:solidFill>
                  <a:srgbClr val="080E14"/>
                </a:solidFill>
                <a:latin typeface="Proxima Nova"/>
              </a:rPr>
              <a:t>T</a:t>
            </a:r>
            <a:r>
              <a:rPr lang="en-US" sz="2400" b="0" i="0" dirty="0">
                <a:solidFill>
                  <a:srgbClr val="202122"/>
                </a:solidFill>
                <a:effectLst/>
                <a:latin typeface="Arial" panose="020B0604020202020204" pitchFamily="34" charset="0"/>
              </a:rPr>
              <a:t>he main concept of a network of </a:t>
            </a:r>
            <a:r>
              <a:rPr lang="en-US" sz="2400" b="0" i="0" u="none" strike="noStrike" dirty="0">
                <a:solidFill>
                  <a:srgbClr val="0645AD"/>
                </a:solidFill>
                <a:effectLst/>
                <a:latin typeface="Arial" panose="020B0604020202020204" pitchFamily="34" charset="0"/>
                <a:hlinkClick r:id="rId3" tooltip="Smart device"/>
              </a:rPr>
              <a:t>smart devices</a:t>
            </a:r>
            <a:r>
              <a:rPr lang="en-US" sz="2400" b="0" i="0" dirty="0">
                <a:solidFill>
                  <a:srgbClr val="202122"/>
                </a:solidFill>
                <a:effectLst/>
                <a:latin typeface="Arial" panose="020B0604020202020204" pitchFamily="34" charset="0"/>
              </a:rPr>
              <a:t> was discussed as early as 1982, with a modified </a:t>
            </a:r>
            <a:r>
              <a:rPr lang="en-US" sz="2400" b="0" i="0" u="none" strike="noStrike" dirty="0">
                <a:solidFill>
                  <a:srgbClr val="0645AD"/>
                </a:solidFill>
                <a:effectLst/>
                <a:latin typeface="Arial" panose="020B0604020202020204" pitchFamily="34" charset="0"/>
              </a:rPr>
              <a:t>Coca-Cola</a:t>
            </a:r>
            <a:r>
              <a:rPr lang="en-US" sz="2400" b="0" i="0" dirty="0">
                <a:solidFill>
                  <a:srgbClr val="202122"/>
                </a:solidFill>
                <a:effectLst/>
                <a:latin typeface="Arial" panose="020B0604020202020204" pitchFamily="34" charset="0"/>
              </a:rPr>
              <a:t> </a:t>
            </a:r>
            <a:r>
              <a:rPr lang="en-US" sz="2400" b="0" i="0" u="none" strike="noStrike" dirty="0">
                <a:solidFill>
                  <a:srgbClr val="0645AD"/>
                </a:solidFill>
                <a:effectLst/>
                <a:latin typeface="Arial" panose="020B0604020202020204" pitchFamily="34" charset="0"/>
              </a:rPr>
              <a:t>vending machine</a:t>
            </a:r>
            <a:r>
              <a:rPr lang="en-US" sz="2400" b="0" i="0" dirty="0">
                <a:solidFill>
                  <a:srgbClr val="202122"/>
                </a:solidFill>
                <a:effectLst/>
                <a:latin typeface="Arial" panose="020B0604020202020204" pitchFamily="34" charset="0"/>
              </a:rPr>
              <a:t> at </a:t>
            </a:r>
            <a:r>
              <a:rPr lang="en-US" sz="2400" b="0" i="0" u="none" strike="noStrike" dirty="0">
                <a:solidFill>
                  <a:srgbClr val="0645AD"/>
                </a:solidFill>
                <a:effectLst/>
                <a:latin typeface="Arial" panose="020B0604020202020204" pitchFamily="34" charset="0"/>
              </a:rPr>
              <a:t>Carnegie Mellon University</a:t>
            </a:r>
            <a:r>
              <a:rPr lang="en-US" sz="2400" b="0" i="0" dirty="0">
                <a:solidFill>
                  <a:srgbClr val="202122"/>
                </a:solidFill>
                <a:effectLst/>
                <a:latin typeface="Arial" panose="020B0604020202020204" pitchFamily="34" charset="0"/>
              </a:rPr>
              <a:t> becoming the first Internet-connected appliance,</a:t>
            </a:r>
            <a:r>
              <a:rPr lang="en-US" sz="2400" b="0" i="0" baseline="30000" dirty="0">
                <a:solidFill>
                  <a:srgbClr val="0645AD"/>
                </a:solidFill>
                <a:effectLst/>
                <a:latin typeface="Arial" panose="020B0604020202020204" pitchFamily="34" charset="0"/>
              </a:rPr>
              <a:t> </a:t>
            </a:r>
            <a:r>
              <a:rPr lang="en-US" sz="2400" b="0" i="0" dirty="0">
                <a:solidFill>
                  <a:srgbClr val="202122"/>
                </a:solidFill>
                <a:effectLst/>
                <a:latin typeface="Arial" panose="020B0604020202020204" pitchFamily="34" charset="0"/>
              </a:rPr>
              <a:t>able to report its inventory and whether newly loaded drinks were cold or not. Between 1993 and 1997, several </a:t>
            </a:r>
            <a:r>
              <a:rPr lang="en-US" sz="2400" b="0" i="0" dirty="0" err="1">
                <a:solidFill>
                  <a:srgbClr val="202122"/>
                </a:solidFill>
                <a:effectLst/>
                <a:latin typeface="Arial" panose="020B0604020202020204" pitchFamily="34" charset="0"/>
              </a:rPr>
              <a:t>cong</a:t>
            </a:r>
            <a:r>
              <a:rPr lang="en-US" sz="2400" b="0" i="0" dirty="0">
                <a:solidFill>
                  <a:srgbClr val="202122"/>
                </a:solidFill>
                <a:effectLst/>
                <a:latin typeface="Arial" panose="020B0604020202020204" pitchFamily="34" charset="0"/>
              </a:rPr>
              <a:t> the Internet of things as "simply the point in time when more 'things or objects' were connected to the Internet than people", </a:t>
            </a:r>
            <a:r>
              <a:rPr lang="en-US" sz="2400" b="0" i="0" u="none" strike="noStrike" dirty="0">
                <a:solidFill>
                  <a:srgbClr val="0645AD"/>
                </a:solidFill>
                <a:effectLst/>
                <a:latin typeface="Arial" panose="020B0604020202020204" pitchFamily="34" charset="0"/>
              </a:rPr>
              <a:t>Cisco Systems</a:t>
            </a:r>
            <a:r>
              <a:rPr lang="en-US" sz="2400" b="0" i="0" dirty="0">
                <a:solidFill>
                  <a:srgbClr val="202122"/>
                </a:solidFill>
                <a:effectLst/>
                <a:latin typeface="Arial" panose="020B0604020202020204" pitchFamily="34" charset="0"/>
              </a:rPr>
              <a:t> estimated that the IoT was "born" between 2008 and 2009, with the things/people ratio growing from 0.08 in 2003 to 1.84 in 2010mpanies proposed solutions like </a:t>
            </a:r>
            <a:r>
              <a:rPr lang="en-US" sz="2400" b="0" i="0" u="none" strike="noStrike" dirty="0">
                <a:solidFill>
                  <a:srgbClr val="0645AD"/>
                </a:solidFill>
                <a:effectLst/>
                <a:latin typeface="Arial" panose="020B0604020202020204" pitchFamily="34" charset="0"/>
              </a:rPr>
              <a:t>Microsoft</a:t>
            </a:r>
            <a:r>
              <a:rPr lang="en-US" sz="2400" b="0" i="0" dirty="0">
                <a:solidFill>
                  <a:srgbClr val="202122"/>
                </a:solidFill>
                <a:effectLst/>
                <a:latin typeface="Arial" panose="020B0604020202020204" pitchFamily="34" charset="0"/>
              </a:rPr>
              <a:t>'s </a:t>
            </a:r>
            <a:r>
              <a:rPr lang="en-US" sz="2400" b="0" i="0" u="none" strike="noStrike" dirty="0">
                <a:solidFill>
                  <a:srgbClr val="0645AD"/>
                </a:solidFill>
                <a:effectLst/>
                <a:latin typeface="Arial" panose="020B0604020202020204" pitchFamily="34" charset="0"/>
              </a:rPr>
              <a:t>at Work</a:t>
            </a:r>
            <a:r>
              <a:rPr lang="en-US" sz="2400" b="0" i="0" dirty="0">
                <a:solidFill>
                  <a:srgbClr val="202122"/>
                </a:solidFill>
                <a:effectLst/>
                <a:latin typeface="Arial" panose="020B0604020202020204" pitchFamily="34" charset="0"/>
              </a:rPr>
              <a:t> or </a:t>
            </a:r>
            <a:r>
              <a:rPr lang="en-US" sz="2400" b="0" i="0" u="none" strike="noStrike" dirty="0">
                <a:solidFill>
                  <a:srgbClr val="0645AD"/>
                </a:solidFill>
                <a:effectLst/>
                <a:latin typeface="Arial" panose="020B0604020202020204" pitchFamily="34" charset="0"/>
              </a:rPr>
              <a:t>Novell</a:t>
            </a:r>
            <a:r>
              <a:rPr lang="en-US" sz="2400" b="0" i="0" dirty="0">
                <a:solidFill>
                  <a:srgbClr val="202122"/>
                </a:solidFill>
                <a:effectLst/>
                <a:latin typeface="Arial" panose="020B0604020202020204" pitchFamily="34" charset="0"/>
              </a:rPr>
              <a:t>'s </a:t>
            </a:r>
            <a:r>
              <a:rPr lang="en-US" sz="2400" b="0" i="0" u="none" strike="noStrike" dirty="0">
                <a:solidFill>
                  <a:srgbClr val="0645AD"/>
                </a:solidFill>
                <a:effectLst/>
                <a:latin typeface="Arial" panose="020B0604020202020204" pitchFamily="34" charset="0"/>
              </a:rPr>
              <a:t>NEST</a:t>
            </a:r>
            <a:r>
              <a:rPr lang="en-US" sz="1600" b="0" i="0" u="none" strike="noStrike" dirty="0">
                <a:solidFill>
                  <a:srgbClr val="0645AD"/>
                </a:solidFill>
                <a:effectLst/>
                <a:latin typeface="Arial" panose="020B0604020202020204" pitchFamily="34" charset="0"/>
              </a:rPr>
              <a:t>.</a:t>
            </a:r>
            <a:r>
              <a:rPr lang="en-US" sz="1100" b="0" i="0" dirty="0">
                <a:solidFill>
                  <a:srgbClr val="202122"/>
                </a:solidFill>
                <a:effectLst/>
                <a:latin typeface="Arial" panose="020B0604020202020204" pitchFamily="34" charset="0"/>
              </a:rPr>
              <a:t> </a:t>
            </a:r>
            <a:r>
              <a:rPr lang="en-US" sz="1600" b="0" i="0" u="none" strike="noStrike" dirty="0">
                <a:solidFill>
                  <a:srgbClr val="0645AD"/>
                </a:solidFill>
                <a:effectLst/>
                <a:latin typeface="Arial" panose="020B0604020202020204" pitchFamily="34" charset="0"/>
              </a:rPr>
              <a:t> </a:t>
            </a:r>
            <a:endParaRPr lang="en-ZA" sz="2400" dirty="0"/>
          </a:p>
        </p:txBody>
      </p:sp>
    </p:spTree>
    <p:extLst>
      <p:ext uri="{BB962C8B-B14F-4D97-AF65-F5344CB8AC3E}">
        <p14:creationId xmlns:p14="http://schemas.microsoft.com/office/powerpoint/2010/main" val="359679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7553-D5D8-4DDE-AA9D-8190DC109890}"/>
              </a:ext>
            </a:extLst>
          </p:cNvPr>
          <p:cNvSpPr>
            <a:spLocks noGrp="1"/>
          </p:cNvSpPr>
          <p:nvPr>
            <p:ph type="title"/>
          </p:nvPr>
        </p:nvSpPr>
        <p:spPr/>
        <p:txBody>
          <a:bodyPr>
            <a:normAutofit fontScale="90000"/>
          </a:bodyPr>
          <a:lstStyle/>
          <a:p>
            <a:r>
              <a:rPr lang="en-US" dirty="0"/>
              <a:t>3. </a:t>
            </a:r>
            <a:r>
              <a:rPr lang="en-US" sz="4800" b="1" u="sng" dirty="0"/>
              <a:t>What Technologies enable IoT?</a:t>
            </a:r>
            <a:endParaRPr lang="en-ZA" sz="4800" b="1" u="sng" dirty="0"/>
          </a:p>
        </p:txBody>
      </p:sp>
      <p:sp>
        <p:nvSpPr>
          <p:cNvPr id="3" name="Content Placeholder 2">
            <a:extLst>
              <a:ext uri="{FF2B5EF4-FFF2-40B4-BE49-F238E27FC236}">
                <a16:creationId xmlns:a16="http://schemas.microsoft.com/office/drawing/2014/main" id="{7522FA6C-3D27-41BD-9E20-7BA58E5F6BB4}"/>
              </a:ext>
            </a:extLst>
          </p:cNvPr>
          <p:cNvSpPr>
            <a:spLocks noGrp="1"/>
          </p:cNvSpPr>
          <p:nvPr>
            <p:ph idx="1"/>
          </p:nvPr>
        </p:nvSpPr>
        <p:spPr>
          <a:xfrm>
            <a:off x="838199" y="1690688"/>
            <a:ext cx="5647661" cy="4486275"/>
          </a:xfrm>
        </p:spPr>
        <p:txBody>
          <a:bodyPr>
            <a:noAutofit/>
          </a:bodyPr>
          <a:lstStyle/>
          <a:p>
            <a:pPr marL="0" indent="0">
              <a:buNone/>
            </a:pPr>
            <a:r>
              <a:rPr lang="en-US" b="1" u="sng" dirty="0"/>
              <a:t>Technologies that enable IoT</a:t>
            </a:r>
            <a:endParaRPr lang="en-US" dirty="0"/>
          </a:p>
          <a:p>
            <a:pPr marL="0" indent="0">
              <a:buNone/>
            </a:pPr>
            <a:r>
              <a:rPr lang="en-US" sz="2400" b="0" i="0" dirty="0">
                <a:solidFill>
                  <a:srgbClr val="444444"/>
                </a:solidFill>
                <a:effectLst/>
                <a:latin typeface="open sans"/>
              </a:rPr>
              <a:t>IoT is enabled by several technologies including:</a:t>
            </a:r>
          </a:p>
          <a:p>
            <a:r>
              <a:rPr lang="en-US" sz="2400" dirty="0">
                <a:solidFill>
                  <a:srgbClr val="444444"/>
                </a:solidFill>
                <a:latin typeface="open sans"/>
              </a:rPr>
              <a:t>Wireless Sensor Networks</a:t>
            </a:r>
          </a:p>
          <a:p>
            <a:r>
              <a:rPr lang="en-US" sz="2400" dirty="0">
                <a:solidFill>
                  <a:srgbClr val="444444"/>
                </a:solidFill>
                <a:latin typeface="open sans"/>
              </a:rPr>
              <a:t>Cloud Computing</a:t>
            </a:r>
          </a:p>
          <a:p>
            <a:r>
              <a:rPr lang="en-US" sz="2400" dirty="0">
                <a:solidFill>
                  <a:srgbClr val="444444"/>
                </a:solidFill>
                <a:latin typeface="open sans"/>
              </a:rPr>
              <a:t>Big Data Analytics</a:t>
            </a:r>
          </a:p>
          <a:p>
            <a:r>
              <a:rPr lang="en-US" sz="2400" dirty="0">
                <a:solidFill>
                  <a:srgbClr val="444444"/>
                </a:solidFill>
                <a:latin typeface="open sans"/>
              </a:rPr>
              <a:t>Embedded Systems</a:t>
            </a:r>
          </a:p>
          <a:p>
            <a:pPr marL="0" indent="0">
              <a:buNone/>
            </a:pPr>
            <a:endParaRPr lang="en-ZA" sz="1800" dirty="0"/>
          </a:p>
        </p:txBody>
      </p:sp>
      <p:sp>
        <p:nvSpPr>
          <p:cNvPr id="4" name="TextBox 3">
            <a:extLst>
              <a:ext uri="{FF2B5EF4-FFF2-40B4-BE49-F238E27FC236}">
                <a16:creationId xmlns:a16="http://schemas.microsoft.com/office/drawing/2014/main" id="{4407DECA-8265-466A-997C-9203FC446046}"/>
              </a:ext>
            </a:extLst>
          </p:cNvPr>
          <p:cNvSpPr txBox="1"/>
          <p:nvPr/>
        </p:nvSpPr>
        <p:spPr>
          <a:xfrm>
            <a:off x="6133213" y="1998921"/>
            <a:ext cx="4256491" cy="258532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444444"/>
                </a:solidFill>
                <a:latin typeface="open sans"/>
              </a:rPr>
              <a:t>Security Protocols</a:t>
            </a:r>
          </a:p>
          <a:p>
            <a:pPr marL="342900" indent="-342900">
              <a:buFont typeface="Arial" panose="020B0604020202020204" pitchFamily="34" charset="0"/>
              <a:buChar char="•"/>
            </a:pPr>
            <a:r>
              <a:rPr lang="en-US" sz="2400" dirty="0">
                <a:solidFill>
                  <a:srgbClr val="444444"/>
                </a:solidFill>
                <a:latin typeface="open sans"/>
              </a:rPr>
              <a:t>Architectures</a:t>
            </a:r>
          </a:p>
          <a:p>
            <a:pPr marL="342900" indent="-342900">
              <a:buFont typeface="Arial" panose="020B0604020202020204" pitchFamily="34" charset="0"/>
              <a:buChar char="•"/>
            </a:pPr>
            <a:r>
              <a:rPr lang="en-US" sz="2400" dirty="0">
                <a:solidFill>
                  <a:srgbClr val="444444"/>
                </a:solidFill>
                <a:latin typeface="open sans"/>
              </a:rPr>
              <a:t>Communication Protocols</a:t>
            </a:r>
          </a:p>
          <a:p>
            <a:pPr marL="342900" indent="-342900">
              <a:buFont typeface="Arial" panose="020B0604020202020204" pitchFamily="34" charset="0"/>
              <a:buChar char="•"/>
            </a:pPr>
            <a:r>
              <a:rPr lang="en-US" sz="2400" dirty="0">
                <a:solidFill>
                  <a:srgbClr val="444444"/>
                </a:solidFill>
                <a:latin typeface="open sans"/>
              </a:rPr>
              <a:t>Web Services</a:t>
            </a:r>
          </a:p>
          <a:p>
            <a:pPr marL="342900" indent="-342900">
              <a:buFont typeface="Arial" panose="020B0604020202020204" pitchFamily="34" charset="0"/>
              <a:buChar char="•"/>
            </a:pPr>
            <a:r>
              <a:rPr lang="en-US" sz="2400" dirty="0">
                <a:solidFill>
                  <a:srgbClr val="444444"/>
                </a:solidFill>
                <a:latin typeface="open sans"/>
              </a:rPr>
              <a:t>Mobile Internet</a:t>
            </a:r>
          </a:p>
          <a:p>
            <a:pPr marL="342900" indent="-342900">
              <a:buFont typeface="Arial" panose="020B0604020202020204" pitchFamily="34" charset="0"/>
              <a:buChar char="•"/>
            </a:pPr>
            <a:r>
              <a:rPr lang="en-US" sz="2400" dirty="0">
                <a:solidFill>
                  <a:srgbClr val="444444"/>
                </a:solidFill>
                <a:latin typeface="open sans"/>
              </a:rPr>
              <a:t>Semantic Search engines</a:t>
            </a:r>
          </a:p>
          <a:p>
            <a:endParaRPr lang="en-ZA" dirty="0"/>
          </a:p>
        </p:txBody>
      </p:sp>
    </p:spTree>
    <p:extLst>
      <p:ext uri="{BB962C8B-B14F-4D97-AF65-F5344CB8AC3E}">
        <p14:creationId xmlns:p14="http://schemas.microsoft.com/office/powerpoint/2010/main" val="264989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0029-1534-4E4E-878D-6BF451305043}"/>
              </a:ext>
            </a:extLst>
          </p:cNvPr>
          <p:cNvSpPr>
            <a:spLocks noGrp="1"/>
          </p:cNvSpPr>
          <p:nvPr>
            <p:ph type="title"/>
          </p:nvPr>
        </p:nvSpPr>
        <p:spPr/>
        <p:txBody>
          <a:bodyPr>
            <a:normAutofit/>
          </a:bodyPr>
          <a:lstStyle/>
          <a:p>
            <a:r>
              <a:rPr lang="en-US" sz="5400" b="1" u="sng" dirty="0"/>
              <a:t>4 What is its impact?</a:t>
            </a:r>
            <a:endParaRPr lang="en-ZA" sz="5400" b="1" u="sng" dirty="0"/>
          </a:p>
        </p:txBody>
      </p:sp>
      <p:sp>
        <p:nvSpPr>
          <p:cNvPr id="3" name="Content Placeholder 2">
            <a:extLst>
              <a:ext uri="{FF2B5EF4-FFF2-40B4-BE49-F238E27FC236}">
                <a16:creationId xmlns:a16="http://schemas.microsoft.com/office/drawing/2014/main" id="{D2ACA043-7EFF-4A82-BA3D-9C0D42C3D451}"/>
              </a:ext>
            </a:extLst>
          </p:cNvPr>
          <p:cNvSpPr>
            <a:spLocks noGrp="1"/>
          </p:cNvSpPr>
          <p:nvPr>
            <p:ph idx="1"/>
          </p:nvPr>
        </p:nvSpPr>
        <p:spPr/>
        <p:txBody>
          <a:bodyPr/>
          <a:lstStyle/>
          <a:p>
            <a:pPr marL="0" indent="0">
              <a:buNone/>
            </a:pPr>
            <a:r>
              <a:rPr lang="en-US" b="0" i="0" dirty="0">
                <a:solidFill>
                  <a:srgbClr val="202124"/>
                </a:solidFill>
                <a:effectLst/>
                <a:latin typeface="arial" panose="020B0604020202020204" pitchFamily="34" charset="0"/>
              </a:rPr>
              <a:t>The positive </a:t>
            </a:r>
            <a:r>
              <a:rPr lang="en-US" b="1" i="0" dirty="0">
                <a:solidFill>
                  <a:srgbClr val="202124"/>
                </a:solidFill>
                <a:effectLst/>
                <a:latin typeface="arial" panose="020B0604020202020204" pitchFamily="34" charset="0"/>
              </a:rPr>
              <a:t>impact</a:t>
            </a:r>
            <a:r>
              <a:rPr lang="en-US" b="0" i="0" dirty="0">
                <a:solidFill>
                  <a:srgbClr val="202124"/>
                </a:solidFill>
                <a:effectLst/>
                <a:latin typeface="arial" panose="020B0604020202020204" pitchFamily="34" charset="0"/>
              </a:rPr>
              <a:t> of the </a:t>
            </a:r>
            <a:r>
              <a:rPr lang="en-US" b="1" i="0" dirty="0">
                <a:solidFill>
                  <a:srgbClr val="202124"/>
                </a:solidFill>
                <a:effectLst/>
                <a:latin typeface="arial" panose="020B0604020202020204" pitchFamily="34" charset="0"/>
              </a:rPr>
              <a:t>IoT</a:t>
            </a:r>
            <a:r>
              <a:rPr lang="en-US" b="0" i="0" dirty="0">
                <a:solidFill>
                  <a:srgbClr val="202124"/>
                </a:solidFill>
                <a:effectLst/>
                <a:latin typeface="arial" panose="020B0604020202020204" pitchFamily="34" charset="0"/>
              </a:rPr>
              <a:t> on citizens, businesses and governments will be significant, ranging from helping governments reduce healthcare costs and improving quality of life, to reducing carbon footprints, increasing access to education in remote underserved communities, and improving transportation safety. As the sensors, data storage, the </a:t>
            </a:r>
            <a:r>
              <a:rPr lang="en-US" b="1" i="0" dirty="0">
                <a:solidFill>
                  <a:srgbClr val="202124"/>
                </a:solidFill>
                <a:effectLst/>
                <a:latin typeface="arial" panose="020B0604020202020204" pitchFamily="34" charset="0"/>
              </a:rPr>
              <a:t>Internet</a:t>
            </a:r>
            <a:r>
              <a:rPr lang="en-US" b="0" i="0" dirty="0">
                <a:solidFill>
                  <a:srgbClr val="202124"/>
                </a:solidFill>
                <a:effectLst/>
                <a:latin typeface="arial" panose="020B0604020202020204" pitchFamily="34" charset="0"/>
              </a:rPr>
              <a:t>, and analytics become faster, cheaper, better, and more integrated together, users </a:t>
            </a:r>
            <a:r>
              <a:rPr lang="en-US" b="1" i="0" dirty="0">
                <a:solidFill>
                  <a:srgbClr val="202124"/>
                </a:solidFill>
                <a:effectLst/>
                <a:latin typeface="arial" panose="020B0604020202020204" pitchFamily="34" charset="0"/>
              </a:rPr>
              <a:t>will</a:t>
            </a:r>
            <a:r>
              <a:rPr lang="en-US" b="0" i="0" dirty="0">
                <a:solidFill>
                  <a:srgbClr val="202124"/>
                </a:solidFill>
                <a:effectLst/>
                <a:latin typeface="arial" panose="020B0604020202020204" pitchFamily="34" charset="0"/>
              </a:rPr>
              <a:t> be able to rely on analytics to make better choices. </a:t>
            </a:r>
            <a:r>
              <a:rPr lang="en-US" b="1" i="0" dirty="0">
                <a:solidFill>
                  <a:srgbClr val="202124"/>
                </a:solidFill>
                <a:effectLst/>
                <a:latin typeface="arial" panose="020B0604020202020204" pitchFamily="34" charset="0"/>
              </a:rPr>
              <a:t>IoT</a:t>
            </a:r>
            <a:r>
              <a:rPr lang="en-US" b="0" i="0" dirty="0">
                <a:solidFill>
                  <a:srgbClr val="202124"/>
                </a:solidFill>
                <a:effectLst/>
                <a:latin typeface="arial" panose="020B0604020202020204" pitchFamily="34" charset="0"/>
              </a:rPr>
              <a:t> devices </a:t>
            </a:r>
            <a:r>
              <a:rPr lang="en-US" b="1" i="0" dirty="0">
                <a:solidFill>
                  <a:srgbClr val="202124"/>
                </a:solidFill>
                <a:effectLst/>
                <a:latin typeface="arial" panose="020B0604020202020204" pitchFamily="34" charset="0"/>
              </a:rPr>
              <a:t>will</a:t>
            </a:r>
            <a:r>
              <a:rPr lang="en-US" b="0" i="0" dirty="0">
                <a:solidFill>
                  <a:srgbClr val="202124"/>
                </a:solidFill>
                <a:effectLst/>
                <a:latin typeface="arial" panose="020B0604020202020204" pitchFamily="34" charset="0"/>
              </a:rPr>
              <a:t> have a significant </a:t>
            </a:r>
            <a:r>
              <a:rPr lang="en-US" b="1" i="0" dirty="0">
                <a:solidFill>
                  <a:srgbClr val="202124"/>
                </a:solidFill>
                <a:effectLst/>
                <a:latin typeface="arial" panose="020B0604020202020204" pitchFamily="34" charset="0"/>
              </a:rPr>
              <a:t>impact</a:t>
            </a:r>
            <a:r>
              <a:rPr lang="en-US" b="0" i="0" dirty="0">
                <a:solidFill>
                  <a:srgbClr val="202124"/>
                </a:solidFill>
                <a:effectLst/>
                <a:latin typeface="arial" panose="020B0604020202020204" pitchFamily="34" charset="0"/>
              </a:rPr>
              <a:t> on many aspects of our lives including how we live, drive, and farm animals and crops.</a:t>
            </a:r>
            <a:endParaRPr lang="en-ZA" dirty="0"/>
          </a:p>
        </p:txBody>
      </p:sp>
    </p:spTree>
    <p:extLst>
      <p:ext uri="{BB962C8B-B14F-4D97-AF65-F5344CB8AC3E}">
        <p14:creationId xmlns:p14="http://schemas.microsoft.com/office/powerpoint/2010/main" val="200499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EE4768-F1E1-4C56-B23A-A3D0B3FC9D7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50364" y="2069064"/>
            <a:ext cx="4059031" cy="2719871"/>
          </a:xfrm>
          <a:prstGeom prst="rect">
            <a:avLst/>
          </a:prstGeom>
        </p:spPr>
      </p:pic>
      <p:sp>
        <p:nvSpPr>
          <p:cNvPr id="2" name="Title 1">
            <a:extLst>
              <a:ext uri="{FF2B5EF4-FFF2-40B4-BE49-F238E27FC236}">
                <a16:creationId xmlns:a16="http://schemas.microsoft.com/office/drawing/2014/main" id="{A925FEE3-2355-444F-B300-722CCD2FC0DC}"/>
              </a:ext>
            </a:extLst>
          </p:cNvPr>
          <p:cNvSpPr>
            <a:spLocks noGrp="1"/>
          </p:cNvSpPr>
          <p:nvPr>
            <p:ph type="title"/>
          </p:nvPr>
        </p:nvSpPr>
        <p:spPr/>
        <p:txBody>
          <a:bodyPr>
            <a:normAutofit/>
          </a:bodyPr>
          <a:lstStyle/>
          <a:p>
            <a:r>
              <a:rPr lang="en-ZA" b="1" u="sng" dirty="0"/>
              <a:t>5. What is its impact going to be in the future?</a:t>
            </a:r>
          </a:p>
        </p:txBody>
      </p:sp>
      <p:sp>
        <p:nvSpPr>
          <p:cNvPr id="8" name="TextBox 7">
            <a:extLst>
              <a:ext uri="{FF2B5EF4-FFF2-40B4-BE49-F238E27FC236}">
                <a16:creationId xmlns:a16="http://schemas.microsoft.com/office/drawing/2014/main" id="{3D1E74D5-5DC3-4569-86AB-ED5C131DC202}"/>
              </a:ext>
            </a:extLst>
          </p:cNvPr>
          <p:cNvSpPr txBox="1"/>
          <p:nvPr/>
        </p:nvSpPr>
        <p:spPr>
          <a:xfrm>
            <a:off x="609600" y="1690688"/>
            <a:ext cx="2955235" cy="5232202"/>
          </a:xfrm>
          <a:prstGeom prst="rect">
            <a:avLst/>
          </a:prstGeom>
          <a:noFill/>
        </p:spPr>
        <p:txBody>
          <a:bodyPr wrap="square" rtlCol="0">
            <a:spAutoFit/>
          </a:bodyPr>
          <a:lstStyle/>
          <a:p>
            <a:pPr marL="0" indent="0">
              <a:buNone/>
            </a:pPr>
            <a:r>
              <a:rPr lang="en-US" sz="1600" dirty="0"/>
              <a:t>The Internet of Things (IoT) industry is growing rapidly with the number of IoT-connected devices projected to surpass 20 billion by 2020. It’s an amazing number, but a number that wouldn’t be possible without the concurrent growth and availability of Wi-Fi and cellular. When you try to comprehend by the end of the decade there will be approximately 30 billion devices included in the IoT, and then five years later, in 2025, 75 billion will be connected, well, its mind boggling. The future is bright, and we believe that the Internet of Things will have a great impact on all of that.</a:t>
            </a:r>
          </a:p>
          <a:p>
            <a:pPr marL="0" indent="0">
              <a:buNone/>
            </a:pPr>
            <a:endParaRPr lang="en-ZA" sz="1600" dirty="0"/>
          </a:p>
          <a:p>
            <a:endParaRPr lang="en-ZA" sz="1100" dirty="0"/>
          </a:p>
        </p:txBody>
      </p:sp>
    </p:spTree>
    <p:extLst>
      <p:ext uri="{BB962C8B-B14F-4D97-AF65-F5344CB8AC3E}">
        <p14:creationId xmlns:p14="http://schemas.microsoft.com/office/powerpoint/2010/main" val="368660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F183-21FF-4D75-B234-D907C5D666F7}"/>
              </a:ext>
            </a:extLst>
          </p:cNvPr>
          <p:cNvSpPr>
            <a:spLocks noGrp="1"/>
          </p:cNvSpPr>
          <p:nvPr>
            <p:ph type="title"/>
          </p:nvPr>
        </p:nvSpPr>
        <p:spPr/>
        <p:txBody>
          <a:bodyPr/>
          <a:lstStyle/>
          <a:p>
            <a:r>
              <a:rPr lang="en-ZA" dirty="0"/>
              <a:t>References</a:t>
            </a:r>
          </a:p>
        </p:txBody>
      </p:sp>
      <p:sp>
        <p:nvSpPr>
          <p:cNvPr id="3" name="Content Placeholder 2">
            <a:extLst>
              <a:ext uri="{FF2B5EF4-FFF2-40B4-BE49-F238E27FC236}">
                <a16:creationId xmlns:a16="http://schemas.microsoft.com/office/drawing/2014/main" id="{03B14CF8-FF64-465C-B8CC-09D4EE2D8FC8}"/>
              </a:ext>
            </a:extLst>
          </p:cNvPr>
          <p:cNvSpPr>
            <a:spLocks noGrp="1"/>
          </p:cNvSpPr>
          <p:nvPr>
            <p:ph idx="1"/>
          </p:nvPr>
        </p:nvSpPr>
        <p:spPr/>
        <p:txBody>
          <a:bodyPr/>
          <a:lstStyle/>
          <a:p>
            <a:r>
              <a:rPr lang="en-ZA" dirty="0"/>
              <a:t>Z </a:t>
            </a:r>
            <a:r>
              <a:rPr lang="en-ZA" dirty="0" err="1"/>
              <a:t>Mbasane,Port</a:t>
            </a:r>
            <a:r>
              <a:rPr lang="en-ZA" dirty="0"/>
              <a:t> Elizabeth, Motherwell, 6211</a:t>
            </a:r>
          </a:p>
          <a:p>
            <a:r>
              <a:rPr lang="en-ZA" dirty="0">
                <a:hlinkClick r:id="rId2"/>
              </a:rPr>
              <a:t>zmbasane@gmail.com</a:t>
            </a:r>
            <a:endParaRPr lang="en-ZA" dirty="0"/>
          </a:p>
          <a:p>
            <a:r>
              <a:rPr lang="en-ZA" dirty="0"/>
              <a:t>Contact 0736284789</a:t>
            </a:r>
          </a:p>
        </p:txBody>
      </p:sp>
    </p:spTree>
    <p:extLst>
      <p:ext uri="{BB962C8B-B14F-4D97-AF65-F5344CB8AC3E}">
        <p14:creationId xmlns:p14="http://schemas.microsoft.com/office/powerpoint/2010/main" val="4880848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229</TotalTime>
  <Words>546</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Algerian</vt:lpstr>
      <vt:lpstr>arial</vt:lpstr>
      <vt:lpstr>arial</vt:lpstr>
      <vt:lpstr>Arial Black</vt:lpstr>
      <vt:lpstr>Inter</vt:lpstr>
      <vt:lpstr>open sans</vt:lpstr>
      <vt:lpstr>Proxima Nova</vt:lpstr>
      <vt:lpstr>Roboto</vt:lpstr>
      <vt:lpstr>Trebuchet MS</vt:lpstr>
      <vt:lpstr>Wingdings 3</vt:lpstr>
      <vt:lpstr>Facet</vt:lpstr>
      <vt:lpstr>The internet of things(IoP) </vt:lpstr>
      <vt:lpstr>THE INTERNET OF THINGS</vt:lpstr>
      <vt:lpstr>2. What is the Historory of IoT?</vt:lpstr>
      <vt:lpstr>3. What Technologies enable IoT?</vt:lpstr>
      <vt:lpstr>4 What is its impact?</vt:lpstr>
      <vt:lpstr>5. What is its impact going to be in the future?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 of things(IoP)</dc:title>
  <dc:creator>User</dc:creator>
  <cp:lastModifiedBy>User</cp:lastModifiedBy>
  <cp:revision>22</cp:revision>
  <dcterms:created xsi:type="dcterms:W3CDTF">2021-01-26T06:56:29Z</dcterms:created>
  <dcterms:modified xsi:type="dcterms:W3CDTF">2021-01-26T10:49:45Z</dcterms:modified>
</cp:coreProperties>
</file>