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3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21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208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99EB-916F-CC4E-B11B-B666F8EDD2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326D-AC9E-2B42-BA34-DCE008C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CCAE-6FBF-3E41-BA51-419B2EC9975B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zimmermant@uwstout.edu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46CFC2E-23A4-80EB-C225-51ABF53B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Like Physics? 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2700" b="1" dirty="0">
                <a:solidFill>
                  <a:srgbClr val="FFFFFF"/>
                </a:solidFill>
              </a:rPr>
              <a:t>Options for Mechanical Engineering Majors</a:t>
            </a:r>
            <a:br>
              <a:rPr lang="en-US" sz="2700" b="1" dirty="0">
                <a:solidFill>
                  <a:srgbClr val="FFFFFF"/>
                </a:solidFill>
              </a:rPr>
            </a:br>
            <a:br>
              <a:rPr lang="en-US" sz="2700" b="1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Prof. Zimmerman: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zimmermant@uwstout.edu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A856F58-B65F-6908-1491-7E5DF8DA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sz="2400" b="1" dirty="0"/>
              <a:t>Physics Major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09878AF-8537-5543-98ED-D76F3026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(~30 cr. beyond ME requirements)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Intro to Physics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Intro to Quantum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Computational Classical Physics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Solid State Physics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Applied Optics and Photonics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Advanced Physics Lab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Quantum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Applied Electromagnetics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Science I and II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CB7486-5D61-BD28-7A3B-3AE6C3871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183188" cy="823912"/>
          </a:xfrm>
        </p:spPr>
        <p:txBody>
          <a:bodyPr/>
          <a:lstStyle/>
          <a:p>
            <a:r>
              <a:rPr lang="en-US" sz="2400" b="1" dirty="0"/>
              <a:t>Physics Minor</a:t>
            </a:r>
            <a:endParaRPr lang="en-US" sz="24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06E7DDC-B919-F467-55E7-AA4DB70BA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(5 cr. beyond ME requirements)</a:t>
            </a:r>
          </a:p>
          <a:p>
            <a:pPr lvl="1"/>
            <a:r>
              <a:rPr lang="en-US" sz="1300" b="1" dirty="0"/>
              <a:t>Statics</a:t>
            </a:r>
            <a:r>
              <a:rPr lang="en-US" sz="1300" dirty="0"/>
              <a:t> and </a:t>
            </a:r>
            <a:r>
              <a:rPr lang="en-US" sz="1300" b="1" dirty="0"/>
              <a:t>Dynamics</a:t>
            </a:r>
            <a:r>
              <a:rPr lang="en-US" sz="1300" dirty="0"/>
              <a:t> </a:t>
            </a:r>
            <a:r>
              <a:rPr lang="en-US" sz="1300" u="sng" dirty="0"/>
              <a:t>or</a:t>
            </a:r>
            <a:r>
              <a:rPr lang="en-US" sz="1300" dirty="0"/>
              <a:t> University Physics I</a:t>
            </a:r>
          </a:p>
          <a:p>
            <a:pPr lvl="1"/>
            <a:r>
              <a:rPr lang="en-US" sz="1300" b="1" dirty="0"/>
              <a:t>University Physics II</a:t>
            </a:r>
          </a:p>
          <a:p>
            <a:pPr lvl="1"/>
            <a:r>
              <a:rPr lang="en-US" sz="1300" dirty="0"/>
              <a:t>11 credits from the following:</a:t>
            </a:r>
          </a:p>
          <a:p>
            <a:pPr lvl="2"/>
            <a:r>
              <a:rPr lang="en-US" sz="1300" dirty="0"/>
              <a:t>PHYS-139 Intro to Research</a:t>
            </a:r>
          </a:p>
          <a:p>
            <a:pPr lvl="2"/>
            <a:r>
              <a:rPr lang="en-US" sz="1300" b="1" dirty="0"/>
              <a:t>CEE-355</a:t>
            </a:r>
            <a:r>
              <a:rPr lang="en-US" sz="1300" dirty="0"/>
              <a:t> Applied E&amp;M</a:t>
            </a:r>
          </a:p>
          <a:p>
            <a:pPr lvl="2"/>
            <a:r>
              <a:rPr lang="en-US" sz="1300" dirty="0"/>
              <a:t>Any PHYS-3XX</a:t>
            </a:r>
          </a:p>
          <a:p>
            <a:pPr lvl="2"/>
            <a:r>
              <a:rPr lang="en-US" sz="1300" dirty="0"/>
              <a:t>Thermodynamics (PHYS-222 </a:t>
            </a:r>
            <a:r>
              <a:rPr lang="en-US" sz="1300" u="sng" dirty="0"/>
              <a:t>or</a:t>
            </a:r>
            <a:r>
              <a:rPr lang="en-US" sz="1300" dirty="0"/>
              <a:t> </a:t>
            </a:r>
            <a:r>
              <a:rPr lang="en-US" sz="1300" b="1" dirty="0"/>
              <a:t>ENGR-275</a:t>
            </a:r>
            <a:r>
              <a:rPr lang="en-US" sz="1300" dirty="0"/>
              <a:t> </a:t>
            </a:r>
            <a:r>
              <a:rPr lang="en-US" sz="1300" u="sng" dirty="0"/>
              <a:t>or</a:t>
            </a:r>
            <a:r>
              <a:rPr lang="en-US" sz="1300" dirty="0"/>
              <a:t> ME-390)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9E0A26-AACB-4004-ED69-997E918EF0E8}"/>
              </a:ext>
            </a:extLst>
          </p:cNvPr>
          <p:cNvGrpSpPr/>
          <p:nvPr/>
        </p:nvGrpSpPr>
        <p:grpSpPr>
          <a:xfrm>
            <a:off x="4600574" y="5176837"/>
            <a:ext cx="1802061" cy="1681163"/>
            <a:chOff x="9990721" y="1042535"/>
            <a:chExt cx="1802061" cy="168116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A1EBFD-76DB-DEF4-F72E-529C9D12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5418" y="1042535"/>
              <a:ext cx="1152666" cy="142930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C6403-1421-0EAF-355C-BD96BD86242E}"/>
                </a:ext>
              </a:extLst>
            </p:cNvPr>
            <p:cNvSpPr txBox="1"/>
            <p:nvPr/>
          </p:nvSpPr>
          <p:spPr>
            <a:xfrm>
              <a:off x="9990721" y="2354366"/>
              <a:ext cx="180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 flowchart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53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A40C9-AD5B-9103-13C1-3699B6B9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Fall 2025 Classes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9D9A0E-C0BA-CA32-18AD-DA2EAF3FE529}"/>
              </a:ext>
            </a:extLst>
          </p:cNvPr>
          <p:cNvGrpSpPr/>
          <p:nvPr/>
        </p:nvGrpSpPr>
        <p:grpSpPr>
          <a:xfrm>
            <a:off x="686240" y="2619784"/>
            <a:ext cx="2970920" cy="3600041"/>
            <a:chOff x="383406" y="1591106"/>
            <a:chExt cx="4045166" cy="4901769"/>
          </a:xfrm>
        </p:grpSpPr>
        <p:pic>
          <p:nvPicPr>
            <p:cNvPr id="4" name="Picture 3" descr="/Users/toddzimmerman/Downloads/optics-header.jpg">
              <a:extLst>
                <a:ext uri="{FF2B5EF4-FFF2-40B4-BE49-F238E27FC236}">
                  <a16:creationId xmlns:a16="http://schemas.microsoft.com/office/drawing/2014/main" id="{25078012-7119-DC96-EC13-8FE60EA07B4A}"/>
                </a:ext>
              </a:extLst>
            </p:cNvPr>
            <p:cNvPicPr/>
            <p:nvPr/>
          </p:nvPicPr>
          <p:blipFill>
            <a:blip r:embed="rId2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11"/>
            <a:stretch/>
          </p:blipFill>
          <p:spPr bwMode="auto">
            <a:xfrm>
              <a:off x="383408" y="1591106"/>
              <a:ext cx="4045164" cy="4901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6B11D3-5800-DA3B-73DB-60FA0A01474B}"/>
                </a:ext>
              </a:extLst>
            </p:cNvPr>
            <p:cNvSpPr txBox="1">
              <a:spLocks/>
            </p:cNvSpPr>
            <p:nvPr/>
          </p:nvSpPr>
          <p:spPr>
            <a:xfrm>
              <a:off x="383406" y="1591106"/>
              <a:ext cx="3777659" cy="48581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667512">
                <a:spcAft>
                  <a:spcPts val="600"/>
                </a:spcAft>
              </a:pPr>
              <a:r>
                <a:rPr lang="en-US" sz="2000" kern="12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PHYS-335 </a:t>
              </a:r>
              <a:r>
                <a:rPr lang="en-US" sz="2000" i="1" kern="12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Applied Optics and Photonics</a:t>
              </a: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br>
                <a:rPr lang="en-US" sz="700" kern="1200" dirty="0">
                  <a:solidFill>
                    <a:srgbClr val="FFFF00"/>
                  </a:solidFill>
                  <a:latin typeface="+mj-lt"/>
                  <a:ea typeface="+mj-ea"/>
                  <a:cs typeface="+mj-cs"/>
                </a:rPr>
              </a:b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dirty="0">
                <a:solidFill>
                  <a:srgbClr val="FFFF00"/>
                </a:solidFill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dirty="0">
                <a:solidFill>
                  <a:srgbClr val="FFFF00"/>
                </a:solidFill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dirty="0">
                <a:solidFill>
                  <a:srgbClr val="FFFF00"/>
                </a:solidFill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dirty="0">
                <a:solidFill>
                  <a:srgbClr val="FFFF00"/>
                </a:solidFill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dirty="0">
                <a:solidFill>
                  <a:srgbClr val="FFFF00"/>
                </a:solidFill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endParaRPr lang="en-US" sz="700" kern="1200" dirty="0">
                <a:solidFill>
                  <a:srgbClr val="FFFF00"/>
                </a:solidFill>
                <a:latin typeface="+mj-lt"/>
                <a:ea typeface="+mj-ea"/>
                <a:cs typeface="+mj-cs"/>
              </a:endParaRPr>
            </a:p>
            <a:p>
              <a:pPr defTabSz="667512">
                <a:spcAft>
                  <a:spcPts val="600"/>
                </a:spcAft>
              </a:pPr>
              <a:r>
                <a:rPr lang="en-US" sz="1000" kern="1200" dirty="0">
                  <a:solidFill>
                    <a:srgbClr val="FFFF00"/>
                  </a:solidFill>
                  <a:latin typeface="+mj-lt"/>
                  <a:ea typeface="+mj-ea"/>
                  <a:cs typeface="+mj-cs"/>
                </a:rPr>
                <a:t>Counts as a Tech Elective for some engineering majors</a:t>
              </a:r>
              <a:endParaRPr lang="en-US" sz="1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496ED-3178-089C-F443-AF3C22EBE21D}"/>
              </a:ext>
            </a:extLst>
          </p:cNvPr>
          <p:cNvGrpSpPr/>
          <p:nvPr/>
        </p:nvGrpSpPr>
        <p:grpSpPr>
          <a:xfrm>
            <a:off x="4584699" y="2619784"/>
            <a:ext cx="3022601" cy="3600041"/>
            <a:chOff x="8390657" y="1508784"/>
            <a:chExt cx="3513615" cy="418485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16B38A-6930-28CC-0AC4-71C3D171070F}"/>
                </a:ext>
              </a:extLst>
            </p:cNvPr>
            <p:cNvGrpSpPr/>
            <p:nvPr/>
          </p:nvGrpSpPr>
          <p:grpSpPr>
            <a:xfrm>
              <a:off x="8390657" y="1508784"/>
              <a:ext cx="3513615" cy="4104429"/>
              <a:chOff x="8390658" y="1508784"/>
              <a:chExt cx="3040392" cy="3551633"/>
            </a:xfrm>
          </p:grpSpPr>
          <p:pic>
            <p:nvPicPr>
              <p:cNvPr id="22" name="Picture 21" descr="A picture containing decorated&#10;&#10;Description automatically generated">
                <a:extLst>
                  <a:ext uri="{FF2B5EF4-FFF2-40B4-BE49-F238E27FC236}">
                    <a16:creationId xmlns:a16="http://schemas.microsoft.com/office/drawing/2014/main" id="{072AB109-1939-98D9-1F44-59C9BA0ED8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 amt="35000"/>
              </a:blip>
              <a:srcRect l="371" r="1722" b="8"/>
              <a:stretch/>
            </p:blipFill>
            <p:spPr>
              <a:xfrm>
                <a:off x="8404027" y="1508784"/>
                <a:ext cx="1516539" cy="1548839"/>
              </a:xfrm>
              <a:prstGeom prst="rect">
                <a:avLst/>
              </a:prstGeom>
            </p:spPr>
          </p:pic>
          <p:pic>
            <p:nvPicPr>
              <p:cNvPr id="23" name="Picture 22" descr="A close-up of several green leaves&#10;&#10;Description automatically generated with low confidence">
                <a:extLst>
                  <a:ext uri="{FF2B5EF4-FFF2-40B4-BE49-F238E27FC236}">
                    <a16:creationId xmlns:a16="http://schemas.microsoft.com/office/drawing/2014/main" id="{D9BA3C19-1591-5B58-0F6F-8956F882F9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35000"/>
              </a:blip>
              <a:srcRect l="18057" r="2139" b="-4"/>
              <a:stretch/>
            </p:blipFill>
            <p:spPr>
              <a:xfrm>
                <a:off x="9914511" y="1510839"/>
                <a:ext cx="1516539" cy="1548839"/>
              </a:xfrm>
              <a:prstGeom prst="rect">
                <a:avLst/>
              </a:prstGeom>
            </p:spPr>
          </p:pic>
          <p:pic>
            <p:nvPicPr>
              <p:cNvPr id="24" name="Picture 23" descr="A picture containing grass, outdoor, fruit, different&#10;&#10;Description automatically generated">
                <a:extLst>
                  <a:ext uri="{FF2B5EF4-FFF2-40B4-BE49-F238E27FC236}">
                    <a16:creationId xmlns:a16="http://schemas.microsoft.com/office/drawing/2014/main" id="{2FED081B-C18C-DDCB-CD49-25F534F5CE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alphaModFix amt="35000"/>
              </a:blip>
              <a:srcRect b="13337"/>
              <a:stretch/>
            </p:blipFill>
            <p:spPr>
              <a:xfrm>
                <a:off x="8390658" y="3059400"/>
                <a:ext cx="3028157" cy="2001017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271D97-B1CD-DF4B-3E6C-3D09312C1085}"/>
                </a:ext>
              </a:extLst>
            </p:cNvPr>
            <p:cNvSpPr txBox="1"/>
            <p:nvPr/>
          </p:nvSpPr>
          <p:spPr>
            <a:xfrm>
              <a:off x="8390657" y="1591106"/>
              <a:ext cx="3499474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86384">
                <a:spcAft>
                  <a:spcPts val="600"/>
                </a:spcAft>
              </a:pPr>
              <a:r>
                <a:rPr lang="en-US" sz="206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NANO-230 </a:t>
              </a:r>
              <a:r>
                <a:rPr lang="en-US" sz="2064" i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MICROSCOPY</a:t>
              </a:r>
            </a:p>
            <a:p>
              <a:pPr defTabSz="786384">
                <a:spcAft>
                  <a:spcPts val="600"/>
                </a:spcAft>
              </a:pPr>
              <a:endPara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spcAft>
                  <a:spcPts val="600"/>
                </a:spcAft>
              </a:pPr>
              <a:endPara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spcAft>
                  <a:spcPts val="600"/>
                </a:spcAft>
              </a:pPr>
              <a:r>
                <a:rPr lang="en-US" sz="137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MW 11:15-12:10 </a:t>
              </a:r>
            </a:p>
            <a:p>
              <a:pPr defTabSz="786384">
                <a:spcAft>
                  <a:spcPts val="600"/>
                </a:spcAft>
              </a:pPr>
              <a:r>
                <a:rPr lang="en-US" sz="137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 10:10-12:10</a:t>
              </a:r>
              <a:endParaRPr lang="en-US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2A596F-8079-6AA1-9AAD-800DB62147D3}"/>
                </a:ext>
              </a:extLst>
            </p:cNvPr>
            <p:cNvSpPr/>
            <p:nvPr/>
          </p:nvSpPr>
          <p:spPr>
            <a:xfrm>
              <a:off x="8390657" y="3403153"/>
              <a:ext cx="3499475" cy="22904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/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Optical, electron, scanning probe microscopy; Dynamic light scattering, diffraction, emission spectroscopy. Learn techniques to observe nanoscale molecules and materials.</a:t>
              </a:r>
            </a:p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7863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P:  CHEM-135 or NANO-101  </a:t>
              </a:r>
              <a:endParaRPr lang="en-US"/>
            </a:p>
          </p:txBody>
        </p:sp>
      </p:grpSp>
      <p:pic>
        <p:nvPicPr>
          <p:cNvPr id="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F186F4-1111-DC3C-3E4C-A243D48F3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96" t="295" r="-3" b="3129"/>
          <a:stretch/>
        </p:blipFill>
        <p:spPr bwMode="auto">
          <a:xfrm>
            <a:off x="8265271" y="2619784"/>
            <a:ext cx="3510058" cy="3600040"/>
          </a:xfrm>
          <a:custGeom>
            <a:avLst/>
            <a:gdLst/>
            <a:ahLst/>
            <a:cxnLst/>
            <a:rect l="l" t="t" r="r" b="b"/>
            <a:pathLst>
              <a:path w="2953197" h="3028904">
                <a:moveTo>
                  <a:pt x="1758730" y="130583"/>
                </a:moveTo>
                <a:cubicBezTo>
                  <a:pt x="1974977" y="136930"/>
                  <a:pt x="2194221" y="244811"/>
                  <a:pt x="2336676" y="436940"/>
                </a:cubicBezTo>
                <a:cubicBezTo>
                  <a:pt x="2404767" y="528547"/>
                  <a:pt x="2450570" y="633288"/>
                  <a:pt x="2470085" y="742020"/>
                </a:cubicBezTo>
                <a:cubicBezTo>
                  <a:pt x="2488170" y="842836"/>
                  <a:pt x="2557572" y="933028"/>
                  <a:pt x="2653956" y="975510"/>
                </a:cubicBezTo>
                <a:cubicBezTo>
                  <a:pt x="2738051" y="1012622"/>
                  <a:pt x="2811302" y="1072662"/>
                  <a:pt x="2864475" y="1148070"/>
                </a:cubicBezTo>
                <a:cubicBezTo>
                  <a:pt x="3006799" y="1349339"/>
                  <a:pt x="2974588" y="1615222"/>
                  <a:pt x="2791577" y="1749620"/>
                </a:cubicBezTo>
                <a:cubicBezTo>
                  <a:pt x="2790131" y="1750656"/>
                  <a:pt x="2788743" y="1751691"/>
                  <a:pt x="2787323" y="1752697"/>
                </a:cubicBezTo>
                <a:cubicBezTo>
                  <a:pt x="2694840" y="1818735"/>
                  <a:pt x="2656760" y="1937789"/>
                  <a:pt x="2695085" y="2052520"/>
                </a:cubicBezTo>
                <a:cubicBezTo>
                  <a:pt x="2806290" y="2385440"/>
                  <a:pt x="2693838" y="2732318"/>
                  <a:pt x="2416459" y="2911953"/>
                </a:cubicBezTo>
                <a:cubicBezTo>
                  <a:pt x="2078872" y="3130931"/>
                  <a:pt x="1597422" y="3033915"/>
                  <a:pt x="1325746" y="2691910"/>
                </a:cubicBezTo>
                <a:cubicBezTo>
                  <a:pt x="1277848" y="2631737"/>
                  <a:pt x="1238019" y="2565973"/>
                  <a:pt x="1207481" y="2496570"/>
                </a:cubicBezTo>
                <a:cubicBezTo>
                  <a:pt x="1159693" y="2387741"/>
                  <a:pt x="1054246" y="2310639"/>
                  <a:pt x="937875" y="2303689"/>
                </a:cubicBezTo>
                <a:cubicBezTo>
                  <a:pt x="719077" y="2290629"/>
                  <a:pt x="500174" y="2199617"/>
                  <a:pt x="326859" y="2040248"/>
                </a:cubicBezTo>
                <a:cubicBezTo>
                  <a:pt x="222871" y="1944626"/>
                  <a:pt x="135294" y="1824396"/>
                  <a:pt x="74000" y="1681629"/>
                </a:cubicBezTo>
                <a:cubicBezTo>
                  <a:pt x="-60861" y="1367457"/>
                  <a:pt x="-8218" y="1019206"/>
                  <a:pt x="206051" y="784333"/>
                </a:cubicBezTo>
                <a:cubicBezTo>
                  <a:pt x="404883" y="566181"/>
                  <a:pt x="683668" y="485089"/>
                  <a:pt x="954750" y="522504"/>
                </a:cubicBezTo>
                <a:cubicBezTo>
                  <a:pt x="1060466" y="537103"/>
                  <a:pt x="1162087" y="495465"/>
                  <a:pt x="1215678" y="410271"/>
                </a:cubicBezTo>
                <a:lnTo>
                  <a:pt x="1215711" y="410300"/>
                </a:lnTo>
                <a:cubicBezTo>
                  <a:pt x="1260460" y="339302"/>
                  <a:pt x="1319644" y="278917"/>
                  <a:pt x="1389955" y="232550"/>
                </a:cubicBezTo>
                <a:cubicBezTo>
                  <a:pt x="1500312" y="159519"/>
                  <a:pt x="1628981" y="126775"/>
                  <a:pt x="1758730" y="130583"/>
                </a:cubicBezTo>
                <a:close/>
                <a:moveTo>
                  <a:pt x="979032" y="25"/>
                </a:moveTo>
                <a:cubicBezTo>
                  <a:pt x="1026466" y="-736"/>
                  <a:pt x="1075824" y="16498"/>
                  <a:pt x="1115861" y="51908"/>
                </a:cubicBezTo>
                <a:cubicBezTo>
                  <a:pt x="1195937" y="122727"/>
                  <a:pt x="1208411" y="239431"/>
                  <a:pt x="1143723" y="312574"/>
                </a:cubicBezTo>
                <a:cubicBezTo>
                  <a:pt x="1079035" y="385716"/>
                  <a:pt x="961682" y="387599"/>
                  <a:pt x="881606" y="316779"/>
                </a:cubicBezTo>
                <a:cubicBezTo>
                  <a:pt x="801531" y="245959"/>
                  <a:pt x="789056" y="129255"/>
                  <a:pt x="853744" y="56113"/>
                </a:cubicBezTo>
                <a:cubicBezTo>
                  <a:pt x="886088" y="19542"/>
                  <a:pt x="931598" y="786"/>
                  <a:pt x="979032" y="2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ands writing math on paper">
            <a:extLst>
              <a:ext uri="{FF2B5EF4-FFF2-40B4-BE49-F238E27FC236}">
                <a16:creationId xmlns:a16="http://schemas.microsoft.com/office/drawing/2014/main" id="{DC5882CC-F1BB-8D67-E4D2-682067DF7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" r="5" b="15740"/>
          <a:stretch/>
        </p:blipFill>
        <p:spPr bwMode="auto">
          <a:xfrm>
            <a:off x="8791357" y="4730248"/>
            <a:ext cx="2457887" cy="1323780"/>
          </a:xfrm>
          <a:custGeom>
            <a:avLst/>
            <a:gdLst/>
            <a:ahLst/>
            <a:cxnLst/>
            <a:rect l="l" t="t" r="r" b="b"/>
            <a:pathLst>
              <a:path w="4169283" h="2245513">
                <a:moveTo>
                  <a:pt x="1170184" y="264603"/>
                </a:moveTo>
                <a:cubicBezTo>
                  <a:pt x="1170200" y="264603"/>
                  <a:pt x="1170218" y="264603"/>
                  <a:pt x="1170235" y="264603"/>
                </a:cubicBezTo>
                <a:cubicBezTo>
                  <a:pt x="1266233" y="266129"/>
                  <a:pt x="1342774" y="345423"/>
                  <a:pt x="1341161" y="441353"/>
                </a:cubicBezTo>
                <a:cubicBezTo>
                  <a:pt x="1342774" y="537452"/>
                  <a:pt x="1266233" y="616576"/>
                  <a:pt x="1170184" y="618271"/>
                </a:cubicBezTo>
                <a:cubicBezTo>
                  <a:pt x="1074134" y="616576"/>
                  <a:pt x="997593" y="537452"/>
                  <a:pt x="999206" y="441353"/>
                </a:cubicBezTo>
                <a:cubicBezTo>
                  <a:pt x="997627" y="345253"/>
                  <a:pt x="1074167" y="266129"/>
                  <a:pt x="1170184" y="264603"/>
                </a:cubicBezTo>
                <a:close/>
                <a:moveTo>
                  <a:pt x="3424673" y="84802"/>
                </a:moveTo>
                <a:cubicBezTo>
                  <a:pt x="3592168" y="84802"/>
                  <a:pt x="3727949" y="220583"/>
                  <a:pt x="3727949" y="388078"/>
                </a:cubicBezTo>
                <a:cubicBezTo>
                  <a:pt x="3727949" y="555573"/>
                  <a:pt x="3592168" y="691354"/>
                  <a:pt x="3424673" y="691354"/>
                </a:cubicBezTo>
                <a:cubicBezTo>
                  <a:pt x="3257178" y="691354"/>
                  <a:pt x="3121397" y="555573"/>
                  <a:pt x="3121397" y="388078"/>
                </a:cubicBezTo>
                <a:cubicBezTo>
                  <a:pt x="3121397" y="220583"/>
                  <a:pt x="3257178" y="84802"/>
                  <a:pt x="3424673" y="84802"/>
                </a:cubicBezTo>
                <a:close/>
                <a:moveTo>
                  <a:pt x="2114523" y="3232"/>
                </a:moveTo>
                <a:cubicBezTo>
                  <a:pt x="2211224" y="-5629"/>
                  <a:pt x="2310656" y="3551"/>
                  <a:pt x="2408285" y="33009"/>
                </a:cubicBezTo>
                <a:cubicBezTo>
                  <a:pt x="2604799" y="92605"/>
                  <a:pt x="2771108" y="225041"/>
                  <a:pt x="2873167" y="403320"/>
                </a:cubicBezTo>
                <a:cubicBezTo>
                  <a:pt x="2994736" y="618611"/>
                  <a:pt x="3210810" y="763782"/>
                  <a:pt x="3456054" y="795194"/>
                </a:cubicBezTo>
                <a:cubicBezTo>
                  <a:pt x="3518026" y="802663"/>
                  <a:pt x="3578913" y="817437"/>
                  <a:pt x="3637388" y="839337"/>
                </a:cubicBezTo>
                <a:cubicBezTo>
                  <a:pt x="4040807" y="989262"/>
                  <a:pt x="4261193" y="1448032"/>
                  <a:pt x="4132662" y="1870977"/>
                </a:cubicBezTo>
                <a:cubicBezTo>
                  <a:pt x="4093577" y="2001373"/>
                  <a:pt x="4023148" y="2120226"/>
                  <a:pt x="3927557" y="2217177"/>
                </a:cubicBezTo>
                <a:lnTo>
                  <a:pt x="3895951" y="2245513"/>
                </a:lnTo>
                <a:lnTo>
                  <a:pt x="154670" y="2245513"/>
                </a:lnTo>
                <a:lnTo>
                  <a:pt x="148419" y="2054221"/>
                </a:lnTo>
                <a:cubicBezTo>
                  <a:pt x="137298" y="1991314"/>
                  <a:pt x="117254" y="1929978"/>
                  <a:pt x="88628" y="1872164"/>
                </a:cubicBezTo>
                <a:cubicBezTo>
                  <a:pt x="-113931" y="1462295"/>
                  <a:pt x="42445" y="961079"/>
                  <a:pt x="438224" y="751557"/>
                </a:cubicBezTo>
                <a:cubicBezTo>
                  <a:pt x="631341" y="648834"/>
                  <a:pt x="858672" y="631855"/>
                  <a:pt x="1064915" y="704695"/>
                </a:cubicBezTo>
                <a:lnTo>
                  <a:pt x="1075441" y="708430"/>
                </a:lnTo>
                <a:cubicBezTo>
                  <a:pt x="1218573" y="761067"/>
                  <a:pt x="1376647" y="681266"/>
                  <a:pt x="1430810" y="534396"/>
                </a:cubicBezTo>
                <a:cubicBezTo>
                  <a:pt x="1433866" y="526587"/>
                  <a:pt x="1437092" y="517757"/>
                  <a:pt x="1440488" y="509608"/>
                </a:cubicBezTo>
                <a:cubicBezTo>
                  <a:pt x="1558915" y="218758"/>
                  <a:pt x="1824423" y="29815"/>
                  <a:pt x="2114523" y="32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757FCE-9B8F-CE33-09F8-85A57B92676A}"/>
              </a:ext>
            </a:extLst>
          </p:cNvPr>
          <p:cNvSpPr txBox="1">
            <a:spLocks/>
          </p:cNvSpPr>
          <p:nvPr/>
        </p:nvSpPr>
        <p:spPr>
          <a:xfrm>
            <a:off x="8843068" y="2619784"/>
            <a:ext cx="2727083" cy="2221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8521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PHYS-113 </a:t>
            </a:r>
            <a:r>
              <a:rPr lang="en-US" sz="2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Quantum Revolution for Everyone</a:t>
            </a:r>
          </a:p>
          <a:p>
            <a:pPr defTabSz="585216">
              <a:spcAft>
                <a:spcPts val="600"/>
              </a:spcAft>
            </a:pPr>
            <a:endParaRPr lang="en-US" sz="2000" i="1" dirty="0"/>
          </a:p>
          <a:p>
            <a:pPr defTabSz="585216">
              <a:spcAft>
                <a:spcPts val="600"/>
              </a:spcAft>
            </a:pPr>
            <a:endParaRPr lang="en-US" sz="2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85216">
              <a:spcAft>
                <a:spcPts val="600"/>
              </a:spcAft>
            </a:pPr>
            <a:r>
              <a:rPr lang="en-US" sz="7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7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7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7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Tu/Th 1:25-2:20 (class), F 12:20-2:20 (lab)</a:t>
            </a:r>
          </a:p>
          <a:p>
            <a:pPr defTabSz="585216">
              <a:spcAft>
                <a:spcPts val="600"/>
              </a:spcAft>
            </a:pPr>
            <a:br>
              <a:rPr lang="en-US" sz="1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 Ed: ARNS with lab (3 </a:t>
            </a:r>
            <a:r>
              <a:rPr lang="en-US" sz="1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</a:t>
            </a:r>
            <a:r>
              <a:rPr lang="en-US" sz="1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 pre-req(s): none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4423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199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Like Physics?   Options for Mechanical Engineering Majors  Prof. Zimmerman: zimmermant@uwstout.edu</vt:lpstr>
      <vt:lpstr>Fall 2025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dream job?  Where do you want to work?</dc:title>
  <dc:creator>Zimmerman, Todd</dc:creator>
  <cp:lastModifiedBy>Zimmerman, Todd</cp:lastModifiedBy>
  <cp:revision>28</cp:revision>
  <dcterms:created xsi:type="dcterms:W3CDTF">2020-10-08T15:25:34Z</dcterms:created>
  <dcterms:modified xsi:type="dcterms:W3CDTF">2025-04-01T13:27:04Z</dcterms:modified>
</cp:coreProperties>
</file>