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6" r:id="rId2"/>
    <p:sldId id="314" r:id="rId3"/>
    <p:sldId id="308" r:id="rId4"/>
    <p:sldId id="310" r:id="rId5"/>
    <p:sldId id="311" r:id="rId6"/>
    <p:sldId id="307" r:id="rId7"/>
    <p:sldId id="309" r:id="rId8"/>
    <p:sldId id="275" r:id="rId9"/>
    <p:sldId id="312" r:id="rId10"/>
    <p:sldId id="313" r:id="rId11"/>
    <p:sldId id="277" r:id="rId12"/>
    <p:sldId id="29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B"/>
    <a:srgbClr val="FFFDF5"/>
    <a:srgbClr val="F8F7BB"/>
    <a:srgbClr val="BCEC7C"/>
    <a:srgbClr val="B5E3F7"/>
    <a:srgbClr val="6CFAF7"/>
    <a:srgbClr val="6BFBE0"/>
    <a:srgbClr val="0AB4A0"/>
    <a:srgbClr val="0ABEA0"/>
    <a:srgbClr val="FDF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0" autoAdjust="0"/>
    <p:restoredTop sz="83080" autoAdjust="0"/>
  </p:normalViewPr>
  <p:slideViewPr>
    <p:cSldViewPr snapToGrid="0">
      <p:cViewPr varScale="1">
        <p:scale>
          <a:sx n="103" d="100"/>
          <a:sy n="103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042A-851F-4352-B3A3-66C7DD4061B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FAB1-8DE8-43C6-8EC4-AAA584B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help you get computer</a:t>
            </a:r>
            <a:r>
              <a:rPr lang="en-US" baseline="0" dirty="0" smtClean="0"/>
              <a:t> activities into your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participants choose</a:t>
            </a:r>
          </a:p>
          <a:p>
            <a:endParaRPr lang="en-US" dirty="0" smtClean="0"/>
          </a:p>
          <a:p>
            <a:r>
              <a:rPr lang="en-US" dirty="0" smtClean="0"/>
              <a:t>45</a:t>
            </a:r>
            <a:r>
              <a:rPr lang="en-US" baseline="0" dirty="0" smtClean="0"/>
              <a:t> minutes for activity</a:t>
            </a:r>
          </a:p>
          <a:p>
            <a:endParaRPr lang="en-US" baseline="0" dirty="0" smtClean="0"/>
          </a:p>
          <a:p>
            <a:r>
              <a:rPr lang="en-US" dirty="0" smtClean="0"/>
              <a:t>Show them finished product</a:t>
            </a:r>
          </a:p>
          <a:p>
            <a:endParaRPr lang="en-US" dirty="0" smtClean="0"/>
          </a:p>
          <a:p>
            <a:r>
              <a:rPr lang="en-US" dirty="0" smtClean="0"/>
              <a:t>What do students have</a:t>
            </a:r>
            <a:r>
              <a:rPr lang="en-US" baseline="0" dirty="0" smtClean="0"/>
              <a:t> access to:</a:t>
            </a:r>
          </a:p>
          <a:p>
            <a:r>
              <a:rPr lang="en-US" baseline="0" dirty="0" smtClean="0"/>
              <a:t>	Overview and Exercise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Overview:</a:t>
            </a:r>
            <a:r>
              <a:rPr lang="en-US" baseline="0" dirty="0" smtClean="0"/>
              <a:t> Elevator talk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Learning objectives: look at others for examples if you aren’t sure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Instructor’s guide:  Help on how to implement in their classroom.  Include</a:t>
            </a:r>
            <a:r>
              <a:rPr lang="en-US" baseline="0" dirty="0" smtClean="0"/>
              <a:t> issues you encountered when trying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Theory: What do you assume the instructor has covered in class for students to understand the activity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Exercise: This is what the student sees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Code: Templates for instructors to share as well as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Solutions: What students should get </a:t>
            </a:r>
            <a:r>
              <a:rPr lang="mr-IN" baseline="0" dirty="0" smtClean="0"/>
              <a:t>–</a:t>
            </a:r>
            <a:r>
              <a:rPr lang="en-US" baseline="0" dirty="0" smtClean="0"/>
              <a:t> include graphs/screenshots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References: Textbook chapter where you can find the relevant material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them web edit view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Emphasize PICUP’s two main ideas are (1) platform agnosticism</a:t>
            </a:r>
            <a:r>
              <a:rPr lang="en-US" baseline="0" dirty="0"/>
              <a:t> </a:t>
            </a:r>
            <a:r>
              <a:rPr lang="en-US" baseline="0" dirty="0" smtClean="0"/>
              <a:t>and (2) </a:t>
            </a:r>
            <a:r>
              <a:rPr lang="en-US" baseline="0" smtClean="0"/>
              <a:t>lowering barriers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them finished product</a:t>
            </a:r>
          </a:p>
          <a:p>
            <a:endParaRPr lang="en-US" dirty="0" smtClean="0"/>
          </a:p>
          <a:p>
            <a:r>
              <a:rPr lang="en-US" dirty="0" smtClean="0"/>
              <a:t>What do students have</a:t>
            </a:r>
            <a:r>
              <a:rPr lang="en-US" baseline="0" dirty="0" smtClean="0"/>
              <a:t> access to:</a:t>
            </a:r>
          </a:p>
          <a:p>
            <a:r>
              <a:rPr lang="en-US" baseline="0" dirty="0" smtClean="0"/>
              <a:t>	Overview and Exercise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Overview:</a:t>
            </a:r>
            <a:r>
              <a:rPr lang="en-US" baseline="0" dirty="0" smtClean="0"/>
              <a:t> Elevator talk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Learning objectives: look at others for examples if you aren’t sure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Instructor’s guide:  Help on how to implement in their classroom.  Include</a:t>
            </a:r>
            <a:r>
              <a:rPr lang="en-US" baseline="0" dirty="0" smtClean="0"/>
              <a:t> issues you encountered when trying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Theory: What do you assume the instructor has covered in class for students to understand the activity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Exercise: This is what the student sees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Code: Templates for instructors to share as well as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Solutions: What students should get </a:t>
            </a:r>
            <a:r>
              <a:rPr lang="mr-IN" baseline="0" dirty="0" smtClean="0"/>
              <a:t>–</a:t>
            </a:r>
            <a:r>
              <a:rPr lang="en-US" baseline="0" dirty="0" smtClean="0"/>
              <a:t> include graphs/screenshots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References: Textbook chapter where you can find the relevant material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them web edit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7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2" y="782968"/>
            <a:ext cx="11242147" cy="364016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138247" y="4572001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  <a:latin typeface="Futura Md BT" panose="020B0602020204020303" pitchFamily="34" charset="0"/>
              </a:rPr>
              <a:t>gopicup.org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1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12" y="-59577"/>
            <a:ext cx="4572009" cy="115519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91749" y="1025649"/>
            <a:ext cx="11191170" cy="129502"/>
            <a:chOff x="491749" y="1025649"/>
            <a:chExt cx="11191170" cy="12950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00934" y="1067540"/>
              <a:ext cx="10972800" cy="45720"/>
            </a:xfrm>
            <a:prstGeom prst="rect">
              <a:avLst/>
            </a:prstGeom>
            <a:solidFill>
              <a:srgbClr val="0AB4A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4800" b="1" i="1" u="sng">
                <a:solidFill>
                  <a:srgbClr val="333399"/>
                </a:solidFill>
                <a:ea typeface="SimSun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91749" y="1025649"/>
              <a:ext cx="10972800" cy="45720"/>
            </a:xfrm>
            <a:prstGeom prst="rect">
              <a:avLst/>
            </a:prstGeom>
            <a:solidFill>
              <a:srgbClr val="BCEC7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710119" y="1109431"/>
              <a:ext cx="10972800" cy="45720"/>
            </a:xfrm>
            <a:prstGeom prst="rect">
              <a:avLst/>
            </a:prstGeom>
            <a:solidFill>
              <a:srgbClr val="B5E3F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91749" y="6644785"/>
            <a:ext cx="11191170" cy="129502"/>
            <a:chOff x="491749" y="1025649"/>
            <a:chExt cx="11191170" cy="129502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00934" y="1067540"/>
              <a:ext cx="10972800" cy="45720"/>
            </a:xfrm>
            <a:prstGeom prst="rect">
              <a:avLst/>
            </a:prstGeom>
            <a:solidFill>
              <a:srgbClr val="0AB4A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4800" b="1" i="1" u="sng">
                <a:solidFill>
                  <a:srgbClr val="333399"/>
                </a:solidFill>
                <a:ea typeface="SimSun" pitchFamily="2" charset="-122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1749" y="1025649"/>
              <a:ext cx="10972800" cy="45720"/>
            </a:xfrm>
            <a:prstGeom prst="rect">
              <a:avLst/>
            </a:prstGeom>
            <a:solidFill>
              <a:srgbClr val="BCEC7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710119" y="1109431"/>
              <a:ext cx="10972800" cy="45720"/>
            </a:xfrm>
            <a:prstGeom prst="rect">
              <a:avLst/>
            </a:prstGeom>
            <a:solidFill>
              <a:srgbClr val="B5E3F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77771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6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6E2C-4B8A-4F5F-9D12-6E836C996DF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www.aapt.org/Resources/upload/AAPT_UCTF_CompPhysReport_final_B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adre.org/jtup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lpuerto@stthomas.edu" TargetMode="External"/><Relationship Id="rId4" Type="http://schemas.openxmlformats.org/officeDocument/2006/relationships/hyperlink" Target="mailto:lengelhardt@fmarion.edu" TargetMode="External"/><Relationship Id="rId5" Type="http://schemas.openxmlformats.org/officeDocument/2006/relationships/hyperlink" Target="mailto:rooster@Bradley.edu" TargetMode="External"/><Relationship Id="rId6" Type="http://schemas.openxmlformats.org/officeDocument/2006/relationships/hyperlink" Target="mailto:rhilborn@aapt.org" TargetMode="External"/><Relationship Id="rId7" Type="http://schemas.openxmlformats.org/officeDocument/2006/relationships/hyperlink" Target="mailto:norman.chonacky@yale.edu" TargetMode="External"/><Relationship Id="rId8" Type="http://schemas.openxmlformats.org/officeDocument/2006/relationships/hyperlink" Target="http://www.compadre.org/PICUP/eve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ballero@pa.m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648" y="5872338"/>
            <a:ext cx="116153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Partnership for the Integration of Computation into Undergraduate Physics</a:t>
            </a:r>
          </a:p>
          <a:p>
            <a:pPr algn="ctr"/>
            <a:r>
              <a:rPr lang="en-US" sz="2400" b="1" u="sng" cap="all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Gopicup.org</a:t>
            </a:r>
            <a:endParaRPr lang="en-US" b="1" u="sng" cap="all" dirty="0" smtClean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919" y="1403311"/>
            <a:ext cx="116153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Exploration of Integrating Computation into the </a:t>
            </a:r>
            <a:r>
              <a:rPr lang="en-US" sz="3600" b="1" dirty="0" smtClean="0"/>
              <a:t>Curriculum</a:t>
            </a: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Todd Zimmerman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University of Wisconsin </a:t>
            </a:r>
            <a:r>
              <a:rPr lang="mr-IN" dirty="0" smtClean="0">
                <a:latin typeface="Cambria" panose="02040503050406030204" pitchFamily="18" charset="0"/>
              </a:rPr>
              <a:t>–</a:t>
            </a:r>
            <a:r>
              <a:rPr lang="en-US" dirty="0" smtClean="0">
                <a:latin typeface="Cambria" panose="02040503050406030204" pitchFamily="18" charset="0"/>
              </a:rPr>
              <a:t> Stout</a:t>
            </a: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Kelly </a:t>
            </a:r>
            <a:r>
              <a:rPr lang="en-US" sz="2400" dirty="0" err="1" smtClean="0">
                <a:latin typeface="Cambria" panose="02040503050406030204" pitchFamily="18" charset="0"/>
              </a:rPr>
              <a:t>Roos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Bradley University</a:t>
            </a:r>
          </a:p>
          <a:p>
            <a:pPr algn="ctr"/>
            <a:endParaRPr lang="en-US" sz="1400" dirty="0">
              <a:latin typeface="Cambria" panose="02040503050406030204" pitchFamily="18" charset="0"/>
            </a:endParaRPr>
          </a:p>
          <a:p>
            <a:pPr algn="ctr"/>
            <a:endParaRPr lang="en-US" sz="1400" dirty="0" smtClean="0">
              <a:latin typeface="Cambria" panose="02040503050406030204" pitchFamily="18" charset="0"/>
            </a:endParaRPr>
          </a:p>
          <a:p>
            <a:pPr algn="ctr"/>
            <a:endParaRPr lang="en-US" sz="14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4000" b="1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Please go to </a:t>
            </a:r>
            <a:r>
              <a:rPr lang="en-US" sz="4000" b="1" u="sng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gopicup.org</a:t>
            </a:r>
            <a:r>
              <a:rPr lang="en-US" sz="4000" b="1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 and click register (upper right corner of screen)</a:t>
            </a:r>
          </a:p>
        </p:txBody>
      </p:sp>
    </p:spTree>
    <p:extLst>
      <p:ext uri="{BB962C8B-B14F-4D97-AF65-F5344CB8AC3E}">
        <p14:creationId xmlns:p14="http://schemas.microsoft.com/office/powerpoint/2010/main" val="10631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093" y="1334406"/>
            <a:ext cx="93540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Question: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What issues do you think you might have adding computation to your curriculum?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How can you overcome these issues?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278" y="1475386"/>
            <a:ext cx="10257183" cy="4251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Possible issues:</a:t>
            </a:r>
            <a:endParaRPr lang="en-US" sz="24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Dancy and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Henderson</a:t>
            </a:r>
            <a:r>
              <a:rPr lang="en-US" baseline="30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have listed the most salient barriers to changes in Physics instruction.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offer suggestions for overcoming these barriers in the context of integrating computation into an undergraduate Physics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 in the “Notes” 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#1 Expectations of content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coverage.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#2 Lack of instructor time.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#3 Departmental norms.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#4 Student resistance.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#5 Class size and room layout.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Dancy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&amp; Henderson, C. </a:t>
            </a:r>
            <a:r>
              <a:rPr lang="en-US" sz="9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Barriers and Promises in STEM Reform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Commissioned Paper for National Academies of Science Workshop on Linking Evidence and Promising Practices in STEM Undergraduate Education, Washington, DC, Oct 13-14, 2008.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2708" y="1591982"/>
            <a:ext cx="7062106" cy="3498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 to go next: </a:t>
            </a:r>
            <a:endParaRPr lang="en-US" sz="24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J-TUPP report: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Phys21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Preparing Physics Students for 21st Century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Careers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2"/>
              </a:rPr>
              <a:t>http://www.compadre.org/jtupp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2"/>
              </a:rPr>
              <a:t>/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AAPT </a:t>
            </a:r>
            <a:r>
              <a:rPr lang="en-US" i="1" dirty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Recommendations for Computational Physics in the Undergraduate Physics </a:t>
            </a:r>
            <a:r>
              <a:rPr lang="en-US" i="1" dirty="0" smtClean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Curriculum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mbria" panose="0204050305040603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35" y="1421021"/>
            <a:ext cx="2451900" cy="3178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51" y="3756774"/>
            <a:ext cx="2383648" cy="22050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98814" y="46289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http://www.aapt.org/Resources/upload/AAPT_UCTF_CompPhysReport_final_B.pdf</a:t>
            </a:r>
            <a:endParaRPr lang="en-US" dirty="0">
              <a:latin typeface="Cambria" panose="0204050305040603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695" y="1310057"/>
            <a:ext cx="113810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S</a:t>
            </a:r>
            <a:r>
              <a:rPr lang="en-US" sz="2400" b="1" dirty="0" smtClean="0">
                <a:latin typeface="Cambria" panose="02040503050406030204" pitchFamily="18" charset="0"/>
              </a:rPr>
              <a:t>upport: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</a:t>
            </a:r>
            <a:r>
              <a:rPr lang="en-US" sz="2400" dirty="0" err="1" smtClean="0">
                <a:latin typeface="Cambria" panose="02040503050406030204" pitchFamily="18" charset="0"/>
              </a:rPr>
              <a:t>Listserve</a:t>
            </a:r>
            <a:r>
              <a:rPr lang="en-US" sz="2400" dirty="0" smtClean="0">
                <a:latin typeface="Cambria" panose="02040503050406030204" pitchFamily="18" charset="0"/>
              </a:rPr>
              <a:t>:	       		gopicup@googlegroups.com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Online community:    	gopicup.slack.com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Contact a member of the PICUP leadership team:</a:t>
            </a:r>
            <a:endParaRPr lang="en-US" sz="2400" dirty="0">
              <a:latin typeface="Cambria" panose="020405030504060302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Danny Caballero</a:t>
            </a:r>
            <a:r>
              <a:rPr lang="en-US" dirty="0">
                <a:cs typeface="Calibri"/>
              </a:rPr>
              <a:t>, Department of Physics and Astronomy, Michigan State University, </a:t>
            </a:r>
            <a:r>
              <a:rPr lang="en-US" dirty="0">
                <a:cs typeface="Calibri"/>
                <a:hlinkClick r:id="rId2"/>
              </a:rPr>
              <a:t>caballero@pa.msu.edu</a:t>
            </a: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smtClean="0">
                <a:cs typeface="Calibri"/>
              </a:rPr>
              <a:t>Marie </a:t>
            </a:r>
            <a:r>
              <a:rPr lang="en-US" b="1" dirty="0">
                <a:cs typeface="Calibri"/>
              </a:rPr>
              <a:t>Lopez del Puerto</a:t>
            </a:r>
            <a:r>
              <a:rPr lang="en-US" dirty="0">
                <a:cs typeface="Calibri"/>
              </a:rPr>
              <a:t>, Department of Physics, University of St. Thomas, </a:t>
            </a:r>
            <a:r>
              <a:rPr lang="en-US" u="sng" dirty="0">
                <a:cs typeface="Calibri"/>
                <a:hlinkClick r:id="rId3"/>
              </a:rPr>
              <a:t>mlpuerto@stthomas.edu</a:t>
            </a:r>
            <a:endParaRPr lang="en-US" u="sng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cs typeface="Calibri"/>
              </a:rPr>
              <a:t>Larry </a:t>
            </a:r>
            <a:r>
              <a:rPr lang="en-US" b="1" dirty="0">
                <a:cs typeface="Calibri"/>
              </a:rPr>
              <a:t>Engelhardt</a:t>
            </a:r>
            <a:r>
              <a:rPr lang="en-US" dirty="0">
                <a:cs typeface="Calibri"/>
              </a:rPr>
              <a:t>, Department of Physics, Francis Marion University </a:t>
            </a:r>
            <a:r>
              <a:rPr lang="en-US" u="sng" dirty="0">
                <a:cs typeface="Calibri"/>
                <a:hlinkClick r:id="rId4"/>
              </a:rPr>
              <a:t>lengelhardt@fmarion.edu</a:t>
            </a: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Kelly Roos</a:t>
            </a:r>
            <a:r>
              <a:rPr lang="en-US" dirty="0">
                <a:cs typeface="Calibri"/>
              </a:rPr>
              <a:t>, Engineering Physics, Bradley University, </a:t>
            </a:r>
            <a:r>
              <a:rPr lang="en-US" u="sng" dirty="0">
                <a:cs typeface="Calibri"/>
                <a:hlinkClick r:id="rId5"/>
              </a:rPr>
              <a:t>rooster@Bradley.edu</a:t>
            </a: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Robert Hilborn</a:t>
            </a:r>
            <a:r>
              <a:rPr lang="en-US" dirty="0">
                <a:cs typeface="Calibri"/>
              </a:rPr>
              <a:t>, American Association of Physics Teachers, </a:t>
            </a:r>
            <a:r>
              <a:rPr lang="en-US" dirty="0">
                <a:cs typeface="Calibri"/>
                <a:hlinkClick r:id="rId6"/>
              </a:rPr>
              <a:t>rhilborn@aapt.org</a:t>
            </a: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Norman Chonacky</a:t>
            </a:r>
            <a:r>
              <a:rPr lang="en-US" dirty="0">
                <a:cs typeface="Calibri"/>
              </a:rPr>
              <a:t>, Yale University, </a:t>
            </a:r>
            <a:r>
              <a:rPr lang="en-US" dirty="0" smtClean="0">
                <a:cs typeface="Calibri"/>
                <a:hlinkClick r:id="rId7"/>
              </a:rPr>
              <a:t>norman.chonacky@yale.edu</a:t>
            </a:r>
            <a:endParaRPr lang="en-US" dirty="0" smtClean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cs typeface="Calibri"/>
            </a:endParaRPr>
          </a:p>
          <a:p>
            <a:r>
              <a:rPr lang="en-US" sz="2400" b="1" dirty="0" smtClean="0">
                <a:latin typeface="Cambria" panose="02040503050406030204" pitchFamily="18" charset="0"/>
              </a:rPr>
              <a:t>     Attend </a:t>
            </a:r>
            <a:r>
              <a:rPr lang="en-US" sz="2400" b="1" dirty="0">
                <a:latin typeface="Cambria" panose="02040503050406030204" pitchFamily="18" charset="0"/>
              </a:rPr>
              <a:t>a PICUP workshop! 	</a:t>
            </a:r>
            <a:r>
              <a:rPr lang="en-US" dirty="0">
                <a:latin typeface="Cambria" panose="02040503050406030204" pitchFamily="18" charset="0"/>
                <a:hlinkClick r:id="rId8"/>
              </a:rPr>
              <a:t>http://www.compadre.org/PICUP/events/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5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57" y="1920877"/>
            <a:ext cx="8038470" cy="3021125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3101546" y="1271947"/>
            <a:ext cx="4994123" cy="49941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5935" y="1334406"/>
            <a:ext cx="774768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Outline for Today</a:t>
            </a: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Introduction to PICUP 				--</a:t>
            </a:r>
            <a:r>
              <a:rPr lang="en-US" sz="2000" dirty="0"/>
              <a:t>10 minutes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Work Through Computational Activity </a:t>
            </a:r>
            <a:r>
              <a:rPr lang="en-US" sz="2000" dirty="0" smtClean="0"/>
              <a:t>		-- </a:t>
            </a:r>
            <a:r>
              <a:rPr lang="en-US" sz="2000" dirty="0"/>
              <a:t>45 minutes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Overview </a:t>
            </a:r>
            <a:r>
              <a:rPr lang="en-US" sz="2000" dirty="0"/>
              <a:t>of PICUP </a:t>
            </a:r>
            <a:r>
              <a:rPr lang="en-US" sz="2000" dirty="0" smtClean="0"/>
              <a:t>Website </a:t>
            </a:r>
            <a:r>
              <a:rPr lang="en-US" sz="2000" dirty="0"/>
              <a:t>and Framework </a:t>
            </a:r>
            <a:r>
              <a:rPr lang="en-US" sz="2000" dirty="0" smtClean="0"/>
              <a:t>	-- </a:t>
            </a:r>
            <a:r>
              <a:rPr lang="en-US" sz="2000" dirty="0"/>
              <a:t>15 minutes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Strategies for Integrating Computational Activities -- 20 minutes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913" y="1238554"/>
            <a:ext cx="101080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Partnership for the Integration of Computation into Undergraduate Physics</a:t>
            </a:r>
            <a:endParaRPr lang="en-US" cap="all" dirty="0" smtClean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588299" y="2171834"/>
            <a:ext cx="1828800" cy="1828800"/>
          </a:xfrm>
          <a:prstGeom prst="ellipse">
            <a:avLst/>
          </a:prstGeom>
          <a:solidFill>
            <a:srgbClr val="00CC99">
              <a:alpha val="5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Cambria" panose="020405030504060302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77731" y="3050291"/>
            <a:ext cx="1828800" cy="1828800"/>
          </a:xfrm>
          <a:prstGeom prst="ellipse">
            <a:avLst/>
          </a:prstGeom>
          <a:solidFill>
            <a:srgbClr val="33CCFF">
              <a:alpha val="5568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Cambria" panose="020405030504060302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72429" y="3050291"/>
            <a:ext cx="1828800" cy="1828800"/>
          </a:xfrm>
          <a:prstGeom prst="ellipse">
            <a:avLst/>
          </a:prstGeom>
          <a:solidFill>
            <a:srgbClr val="99FF66">
              <a:alpha val="5254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97390" y="2295204"/>
            <a:ext cx="1275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</a:t>
            </a:r>
          </a:p>
          <a:p>
            <a:pPr algn="ctr"/>
            <a:r>
              <a:rPr lang="en-US" dirty="0" smtClean="0">
                <a:latin typeface="+mj-lt"/>
              </a:rPr>
              <a:t>Theoretical </a:t>
            </a:r>
          </a:p>
          <a:p>
            <a:pPr algn="ctr"/>
            <a:r>
              <a:rPr lang="en-US" dirty="0" smtClean="0">
                <a:latin typeface="+mj-lt"/>
              </a:rPr>
              <a:t>Skills</a:t>
            </a:r>
            <a:endParaRPr lang="en-US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55043" y="3252539"/>
            <a:ext cx="155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Computational</a:t>
            </a:r>
          </a:p>
          <a:p>
            <a:pPr algn="r"/>
            <a:r>
              <a:rPr lang="en-US" dirty="0" smtClean="0">
                <a:latin typeface="+mj-lt"/>
              </a:rPr>
              <a:t>Skills</a:t>
            </a:r>
            <a:endParaRPr lang="en-US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48921" y="3826057"/>
            <a:ext cx="1828800" cy="18288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5037" y="4261990"/>
            <a:ext cx="1961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W</a:t>
            </a:r>
            <a:endParaRPr lang="en-US" b="1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Writing / Technical </a:t>
            </a:r>
          </a:p>
          <a:p>
            <a:pPr algn="ctr"/>
            <a:r>
              <a:rPr lang="en-US" dirty="0" smtClean="0">
                <a:latin typeface="+mj-lt"/>
              </a:rPr>
              <a:t>Communication </a:t>
            </a:r>
          </a:p>
          <a:p>
            <a:pPr algn="ctr"/>
            <a:r>
              <a:rPr lang="en-US" dirty="0" smtClean="0">
                <a:latin typeface="+mj-lt"/>
              </a:rPr>
              <a:t>Skills</a:t>
            </a:r>
            <a:endParaRPr lang="en-US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44163" y="31845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C</a:t>
            </a:r>
            <a:endParaRPr lang="en-US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72129" y="3572598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Experimental </a:t>
            </a:r>
          </a:p>
          <a:p>
            <a:r>
              <a:rPr lang="en-US" dirty="0" smtClean="0">
                <a:latin typeface="+mj-lt"/>
              </a:rPr>
              <a:t>Skills</a:t>
            </a:r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05965" y="323095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8435" y="275543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Mission</a:t>
            </a:r>
          </a:p>
          <a:p>
            <a:r>
              <a:rPr lang="en-US" dirty="0">
                <a:latin typeface="Cambria" panose="02040503050406030204" pitchFamily="18" charset="0"/>
              </a:rPr>
              <a:t>Create a vibrant community of educators, a forum for open discussion, a collection of educational resources, and a set of strategies and tactics that support the development and improvement of undergraduate physics education through integration of computation across its curriculum.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0299" y="572367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M.E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. Johnston, “Implementing Curricular Change,”</a:t>
            </a:r>
          </a:p>
          <a:p>
            <a:pPr algn="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Computing in Science and Engineering, Vol.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8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, No. 5, p. 32 (2006).</a:t>
            </a:r>
          </a:p>
        </p:txBody>
      </p:sp>
    </p:spTree>
    <p:extLst>
      <p:ext uri="{BB962C8B-B14F-4D97-AF65-F5344CB8AC3E}">
        <p14:creationId xmlns:p14="http://schemas.microsoft.com/office/powerpoint/2010/main" val="13603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229" y="1371328"/>
            <a:ext cx="6748581" cy="531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Benefits: </a:t>
            </a:r>
            <a:endParaRPr lang="en-US" sz="24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Students develop skills that are necessary in private sector jobs and in graduate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</a:t>
            </a:r>
            <a:r>
              <a:rPr lang="en-US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Computational homework and projects that are more closely connected to how professional physicists engage with their own work, excite students, and might help retain physics majors by providing enjoyable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experiences</a:t>
            </a:r>
            <a:r>
              <a:rPr lang="en-US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Enhance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content coverage with little or no loss. </a:t>
            </a:r>
            <a:endParaRPr lang="en-US" dirty="0">
              <a:latin typeface="Cambria" panose="0204050305040603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Enhance </a:t>
            </a:r>
            <a:r>
              <a:rPr lang="en-US" dirty="0">
                <a:latin typeface="Cambria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conceptual understanding by allowing students to play around in "parameter space" and to visualize system behavior.</a:t>
            </a:r>
          </a:p>
          <a:p>
            <a:pPr>
              <a:lnSpc>
                <a:spcPct val="107000"/>
              </a:lnSpc>
            </a:pPr>
            <a:endParaRPr lang="en-US" sz="9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AIP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Research Center, “Report on Physics Bachelors,” Focus On, June 2015.</a:t>
            </a:r>
          </a:p>
          <a:p>
            <a:pPr>
              <a:lnSpc>
                <a:spcPct val="107000"/>
              </a:lnSpc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Caballero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M.D. &amp; Pollock, S.J. Am. J. Phys. </a:t>
            </a:r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82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(3), March 2014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Dancy, M. &amp; Henderson, C.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Barriers and Promises in STEM Reform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Commissioned Paper for National Academies of Science Workshop on Linking Evidence and Promising Practices in STEM Undergraduate Education, Washington, DC, Oct 13-14, 2008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30" y="1762811"/>
            <a:ext cx="4392878" cy="4139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32102" y="4351675"/>
            <a:ext cx="4402305" cy="192045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41530" y="3895718"/>
            <a:ext cx="4392878" cy="176662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093" y="1334406"/>
            <a:ext cx="935406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Question: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Why are you at this workshop?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Why do you want to add computation to your courses?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238" y="1334406"/>
            <a:ext cx="9378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Choice of Activity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Introduction to </a:t>
            </a:r>
            <a:r>
              <a:rPr lang="en-US" sz="2400" dirty="0" err="1" smtClean="0">
                <a:latin typeface="Cambria" panose="02040503050406030204" pitchFamily="18" charset="0"/>
              </a:rPr>
              <a:t>Glowscript</a:t>
            </a:r>
            <a:r>
              <a:rPr lang="en-US" sz="2400" dirty="0" smtClean="0">
                <a:latin typeface="Cambria" panose="02040503050406030204" pitchFamily="18" charset="0"/>
              </a:rPr>
              <a:t> and </a:t>
            </a:r>
            <a:r>
              <a:rPr lang="en-US" sz="2400" dirty="0" err="1" smtClean="0">
                <a:latin typeface="Cambria" panose="02040503050406030204" pitchFamily="18" charset="0"/>
              </a:rPr>
              <a:t>Vpython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(</a:t>
            </a:r>
            <a:r>
              <a:rPr lang="en-US" sz="2400" dirty="0" err="1" smtClean="0">
                <a:latin typeface="Cambria" panose="02040503050406030204" pitchFamily="18" charset="0"/>
              </a:rPr>
              <a:t>Glowscript</a:t>
            </a:r>
            <a:r>
              <a:rPr lang="en-US" sz="2400" dirty="0" smtClean="0">
                <a:latin typeface="Cambria" panose="02040503050406030204" pitchFamily="18" charset="0"/>
              </a:rPr>
              <a:t>/</a:t>
            </a:r>
            <a:r>
              <a:rPr lang="en-US" sz="2400" dirty="0" err="1" smtClean="0">
                <a:latin typeface="Cambria" panose="02040503050406030204" pitchFamily="18" charset="0"/>
              </a:rPr>
              <a:t>Vpython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Lunar Lander (</a:t>
            </a:r>
            <a:r>
              <a:rPr lang="en-US" sz="2400" dirty="0" err="1" smtClean="0">
                <a:latin typeface="Cambria" panose="02040503050406030204" pitchFamily="18" charset="0"/>
              </a:rPr>
              <a:t>Glowscript</a:t>
            </a:r>
            <a:r>
              <a:rPr lang="en-US" sz="2400" dirty="0" smtClean="0">
                <a:latin typeface="Cambria" panose="02040503050406030204" pitchFamily="18" charset="0"/>
              </a:rPr>
              <a:t>/</a:t>
            </a:r>
            <a:r>
              <a:rPr lang="en-US" sz="2400" dirty="0" err="1" smtClean="0">
                <a:latin typeface="Cambria" panose="02040503050406030204" pitchFamily="18" charset="0"/>
              </a:rPr>
              <a:t>Vpython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Falling Sphere with Air Resistance Proportional to v</a:t>
            </a:r>
            <a:r>
              <a:rPr lang="en-US" sz="2400" baseline="30000" dirty="0" smtClean="0">
                <a:latin typeface="Cambria" panose="02040503050406030204" pitchFamily="18" charset="0"/>
              </a:rPr>
              <a:t>2</a:t>
            </a:r>
            <a:r>
              <a:rPr lang="en-US" sz="2400" dirty="0" smtClean="0">
                <a:latin typeface="Cambria" panose="02040503050406030204" pitchFamily="18" charset="0"/>
              </a:rPr>
              <a:t>  (Excel)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735" y="1241605"/>
            <a:ext cx="6806349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Computation Implementation Space (CIS)</a:t>
            </a:r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8448" y="5774435"/>
            <a:ext cx="1735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 available simulations.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7555" y="4870143"/>
            <a:ext cx="164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Producing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Pseudocode.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16747" y="4833316"/>
            <a:ext cx="22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Modifying minimally working programs.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93304" y="5796500"/>
            <a:ext cx="177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Writing code from scratch.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1770" y="4716679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Lecture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1130" y="4029968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Homework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951" y="3367659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Laboratory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3523" y="1797207"/>
            <a:ext cx="164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Midterm or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Final project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769237" y="5646008"/>
            <a:ext cx="9250303" cy="2206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7667" y="5494409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22389" y="5517581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23371" y="5516474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52283" y="5539646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308645" y="5791309"/>
            <a:ext cx="2255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Modifying working programs.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110699" y="1363032"/>
            <a:ext cx="3237" cy="4529071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979684" y="2116448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67616" y="3552325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79684" y="4240171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986187" y="4949421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558180" y="5547023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89497" y="2642598"/>
            <a:ext cx="119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85874" y="2827264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093" y="1334406"/>
            <a:ext cx="9354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Go to: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https://</a:t>
            </a:r>
            <a:r>
              <a:rPr lang="en-US" sz="2800" dirty="0" err="1">
                <a:latin typeface="Cambria" panose="02040503050406030204" pitchFamily="18" charset="0"/>
              </a:rPr>
              <a:t>www.compadre.org</a:t>
            </a:r>
            <a:r>
              <a:rPr lang="en-US" sz="2800" dirty="0">
                <a:latin typeface="Cambria" panose="02040503050406030204" pitchFamily="18" charset="0"/>
              </a:rPr>
              <a:t>/PICUP/exercises/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20816</TotalTime>
  <Words>636</Words>
  <Application>Microsoft Macintosh PowerPoint</Application>
  <PresentationFormat>Widescreen</PresentationFormat>
  <Paragraphs>172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Narrow</vt:lpstr>
      <vt:lpstr>Calibri</vt:lpstr>
      <vt:lpstr>Calibri Light</vt:lpstr>
      <vt:lpstr>Cambria</vt:lpstr>
      <vt:lpstr>Futura Md BT</vt:lpstr>
      <vt:lpstr>Mangal</vt:lpstr>
      <vt:lpstr>SimSun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Roos, Kelly</dc:creator>
  <cp:lastModifiedBy>Zimmerman, Todd</cp:lastModifiedBy>
  <cp:revision>174</cp:revision>
  <dcterms:created xsi:type="dcterms:W3CDTF">2016-01-07T20:56:39Z</dcterms:created>
  <dcterms:modified xsi:type="dcterms:W3CDTF">2017-10-23T17:04:52Z</dcterms:modified>
</cp:coreProperties>
</file>