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1"/>
  </p:notesMasterIdLst>
  <p:sldIdLst>
    <p:sldId id="258" r:id="rId2"/>
    <p:sldId id="279" r:id="rId3"/>
    <p:sldId id="280" r:id="rId4"/>
    <p:sldId id="281" r:id="rId5"/>
    <p:sldId id="282" r:id="rId6"/>
    <p:sldId id="283" r:id="rId7"/>
    <p:sldId id="286" r:id="rId8"/>
    <p:sldId id="287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76"/>
  </p:normalViewPr>
  <p:slideViewPr>
    <p:cSldViewPr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1A059-B47F-4FE1-9BF5-7848CDE73DB0}" type="datetimeFigureOut">
              <a:rPr lang="en-US" smtClean="0"/>
              <a:t>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A74AE-CF30-4D17-A3EC-7D319B7B3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48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050ED5-B05F-4383-A48D-74A1ED2C08E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Computation can be a bridge between theory and experiment</a:t>
            </a:r>
          </a:p>
          <a:p>
            <a:r>
              <a:rPr lang="en-US" dirty="0" smtClean="0"/>
              <a:t>Virtual experiments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A74AE-CF30-4D17-A3EC-7D319B7B32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07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TA’s and lecturer handles labs as well</a:t>
            </a:r>
          </a:p>
          <a:p>
            <a:endParaRPr lang="en-US" dirty="0" smtClean="0"/>
          </a:p>
          <a:p>
            <a:r>
              <a:rPr lang="en-US" dirty="0" smtClean="0"/>
              <a:t>Two sections per year</a:t>
            </a:r>
          </a:p>
          <a:p>
            <a:r>
              <a:rPr lang="en-US" dirty="0" smtClean="0"/>
              <a:t>Primarily Applied</a:t>
            </a:r>
            <a:r>
              <a:rPr lang="en-US" baseline="0" dirty="0" smtClean="0"/>
              <a:t> Science and Computer Science students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Typically do an introduction to </a:t>
            </a:r>
            <a:r>
              <a:rPr lang="en-US" baseline="0" dirty="0" err="1" smtClean="0"/>
              <a:t>Vpython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bouncing ball and constant acceleration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A74AE-CF30-4D17-A3EC-7D319B7B32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3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installing due to fact that I always</a:t>
            </a:r>
            <a:r>
              <a:rPr lang="en-US" baseline="0" dirty="0" smtClean="0"/>
              <a:t> have differing error 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A74AE-CF30-4D17-A3EC-7D319B7B32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28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baseline="0" dirty="0" smtClean="0"/>
              <a:t> Python activity </a:t>
            </a:r>
            <a:r>
              <a:rPr lang="mr-IN" baseline="0" dirty="0" smtClean="0"/>
              <a:t>–</a:t>
            </a:r>
            <a:r>
              <a:rPr lang="en-US" baseline="0" dirty="0" smtClean="0"/>
              <a:t> know how to do constant velocity and constant force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A74AE-CF30-4D17-A3EC-7D319B7B32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15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A74AE-CF30-4D17-A3EC-7D319B7B32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75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 full-fledged lab </a:t>
            </a:r>
            <a:r>
              <a:rPr lang="mr-IN" dirty="0" smtClean="0"/>
              <a:t>–</a:t>
            </a:r>
            <a:r>
              <a:rPr lang="en-US" baseline="0" dirty="0" smtClean="0"/>
              <a:t> brief hands-on activity</a:t>
            </a:r>
          </a:p>
          <a:p>
            <a:r>
              <a:rPr lang="en-US" baseline="0" dirty="0" smtClean="0"/>
              <a:t>Junior level optics course with </a:t>
            </a:r>
            <a:r>
              <a:rPr lang="en-US" dirty="0" smtClean="0"/>
              <a:t>6 students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A74AE-CF30-4D17-A3EC-7D319B7B32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96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A74AE-CF30-4D17-A3EC-7D319B7B32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24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A33690-DF3B-4993-B038-CC124D6A2A9E}" type="datetimeFigureOut">
              <a:rPr lang="en-US" smtClean="0"/>
              <a:t>1/5/18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33690-DF3B-4993-B038-CC124D6A2A9E}" type="datetimeFigureOut">
              <a:rPr lang="en-US" smtClean="0"/>
              <a:t>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33690-DF3B-4993-B038-CC124D6A2A9E}" type="datetimeFigureOut">
              <a:rPr lang="en-US" smtClean="0"/>
              <a:t>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33690-DF3B-4993-B038-CC124D6A2A9E}" type="datetimeFigureOut">
              <a:rPr lang="en-US" smtClean="0"/>
              <a:t>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33690-DF3B-4993-B038-CC124D6A2A9E}" type="datetimeFigureOut">
              <a:rPr lang="en-US" smtClean="0"/>
              <a:t>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33690-DF3B-4993-B038-CC124D6A2A9E}" type="datetimeFigureOut">
              <a:rPr lang="en-US" smtClean="0"/>
              <a:t>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33690-DF3B-4993-B038-CC124D6A2A9E}" type="datetimeFigureOut">
              <a:rPr lang="en-US" smtClean="0"/>
              <a:t>1/5/18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33690-DF3B-4993-B038-CC124D6A2A9E}" type="datetimeFigureOut">
              <a:rPr lang="en-US" smtClean="0"/>
              <a:t>1/5/18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33690-DF3B-4993-B038-CC124D6A2A9E}" type="datetimeFigureOut">
              <a:rPr lang="en-US" smtClean="0"/>
              <a:t>1/5/18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AA33690-DF3B-4993-B038-CC124D6A2A9E}" type="datetimeFigureOut">
              <a:rPr lang="en-US" smtClean="0"/>
              <a:t>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A33690-DF3B-4993-B038-CC124D6A2A9E}" type="datetimeFigureOut">
              <a:rPr lang="en-US" smtClean="0"/>
              <a:t>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NUL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AA33690-DF3B-4993-B038-CC124D6A2A9E}" type="datetimeFigureOut">
              <a:rPr lang="en-US" smtClean="0"/>
              <a:t>1/5/18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2A92995-2FCB-41FE-950D-9090982928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immermant/SET" TargetMode="External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powerpoint-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1981200" y="4511040"/>
            <a:ext cx="67818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Todd Zimmerman</a:t>
            </a:r>
          </a:p>
          <a:p>
            <a:pPr algn="ctr" eaLnBrk="1" hangingPunct="1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University of Wisconsin – Stout</a:t>
            </a:r>
          </a:p>
          <a:p>
            <a:pPr algn="ctr" eaLnBrk="1" hangingPunct="1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Menomonie, Wisconsin</a:t>
            </a:r>
            <a:endParaRPr lang="en-US" sz="20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053" name="TextBox 4"/>
          <p:cNvSpPr txBox="1">
            <a:spLocks noChangeArrowheads="1"/>
          </p:cNvSpPr>
          <p:nvPr/>
        </p:nvSpPr>
        <p:spPr bwMode="auto">
          <a:xfrm>
            <a:off x="0" y="0"/>
            <a:ext cx="7543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4800" dirty="0" smtClean="0">
                <a:solidFill>
                  <a:schemeClr val="bg1"/>
                </a:solidFill>
              </a:rPr>
              <a:t>Projectile Motion Experiment and Computational Model</a:t>
            </a:r>
            <a:endParaRPr lang="en-US" sz="4800" strike="sngStrike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067425"/>
            <a:ext cx="9144000" cy="790575"/>
          </a:xfrm>
          <a:prstGeom prst="rect">
            <a:avLst/>
          </a:prstGeom>
          <a:solidFill>
            <a:srgbClr val="004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8" name="Picture 5" descr="SHIELD.psd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-1" y="5638801"/>
            <a:ext cx="1472859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6" name="TextBox 6"/>
          <p:cNvSpPr txBox="1">
            <a:spLocks noChangeArrowheads="1"/>
          </p:cNvSpPr>
          <p:nvPr/>
        </p:nvSpPr>
        <p:spPr bwMode="auto">
          <a:xfrm>
            <a:off x="1566863" y="6156325"/>
            <a:ext cx="43989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100" dirty="0">
                <a:solidFill>
                  <a:schemeClr val="bg1"/>
                </a:solidFill>
                <a:latin typeface="Franklin Gothic Book" pitchFamily="34" charset="0"/>
                <a:cs typeface="Helvetica" pitchFamily="34" charset="0"/>
              </a:rPr>
              <a:t/>
            </a:r>
            <a:br>
              <a:rPr lang="en-US" sz="1100" dirty="0">
                <a:solidFill>
                  <a:schemeClr val="bg1"/>
                </a:solidFill>
                <a:latin typeface="Franklin Gothic Book" pitchFamily="34" charset="0"/>
                <a:cs typeface="Helvetica" pitchFamily="34" charset="0"/>
              </a:rPr>
            </a:br>
            <a:r>
              <a:rPr lang="en-US" sz="1100" dirty="0">
                <a:solidFill>
                  <a:schemeClr val="bg1"/>
                </a:solidFill>
                <a:latin typeface="Franklin Gothic Book" pitchFamily="34" charset="0"/>
                <a:cs typeface="Helvetica" pitchFamily="34" charset="0"/>
              </a:rPr>
              <a:t>Inspiring Innovation.  Learn more at </a:t>
            </a:r>
            <a:r>
              <a:rPr lang="en-US" sz="1100" dirty="0">
                <a:solidFill>
                  <a:schemeClr val="bg1"/>
                </a:solidFill>
                <a:latin typeface="Franklin Gothic Demi" pitchFamily="34" charset="0"/>
                <a:cs typeface="Helvetica" pitchFamily="34" charset="0"/>
              </a:rPr>
              <a:t>www.uwstout.edu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1166" y="3322753"/>
            <a:ext cx="473943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AAPT </a:t>
            </a:r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Winter Meeting</a:t>
            </a:r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algn="ctr" eaLnBrk="1" hangingPunct="1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Jan 8, 2018</a:t>
            </a:r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8406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3-legged stool</a:t>
            </a:r>
          </a:p>
          <a:p>
            <a:pPr lvl="1"/>
            <a:r>
              <a:rPr lang="en-US" dirty="0" smtClean="0"/>
              <a:t>Theory</a:t>
            </a:r>
          </a:p>
          <a:p>
            <a:pPr lvl="1"/>
            <a:r>
              <a:rPr lang="en-US" dirty="0" smtClean="0"/>
              <a:t>Experiment</a:t>
            </a:r>
          </a:p>
          <a:p>
            <a:pPr lvl="1"/>
            <a:r>
              <a:rPr lang="en-US" dirty="0" smtClean="0"/>
              <a:t>Computation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and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0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23 students per section</a:t>
            </a:r>
          </a:p>
          <a:p>
            <a:r>
              <a:rPr lang="en-US" dirty="0" smtClean="0"/>
              <a:t>All students have laptops</a:t>
            </a:r>
          </a:p>
          <a:p>
            <a:r>
              <a:rPr lang="en-US" dirty="0"/>
              <a:t>3 hours of lecture</a:t>
            </a:r>
            <a:endParaRPr lang="en-US" dirty="0" smtClean="0"/>
          </a:p>
          <a:p>
            <a:r>
              <a:rPr lang="en-US" dirty="0" smtClean="0"/>
              <a:t>2 hour labs</a:t>
            </a:r>
          </a:p>
          <a:p>
            <a:r>
              <a:rPr lang="en-US" dirty="0" smtClean="0"/>
              <a:t>2 hour discussions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University Physics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5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VPython</a:t>
            </a:r>
            <a:endParaRPr lang="en-US" dirty="0" smtClean="0"/>
          </a:p>
          <a:p>
            <a:r>
              <a:rPr lang="en-US" dirty="0" err="1" smtClean="0"/>
              <a:t>Jupyter</a:t>
            </a:r>
            <a:r>
              <a:rPr lang="en-US" dirty="0" smtClean="0"/>
              <a:t> Notebooks running at </a:t>
            </a:r>
            <a:r>
              <a:rPr lang="en-US" dirty="0" err="1" smtClean="0"/>
              <a:t>CoCalc.com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Also used </a:t>
            </a:r>
            <a:r>
              <a:rPr lang="en-US" dirty="0" err="1" smtClean="0"/>
              <a:t>Glowscript.org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 err="1" smtClean="0"/>
              <a:t>SageMathCloud</a:t>
            </a:r>
            <a:r>
              <a:rPr lang="en-US" dirty="0" smtClean="0"/>
              <a:t> </a:t>
            </a:r>
            <a:r>
              <a:rPr lang="en-US" dirty="0" err="1" smtClean="0"/>
              <a:t>CoCalc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8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Projectile Motion</a:t>
            </a:r>
          </a:p>
          <a:p>
            <a:pPr lvl="1"/>
            <a:r>
              <a:rPr lang="en-US" dirty="0" smtClean="0"/>
              <a:t>Computer Model</a:t>
            </a:r>
          </a:p>
          <a:p>
            <a:pPr lvl="2"/>
            <a:r>
              <a:rPr lang="en-US" dirty="0" smtClean="0"/>
              <a:t>Look at horizontal distance traveled and total time in the air</a:t>
            </a:r>
          </a:p>
          <a:p>
            <a:pPr lvl="3"/>
            <a:r>
              <a:rPr lang="en-US" dirty="0" smtClean="0"/>
              <a:t>Horizontal launch</a:t>
            </a:r>
          </a:p>
          <a:p>
            <a:pPr lvl="3"/>
            <a:r>
              <a:rPr lang="en-US" dirty="0" smtClean="0"/>
              <a:t>Vertical launch</a:t>
            </a:r>
          </a:p>
          <a:p>
            <a:pPr lvl="1"/>
            <a:r>
              <a:rPr lang="en-US" dirty="0" smtClean="0"/>
              <a:t>Experiment</a:t>
            </a:r>
          </a:p>
          <a:p>
            <a:pPr lvl="2"/>
            <a:r>
              <a:rPr lang="en-US" dirty="0" smtClean="0"/>
              <a:t>Determine launch velocity</a:t>
            </a:r>
          </a:p>
          <a:p>
            <a:pPr lvl="2"/>
            <a:r>
              <a:rPr lang="en-US" dirty="0" smtClean="0"/>
              <a:t>Model launch for arbitrary angle and do experiment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0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37033"/>
            <a:ext cx="656082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1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940491"/>
          </a:xfrm>
        </p:spPr>
        <p:txBody>
          <a:bodyPr/>
          <a:lstStyle/>
          <a:p>
            <a:r>
              <a:rPr lang="en-US" dirty="0" smtClean="0"/>
              <a:t>Use Snell’s law to plot angles</a:t>
            </a:r>
          </a:p>
          <a:p>
            <a:r>
              <a:rPr lang="en-US" dirty="0" smtClean="0"/>
              <a:t>Plot reflectance at air-to-glass surface</a:t>
            </a:r>
          </a:p>
          <a:p>
            <a:pPr lvl="1"/>
            <a:r>
              <a:rPr lang="en-US" dirty="0" smtClean="0"/>
              <a:t>Use graph to predict results</a:t>
            </a:r>
          </a:p>
          <a:p>
            <a:r>
              <a:rPr lang="en-US" dirty="0" smtClean="0"/>
              <a:t>View reflected light w/ polarizer and glass slide</a:t>
            </a:r>
          </a:p>
          <a:p>
            <a:pPr lvl="1"/>
            <a:r>
              <a:rPr lang="en-US" dirty="0" smtClean="0"/>
              <a:t>Observe Brewster’s angle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2246"/>
            <a:ext cx="8229600" cy="1036638"/>
          </a:xfrm>
        </p:spPr>
        <p:txBody>
          <a:bodyPr/>
          <a:lstStyle/>
          <a:p>
            <a:r>
              <a:rPr lang="en-US" dirty="0" smtClean="0"/>
              <a:t>Fresnel’s Equations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414963"/>
            <a:ext cx="52959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8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 for reflection from back surface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Activity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44890"/>
            <a:ext cx="6076005" cy="402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to the UW-Stout Office of Research and Sponsored Programs </a:t>
            </a:r>
            <a:r>
              <a:rPr lang="en-US" dirty="0" smtClean="0"/>
              <a:t>and to the </a:t>
            </a:r>
            <a:r>
              <a:rPr lang="en-US" dirty="0" err="1" smtClean="0"/>
              <a:t>Nakatani</a:t>
            </a:r>
            <a:r>
              <a:rPr lang="en-US" dirty="0" smtClean="0"/>
              <a:t> Teaching and Learning Center for </a:t>
            </a:r>
            <a:r>
              <a:rPr lang="en-US" dirty="0" smtClean="0"/>
              <a:t>financial </a:t>
            </a:r>
            <a:r>
              <a:rPr lang="en-US" dirty="0" smtClean="0"/>
              <a:t>support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000" dirty="0" smtClean="0"/>
              <a:t>Slides are available at:</a:t>
            </a: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github.com/zimmermant/talks/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4290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12075</TotalTime>
  <Words>260</Words>
  <Application>Microsoft Macintosh PowerPoint</Application>
  <PresentationFormat>On-screen Show (4:3)</PresentationFormat>
  <Paragraphs>70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 Black</vt:lpstr>
      <vt:lpstr>Calibri</vt:lpstr>
      <vt:lpstr>Franklin Gothic Book</vt:lpstr>
      <vt:lpstr>Franklin Gothic Demi</vt:lpstr>
      <vt:lpstr>Helvetica</vt:lpstr>
      <vt:lpstr>Lucida Sans Unicode</vt:lpstr>
      <vt:lpstr>Mangal</vt:lpstr>
      <vt:lpstr>Verdana</vt:lpstr>
      <vt:lpstr>Wingdings 2</vt:lpstr>
      <vt:lpstr>Wingdings 3</vt:lpstr>
      <vt:lpstr>Arial</vt:lpstr>
      <vt:lpstr>Concourse</vt:lpstr>
      <vt:lpstr>PowerPoint Presentation</vt:lpstr>
      <vt:lpstr>Computation and Experiment</vt:lpstr>
      <vt:lpstr>University Physics I</vt:lpstr>
      <vt:lpstr>SageMathCloud CoCalc</vt:lpstr>
      <vt:lpstr>Activity</vt:lpstr>
      <vt:lpstr>Jupyter Notebook</vt:lpstr>
      <vt:lpstr>Fresnel’s Equations</vt:lpstr>
      <vt:lpstr>Additional Activity</vt:lpstr>
      <vt:lpstr>Thank You</vt:lpstr>
    </vt:vector>
  </TitlesOfParts>
  <Company>University of Wisconsin - Stout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Zimmermant</dc:creator>
  <cp:lastModifiedBy>Zimmerman, Todd</cp:lastModifiedBy>
  <cp:revision>71</cp:revision>
  <dcterms:created xsi:type="dcterms:W3CDTF">2012-05-14T17:28:23Z</dcterms:created>
  <dcterms:modified xsi:type="dcterms:W3CDTF">2018-01-08T17:55:22Z</dcterms:modified>
</cp:coreProperties>
</file>