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9" r:id="rId4"/>
    <p:sldId id="258" r:id="rId5"/>
    <p:sldId id="278" r:id="rId6"/>
    <p:sldId id="265" r:id="rId7"/>
    <p:sldId id="279" r:id="rId8"/>
    <p:sldId id="298" r:id="rId9"/>
    <p:sldId id="299" r:id="rId10"/>
    <p:sldId id="300" r:id="rId11"/>
    <p:sldId id="301" r:id="rId12"/>
    <p:sldId id="302" r:id="rId13"/>
    <p:sldId id="262" r:id="rId14"/>
    <p:sldId id="280" r:id="rId15"/>
    <p:sldId id="283" r:id="rId16"/>
    <p:sldId id="281" r:id="rId17"/>
    <p:sldId id="284" r:id="rId18"/>
    <p:sldId id="285" r:id="rId19"/>
    <p:sldId id="303" r:id="rId20"/>
    <p:sldId id="304" r:id="rId21"/>
    <p:sldId id="288" r:id="rId22"/>
    <p:sldId id="306" r:id="rId23"/>
    <p:sldId id="260" r:id="rId24"/>
    <p:sldId id="261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9818" autoAdjust="0"/>
  </p:normalViewPr>
  <p:slideViewPr>
    <p:cSldViewPr snapToGrid="0" snapToObjects="1">
      <p:cViewPr varScale="1">
        <p:scale>
          <a:sx n="100" d="100"/>
          <a:sy n="100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9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52400"/>
            <a:ext cx="8839200" cy="65155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40AF-F974-EB4A-B280-06ED8EFDDADB}" type="datetimeFigureOut">
              <a:rPr lang="en-US" smtClean="0"/>
              <a:t>2013-05-14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C27-0123-384F-A3B1-7AE90BF6E2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096001"/>
            <a:ext cx="2920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3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3764"/>
            <a:ext cx="7772400" cy="1470025"/>
          </a:xfrm>
        </p:spPr>
        <p:txBody>
          <a:bodyPr/>
          <a:lstStyle/>
          <a:p>
            <a:r>
              <a:rPr lang="en-US" dirty="0" smtClean="0"/>
              <a:t>Early Detection of Medication </a:t>
            </a:r>
            <a:r>
              <a:rPr lang="en-US" dirty="0" err="1" smtClean="0"/>
              <a:t>Nonadherence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3642"/>
            <a:ext cx="6400800" cy="596553"/>
          </a:xfrm>
        </p:spPr>
        <p:txBody>
          <a:bodyPr/>
          <a:lstStyle/>
          <a:p>
            <a:r>
              <a:rPr lang="en-US" dirty="0" smtClean="0"/>
              <a:t>Andrew Zimolzak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0990" y="4145693"/>
            <a:ext cx="6400800" cy="203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Committee: Ken </a:t>
            </a:r>
            <a:r>
              <a:rPr lang="en-US" dirty="0" err="1" smtClean="0"/>
              <a:t>Mandl</a:t>
            </a:r>
            <a:endParaRPr lang="en-US" dirty="0" smtClean="0"/>
          </a:p>
          <a:p>
            <a:r>
              <a:rPr lang="en-US" dirty="0" err="1" smtClean="0"/>
              <a:t>Aurel</a:t>
            </a:r>
            <a:r>
              <a:rPr lang="en-US" dirty="0" smtClean="0"/>
              <a:t> </a:t>
            </a:r>
            <a:r>
              <a:rPr lang="en-US" dirty="0" err="1" smtClean="0"/>
              <a:t>Cami</a:t>
            </a:r>
            <a:endParaRPr lang="en-US" dirty="0" smtClean="0"/>
          </a:p>
          <a:p>
            <a:r>
              <a:rPr lang="en-US" dirty="0" smtClean="0"/>
              <a:t>Sebastian </a:t>
            </a:r>
            <a:r>
              <a:rPr lang="en-US" dirty="0" err="1" smtClean="0"/>
              <a:t>Schneeweiss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Adherence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Prescription Fills (claims)</a:t>
            </a:r>
          </a:p>
          <a:p>
            <a:pPr marL="0" indent="0">
              <a:buNone/>
            </a:pPr>
            <a:r>
              <a:rPr lang="en-US" dirty="0" smtClean="0"/>
              <a:t>2.  Pill counts</a:t>
            </a:r>
          </a:p>
          <a:p>
            <a:pPr marL="0" indent="0">
              <a:buNone/>
            </a:pPr>
            <a:r>
              <a:rPr lang="en-US" dirty="0" smtClean="0"/>
              <a:t>3.  Self-report</a:t>
            </a:r>
          </a:p>
          <a:p>
            <a:pPr marL="0" indent="0">
              <a:buNone/>
            </a:pPr>
            <a:r>
              <a:rPr lang="en-US" dirty="0" smtClean="0"/>
              <a:t>4.  </a:t>
            </a:r>
          </a:p>
          <a:p>
            <a:pPr marL="0" indent="0">
              <a:buNone/>
            </a:pPr>
            <a:r>
              <a:rPr lang="en-US" dirty="0" smtClean="0"/>
              <a:t>5.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2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Adherence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Prescription Fills (claims)</a:t>
            </a:r>
          </a:p>
          <a:p>
            <a:pPr marL="0" indent="0">
              <a:buNone/>
            </a:pPr>
            <a:r>
              <a:rPr lang="en-US" dirty="0" smtClean="0"/>
              <a:t>2.  Pill counts</a:t>
            </a:r>
          </a:p>
          <a:p>
            <a:pPr marL="0" indent="0">
              <a:buNone/>
            </a:pPr>
            <a:r>
              <a:rPr lang="en-US" dirty="0" smtClean="0"/>
              <a:t>3.  Self-report</a:t>
            </a:r>
          </a:p>
          <a:p>
            <a:pPr marL="0" indent="0">
              <a:buNone/>
            </a:pPr>
            <a:r>
              <a:rPr lang="en-US" dirty="0" smtClean="0"/>
              <a:t>4.  Drug levels</a:t>
            </a:r>
          </a:p>
          <a:p>
            <a:pPr marL="0" indent="0">
              <a:buNone/>
            </a:pPr>
            <a:r>
              <a:rPr lang="en-US" dirty="0" smtClean="0"/>
              <a:t>5.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2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Adherence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Prescription Fills (claims)</a:t>
            </a:r>
          </a:p>
          <a:p>
            <a:pPr marL="0" indent="0">
              <a:buNone/>
            </a:pPr>
            <a:r>
              <a:rPr lang="en-US" dirty="0" smtClean="0"/>
              <a:t>2.  Pill counts</a:t>
            </a:r>
          </a:p>
          <a:p>
            <a:pPr marL="0" indent="0">
              <a:buNone/>
            </a:pPr>
            <a:r>
              <a:rPr lang="en-US" dirty="0" smtClean="0"/>
              <a:t>3.  Self-report</a:t>
            </a:r>
          </a:p>
          <a:p>
            <a:pPr marL="0" indent="0">
              <a:buNone/>
            </a:pPr>
            <a:r>
              <a:rPr lang="en-US" dirty="0" smtClean="0"/>
              <a:t>4.  Drug levels</a:t>
            </a:r>
          </a:p>
          <a:p>
            <a:pPr marL="0" indent="0">
              <a:buNone/>
            </a:pPr>
            <a:r>
              <a:rPr lang="en-US" dirty="0" smtClean="0"/>
              <a:t>5.  Electronic monitoring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6"/>
          <a:stretch/>
        </p:blipFill>
        <p:spPr>
          <a:xfrm>
            <a:off x="5346700" y="1263649"/>
            <a:ext cx="3340100" cy="2638481"/>
          </a:xfrm>
          <a:prstGeom prst="rect">
            <a:avLst/>
          </a:prstGeom>
        </p:spPr>
      </p:pic>
      <p:pic>
        <p:nvPicPr>
          <p:cNvPr id="5" name="Picture 4" descr="MEMS TrackC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88" y="3646423"/>
            <a:ext cx="3004312" cy="242184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663803" y="5828010"/>
            <a:ext cx="1790085" cy="480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/>
              <a:t>aardexgroup.com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102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isto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90" y="196315"/>
            <a:ext cx="6683517" cy="59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2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1101" y="260109"/>
            <a:ext cx="7772400" cy="5492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34" y="2800505"/>
            <a:ext cx="7408373" cy="1362075"/>
          </a:xfrm>
        </p:spPr>
        <p:txBody>
          <a:bodyPr/>
          <a:lstStyle/>
          <a:p>
            <a:pPr algn="ctr"/>
            <a:r>
              <a:rPr lang="en-US" dirty="0" smtClean="0"/>
              <a:t>Adherence interventions work but can be complex.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4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ee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8" t="5000" r="8607" b="26199"/>
          <a:stretch/>
        </p:blipFill>
        <p:spPr>
          <a:xfrm>
            <a:off x="1115703" y="284220"/>
            <a:ext cx="6910465" cy="57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1101" y="260109"/>
            <a:ext cx="7772400" cy="5492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346" y="2800505"/>
            <a:ext cx="6701647" cy="1362075"/>
          </a:xfrm>
        </p:spPr>
        <p:txBody>
          <a:bodyPr/>
          <a:lstStyle/>
          <a:p>
            <a:pPr algn="ctr"/>
            <a:r>
              <a:rPr lang="en-US" dirty="0" smtClean="0"/>
              <a:t>Some predictors of adherence don’t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4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0" y="355600"/>
            <a:ext cx="8570129" cy="5310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07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d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5" r="2257" b="20839"/>
          <a:stretch/>
        </p:blipFill>
        <p:spPr>
          <a:xfrm>
            <a:off x="470272" y="279401"/>
            <a:ext cx="8305428" cy="5791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80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636" y="736601"/>
            <a:ext cx="6336264" cy="6095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Assessed for eligibility (n= </a:t>
            </a:r>
            <a:r>
              <a:rPr lang="en-CA" sz="2800" b="1" i="1" dirty="0" smtClean="0">
                <a:latin typeface="Arial" charset="0"/>
                <a:ea typeface="ÇlÇr ñæí©" charset="0"/>
              </a:rPr>
              <a:t>624 781</a:t>
            </a:r>
            <a:r>
              <a:rPr kumimoji="0" lang="en-CA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)</a:t>
            </a:r>
            <a:endParaRPr kumimoji="0" lang="en-US" sz="6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890963" y="1346200"/>
            <a:ext cx="0" cy="4914900"/>
          </a:xfrm>
          <a:prstGeom prst="straightConnector1">
            <a:avLst/>
          </a:prstGeom>
          <a:noFill/>
          <a:ln w="57150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CCCCCC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>
            <a:off x="890963" y="4081305"/>
            <a:ext cx="645737" cy="0"/>
          </a:xfrm>
          <a:prstGeom prst="straightConnector1">
            <a:avLst/>
          </a:prstGeom>
          <a:noFill/>
          <a:ln w="57150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CCCCCC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49400" y="2047316"/>
            <a:ext cx="7378701" cy="36041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Excluded  (n= </a:t>
            </a:r>
            <a:r>
              <a:rPr lang="en-CA" sz="2800" dirty="0" smtClean="0">
                <a:latin typeface="Arial" charset="0"/>
                <a:ea typeface="ÇlÇr ñæí©" charset="0"/>
              </a:rPr>
              <a:t>406 853</a:t>
            </a: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)</a:t>
            </a:r>
            <a:endParaRPr kumimoji="0" lang="en-C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ÇlÇr ñæí©" charset="0"/>
            </a:endParaRP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CA" sz="2800" b="1" i="1" dirty="0">
                <a:latin typeface="Arial" charset="0"/>
                <a:ea typeface="ÇlÇr ñæí©" charset="0"/>
              </a:rPr>
              <a:t>Washout period &lt; </a:t>
            </a:r>
            <a:r>
              <a:rPr lang="en-CA" sz="2800" b="1" i="1" dirty="0" smtClean="0">
                <a:latin typeface="Arial" charset="0"/>
                <a:ea typeface="ÇlÇr ñæí©" charset="0"/>
              </a:rPr>
              <a:t>180 </a:t>
            </a:r>
            <a:r>
              <a:rPr lang="en-CA" sz="2800" b="1" i="1" dirty="0">
                <a:latin typeface="Arial" charset="0"/>
                <a:ea typeface="ÇlÇr ñæí©" charset="0"/>
              </a:rPr>
              <a:t>d (n= </a:t>
            </a:r>
            <a:r>
              <a:rPr lang="en-CA" sz="2800" b="1" i="1" dirty="0" smtClean="0">
                <a:latin typeface="Arial" charset="0"/>
                <a:ea typeface="ÇlÇr ñæí©" charset="0"/>
              </a:rPr>
              <a:t>388 012)</a:t>
            </a:r>
            <a:endParaRPr lang="en-CA" sz="2800" b="1" i="1" dirty="0">
              <a:latin typeface="Arial" charset="0"/>
              <a:ea typeface="ÇlÇr ñæí©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CA" sz="2800" dirty="0" smtClean="0">
                <a:latin typeface="Arial" charset="0"/>
                <a:ea typeface="ÇlÇr ñæí©" charset="0"/>
              </a:rPr>
              <a:t>Eligibility &lt; 90 d after index date (n= 17 397)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CA" sz="2800" dirty="0" smtClean="0">
                <a:latin typeface="Arial" charset="0"/>
                <a:ea typeface="ÇlÇr ñæí©" charset="0"/>
              </a:rPr>
              <a:t>Eligibility gap in first </a:t>
            </a:r>
            <a:r>
              <a:rPr lang="en-CA" sz="2800" dirty="0" err="1" smtClean="0">
                <a:latin typeface="Arial" charset="0"/>
                <a:ea typeface="ÇlÇr ñæí©" charset="0"/>
              </a:rPr>
              <a:t>yr</a:t>
            </a:r>
            <a:r>
              <a:rPr lang="en-CA" sz="2800" dirty="0" smtClean="0">
                <a:latin typeface="Arial" charset="0"/>
                <a:ea typeface="ÇlÇr ñæí©" charset="0"/>
              </a:rPr>
              <a:t> (n= 3032)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CA" sz="2800" dirty="0">
                <a:latin typeface="Arial" charset="0"/>
                <a:ea typeface="ÇlÇr ñæí©" charset="0"/>
              </a:rPr>
              <a:t>Fill quantity &gt; 100 (n= </a:t>
            </a:r>
            <a:r>
              <a:rPr lang="en-CA" sz="2800" dirty="0" smtClean="0">
                <a:latin typeface="Arial" charset="0"/>
                <a:ea typeface="ÇlÇr ñæí©" charset="0"/>
              </a:rPr>
              <a:t>899)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CA" sz="2800" dirty="0" smtClean="0">
                <a:latin typeface="Arial" charset="0"/>
                <a:ea typeface="ÇlÇr ñæí©" charset="0"/>
              </a:rPr>
              <a:t>Lovastatin (n= 48)</a:t>
            </a:r>
            <a:endParaRPr lang="en-CA" sz="2800" dirty="0">
              <a:latin typeface="Arial" charset="0"/>
              <a:ea typeface="ÇlÇr ñæí©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CA" sz="2800" dirty="0" smtClean="0">
                <a:latin typeface="Arial" charset="0"/>
                <a:ea typeface="ÇlÇr ñæí©" charset="0"/>
              </a:rPr>
              <a:t>Unknown gender (n= 3)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CA" sz="2800" dirty="0" smtClean="0">
                <a:latin typeface="Arial" charset="0"/>
                <a:ea typeface="ÇlÇr ñæí©" charset="0"/>
              </a:rPr>
              <a:t>Age &gt; 100 (n= 3)</a:t>
            </a:r>
          </a:p>
        </p:txBody>
      </p:sp>
    </p:spTree>
    <p:extLst>
      <p:ext uri="{BB962C8B-B14F-4D97-AF65-F5344CB8AC3E}">
        <p14:creationId xmlns:p14="http://schemas.microsoft.com/office/powerpoint/2010/main" val="165437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1101" y="260109"/>
            <a:ext cx="7772400" cy="5492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sz="50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0050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Adherence is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3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4519751" y="279400"/>
            <a:ext cx="0" cy="3115167"/>
          </a:xfrm>
          <a:prstGeom prst="straightConnector1">
            <a:avLst/>
          </a:prstGeom>
          <a:noFill/>
          <a:ln w="38100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CCCCCC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55900" y="1145149"/>
            <a:ext cx="3515354" cy="7852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Eligible (</a:t>
            </a:r>
            <a:r>
              <a:rPr kumimoji="0" lang="en-C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n= </a:t>
            </a:r>
            <a:r>
              <a:rPr lang="en-CA" sz="2800" dirty="0" smtClean="0">
                <a:latin typeface="Arial" charset="0"/>
                <a:ea typeface="ÇlÇr ñæí©" charset="0"/>
              </a:rPr>
              <a:t>217 928</a:t>
            </a: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)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4" name="AutoShape 8"/>
          <p:cNvCxnSpPr>
            <a:cxnSpLocks noChangeShapeType="1"/>
          </p:cNvCxnSpPr>
          <p:nvPr/>
        </p:nvCxnSpPr>
        <p:spPr bwMode="auto">
          <a:xfrm>
            <a:off x="2272882" y="3394567"/>
            <a:ext cx="0" cy="1499941"/>
          </a:xfrm>
          <a:prstGeom prst="straightConnector1">
            <a:avLst/>
          </a:prstGeom>
          <a:noFill/>
          <a:ln w="38100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CCCCCC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>
            <a:off x="2272882" y="3394567"/>
            <a:ext cx="4568232" cy="0"/>
          </a:xfrm>
          <a:prstGeom prst="straightConnector1">
            <a:avLst/>
          </a:prstGeom>
          <a:noFill/>
          <a:ln w="38100" cmpd="sng">
            <a:solidFill>
              <a:srgbClr val="00000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CCCCCC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6841114" y="3394567"/>
            <a:ext cx="0" cy="1499941"/>
          </a:xfrm>
          <a:prstGeom prst="straightConnector1">
            <a:avLst/>
          </a:prstGeom>
          <a:noFill/>
          <a:ln w="38100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CCCCCC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622800" y="4894508"/>
            <a:ext cx="4227777" cy="7315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Validation set (</a:t>
            </a:r>
            <a:r>
              <a:rPr kumimoji="0" lang="en-C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n</a:t>
            </a:r>
            <a:r>
              <a:rPr kumimoji="0" lang="en-CA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=</a:t>
            </a:r>
            <a:r>
              <a:rPr kumimoji="0" lang="en-CA" sz="2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 </a:t>
            </a:r>
            <a:r>
              <a:rPr lang="en-CA" sz="2800" smtClean="0">
                <a:latin typeface="Arial" charset="0"/>
                <a:ea typeface="ÇlÇr ñæí©" charset="0"/>
              </a:rPr>
              <a:t>72 604</a:t>
            </a:r>
            <a:r>
              <a:rPr kumimoji="0" lang="en-CA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)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41300" y="4894509"/>
            <a:ext cx="4152900" cy="7315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Training set (</a:t>
            </a:r>
            <a:r>
              <a:rPr kumimoji="0" lang="en-C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n= </a:t>
            </a:r>
            <a:r>
              <a:rPr lang="en-CA" sz="2800" dirty="0" smtClean="0">
                <a:latin typeface="Arial" charset="0"/>
                <a:ea typeface="ÇlÇr ñæí©" charset="0"/>
              </a:rPr>
              <a:t>145 324</a:t>
            </a: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ÇlÇr ñæí©" charset="0"/>
              </a:rPr>
              <a:t>)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34861"/>
              </p:ext>
            </p:extLst>
          </p:nvPr>
        </p:nvGraphicFramePr>
        <p:xfrm>
          <a:off x="863600" y="304800"/>
          <a:ext cx="7442200" cy="577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0"/>
                <a:gridCol w="2616200"/>
              </a:tblGrid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</a:t>
                      </a:r>
                      <a:r>
                        <a:rPr lang="en-US" sz="2800" baseline="0" dirty="0" smtClean="0"/>
                        <a:t> = </a:t>
                      </a:r>
                      <a:r>
                        <a:rPr lang="en-US" sz="2800" kern="1200" dirty="0" smtClean="0">
                          <a:effectLst/>
                        </a:rPr>
                        <a:t>217,928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Age, median (IQR)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56 (49</a:t>
                      </a:r>
                      <a:r>
                        <a:rPr lang="en-US" sz="2800" baseline="0" dirty="0" smtClean="0"/>
                        <a:t> – 62)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Women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 smtClean="0"/>
                        <a:t>45%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Simvastatin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kern="1200" dirty="0" smtClean="0">
                          <a:effectLst/>
                        </a:rPr>
                        <a:t>58%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Rosuvastatin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kern="1200" dirty="0" smtClean="0">
                          <a:effectLst/>
                        </a:rPr>
                        <a:t>24%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Atorvastatin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effectLst/>
                        </a:rPr>
                        <a:t>16%</a:t>
                      </a:r>
                      <a:endParaRPr lang="en-US" sz="2800" dirty="0" smtClean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Other statins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2%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Pills per day, median (IQR)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0.4 (0.0 – 1.8)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Recent heart </a:t>
                      </a:r>
                      <a:r>
                        <a:rPr lang="en-US" sz="2800" dirty="0" smtClean="0"/>
                        <a:t>attack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2%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06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35573"/>
              </p:ext>
            </p:extLst>
          </p:nvPr>
        </p:nvGraphicFramePr>
        <p:xfrm>
          <a:off x="469900" y="1511300"/>
          <a:ext cx="8242300" cy="32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  <a:gridCol w="2857500"/>
              </a:tblGrid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 = 217,928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Adherence</a:t>
                      </a:r>
                      <a:r>
                        <a:rPr lang="en-US" sz="2800" baseline="0" dirty="0" smtClean="0"/>
                        <a:t> for 1-90, median (IQR)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0.87 (0.59 – 1.00)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Poor adherence for 91-365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48%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adherence for 91-365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22%</a:t>
                      </a:r>
                      <a:endParaRPr lang="en-US" sz="2800" dirty="0"/>
                    </a:p>
                  </a:txBody>
                  <a:tcPr/>
                </a:tc>
              </a:tr>
              <a:tr h="6420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Left insurance</a:t>
                      </a:r>
                      <a:r>
                        <a:rPr lang="en-US" sz="2800" baseline="0" dirty="0" smtClean="0"/>
                        <a:t> plan in 91-365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30%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6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3-04-30 at 8.41.16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" r="-1259"/>
          <a:stretch/>
        </p:blipFill>
        <p:spPr>
          <a:xfrm>
            <a:off x="235688" y="757260"/>
            <a:ext cx="7659543" cy="5322592"/>
          </a:xfrm>
        </p:spPr>
      </p:pic>
      <p:sp>
        <p:nvSpPr>
          <p:cNvPr id="5" name="Right Arrow 4"/>
          <p:cNvSpPr/>
          <p:nvPr/>
        </p:nvSpPr>
        <p:spPr>
          <a:xfrm>
            <a:off x="4567515" y="4916705"/>
            <a:ext cx="3174710" cy="507523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10800000" scaled="0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Donut 2"/>
          <p:cNvSpPr/>
          <p:nvPr/>
        </p:nvSpPr>
        <p:spPr>
          <a:xfrm>
            <a:off x="7086601" y="681060"/>
            <a:ext cx="731824" cy="563540"/>
          </a:xfrm>
          <a:prstGeom prst="donut">
            <a:avLst>
              <a:gd name="adj" fmla="val 171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20738"/>
          </a:xfrm>
        </p:spPr>
        <p:txBody>
          <a:bodyPr>
            <a:normAutofit/>
          </a:bodyPr>
          <a:lstStyle/>
          <a:p>
            <a:r>
              <a:rPr lang="en-US" dirty="0" smtClean="0"/>
              <a:t>Early monitoring = strongest odds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3467099" y="5826090"/>
            <a:ext cx="1011514" cy="507523"/>
          </a:xfrm>
          <a:prstGeom prst="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bg1"/>
              </a:gs>
            </a:gsLst>
            <a:lin ang="108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Good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7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3 Adherence Surveill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11602"/>
            <a:ext cx="8204200" cy="57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45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26528"/>
              </p:ext>
            </p:extLst>
          </p:nvPr>
        </p:nvGraphicFramePr>
        <p:xfrm>
          <a:off x="254000" y="567440"/>
          <a:ext cx="8648700" cy="478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000"/>
                <a:gridCol w="2238007"/>
                <a:gridCol w="1625903"/>
                <a:gridCol w="1625903"/>
                <a:gridCol w="999887"/>
              </a:tblGrid>
              <a:tr h="72861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Nonadherent</a:t>
                      </a:r>
                      <a:endParaRPr lang="en-US" sz="2800" dirty="0"/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Adherent</a:t>
                      </a:r>
                      <a:endParaRPr lang="en-US" sz="2800" dirty="0"/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Left plan</a:t>
                      </a:r>
                      <a:endParaRPr lang="en-US" sz="2800" dirty="0"/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 marL="91433" marR="91433"/>
                </a:tc>
              </a:tr>
              <a:tr h="135313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Predicted </a:t>
                      </a:r>
                      <a:r>
                        <a:rPr lang="en-US" sz="2800" dirty="0" err="1" smtClean="0"/>
                        <a:t>nonadherent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334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47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180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561</a:t>
                      </a:r>
                      <a:endParaRPr lang="en-US" sz="2800" dirty="0"/>
                    </a:p>
                  </a:txBody>
                  <a:tcPr marL="91433" marR="91433" anchor="ctr"/>
                </a:tc>
              </a:tr>
              <a:tr h="135313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Predicted adherent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148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168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123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439</a:t>
                      </a:r>
                      <a:endParaRPr lang="en-US" sz="2800" dirty="0"/>
                    </a:p>
                  </a:txBody>
                  <a:tcPr marL="91433" marR="91433" anchor="ctr"/>
                </a:tc>
              </a:tr>
              <a:tr h="135313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482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215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303</a:t>
                      </a:r>
                      <a:endParaRPr lang="en-US" sz="2800" dirty="0"/>
                    </a:p>
                  </a:txBody>
                  <a:tcPr marL="91433" marR="91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 marL="91433" marR="914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430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Ken </a:t>
            </a:r>
            <a:r>
              <a:rPr lang="en-US" dirty="0" err="1" smtClean="0"/>
              <a:t>Mandl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Aurel</a:t>
            </a:r>
            <a:r>
              <a:rPr lang="en-US" dirty="0" smtClean="0"/>
              <a:t> </a:t>
            </a:r>
            <a:r>
              <a:rPr lang="en-US" dirty="0" err="1" smtClean="0"/>
              <a:t>Cami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Sebastian </a:t>
            </a:r>
            <a:r>
              <a:rPr lang="en-US" dirty="0" err="1" smtClean="0"/>
              <a:t>Schneeweiss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Alexa</a:t>
            </a:r>
            <a:r>
              <a:rPr lang="en-US" dirty="0" smtClean="0"/>
              <a:t> McCray</a:t>
            </a:r>
          </a:p>
          <a:p>
            <a:pPr marL="0" indent="0">
              <a:buNone/>
            </a:pPr>
            <a:r>
              <a:rPr lang="en-US" dirty="0" smtClean="0"/>
              <a:t>Katherine Flannery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Aimee Doe</a:t>
            </a:r>
          </a:p>
          <a:p>
            <a:pPr marL="0" indent="0">
              <a:buNone/>
            </a:pPr>
            <a:r>
              <a:rPr lang="en-US" dirty="0"/>
              <a:t>Marisa </a:t>
            </a:r>
            <a:r>
              <a:rPr lang="en-US" dirty="0" err="1"/>
              <a:t>DiSarno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BIRT staff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Seminar </a:t>
            </a:r>
            <a:r>
              <a:rPr lang="en-US" dirty="0"/>
              <a:t>classmates</a:t>
            </a:r>
          </a:p>
          <a:p>
            <a:pPr marL="0" indent="0">
              <a:buNone/>
            </a:pPr>
            <a:r>
              <a:rPr lang="en-US" dirty="0" smtClean="0"/>
              <a:t>CHIP colleagues</a:t>
            </a:r>
          </a:p>
          <a:p>
            <a:pPr marL="0" indent="0">
              <a:buNone/>
            </a:pPr>
            <a:r>
              <a:rPr lang="en-US" dirty="0" smtClean="0"/>
              <a:t>Elizabeth Moulton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1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4-30 at 8.33.07 A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72088"/>
            <a:ext cx="8680234" cy="4942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939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4-30 at 8.25.33 A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18974"/>
            <a:ext cx="6756400" cy="5798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Screen Shot 2013-04-30 at 8.31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4700003"/>
            <a:ext cx="8420101" cy="1173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91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1101" y="260109"/>
            <a:ext cx="7772400" cy="5492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00505"/>
            <a:ext cx="7772400" cy="1362075"/>
          </a:xfrm>
        </p:spPr>
        <p:txBody>
          <a:bodyPr/>
          <a:lstStyle/>
          <a:p>
            <a:pPr algn="ctr"/>
            <a:r>
              <a:rPr lang="en-US" dirty="0" err="1" smtClean="0"/>
              <a:t>Nonadherence</a:t>
            </a:r>
            <a:r>
              <a:rPr lang="en-US" dirty="0" smtClean="0"/>
              <a:t> is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4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9003" y="5094789"/>
            <a:ext cx="3803797" cy="764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Benner et al. </a:t>
            </a:r>
            <a:r>
              <a:rPr lang="en-US" sz="1600" i="1" dirty="0" smtClean="0"/>
              <a:t>JAMA</a:t>
            </a:r>
            <a:r>
              <a:rPr lang="en-US" sz="1600" dirty="0" smtClean="0"/>
              <a:t> (2002) 288:455.</a:t>
            </a:r>
          </a:p>
          <a:p>
            <a:pPr marL="0" indent="0">
              <a:buNone/>
            </a:pPr>
            <a:r>
              <a:rPr lang="en-US" sz="1600" dirty="0" err="1" smtClean="0"/>
              <a:t>Jackevicius</a:t>
            </a:r>
            <a:r>
              <a:rPr lang="en-US" sz="1600" dirty="0" smtClean="0"/>
              <a:t> et al. </a:t>
            </a:r>
            <a:r>
              <a:rPr lang="en-US" sz="1600" i="1" dirty="0" smtClean="0"/>
              <a:t>JAMA</a:t>
            </a:r>
            <a:r>
              <a:rPr lang="en-US" sz="1600" dirty="0" smtClean="0"/>
              <a:t> (2002) 288:462.</a:t>
            </a:r>
            <a:endParaRPr lang="en-US" sz="1600" dirty="0"/>
          </a:p>
        </p:txBody>
      </p:sp>
      <p:pic>
        <p:nvPicPr>
          <p:cNvPr id="9" name="Picture 8" descr="j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07" y="666056"/>
            <a:ext cx="7684061" cy="3614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benn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4" r="66201"/>
          <a:stretch/>
        </p:blipFill>
        <p:spPr>
          <a:xfrm>
            <a:off x="289107" y="3132797"/>
            <a:ext cx="2454093" cy="3315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133703" y="862367"/>
            <a:ext cx="1047531" cy="74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55%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65497" y="1977330"/>
            <a:ext cx="1047531" cy="74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</a:t>
            </a:r>
            <a:r>
              <a:rPr lang="en-US" b="1" dirty="0" smtClean="0">
                <a:solidFill>
                  <a:schemeClr val="accent2"/>
                </a:solidFill>
              </a:rPr>
              <a:t>5%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81307" y="2533605"/>
            <a:ext cx="0" cy="149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94407" y="1473200"/>
            <a:ext cx="0" cy="88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5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1101" y="260109"/>
            <a:ext cx="7772400" cy="5492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632" y="2800505"/>
            <a:ext cx="7438974" cy="1362075"/>
          </a:xfrm>
        </p:spPr>
        <p:txBody>
          <a:bodyPr/>
          <a:lstStyle/>
          <a:p>
            <a:pPr algn="ctr"/>
            <a:r>
              <a:rPr lang="en-US" dirty="0" smtClean="0"/>
              <a:t>There is no gold standard measure of adherence.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4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Adherence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Prescription Fills (claims)</a:t>
            </a:r>
          </a:p>
          <a:p>
            <a:pPr marL="0" indent="0">
              <a:buNone/>
            </a:pPr>
            <a:r>
              <a:rPr lang="en-US" dirty="0" smtClean="0"/>
              <a:t>2.  </a:t>
            </a:r>
          </a:p>
          <a:p>
            <a:pPr marL="0" indent="0">
              <a:buNone/>
            </a:pPr>
            <a:r>
              <a:rPr lang="en-US" dirty="0" smtClean="0"/>
              <a:t>3.  </a:t>
            </a:r>
          </a:p>
          <a:p>
            <a:pPr marL="0" indent="0">
              <a:buNone/>
            </a:pPr>
            <a:r>
              <a:rPr lang="en-US" dirty="0" smtClean="0"/>
              <a:t>4.  </a:t>
            </a:r>
          </a:p>
          <a:p>
            <a:pPr marL="0" indent="0">
              <a:buNone/>
            </a:pPr>
            <a:r>
              <a:rPr lang="en-US" dirty="0" smtClean="0"/>
              <a:t>5.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Adherence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Prescription Fills (claims)</a:t>
            </a:r>
          </a:p>
          <a:p>
            <a:pPr marL="0" indent="0">
              <a:buNone/>
            </a:pPr>
            <a:r>
              <a:rPr lang="en-US" dirty="0" smtClean="0"/>
              <a:t>2.  Pill counts</a:t>
            </a:r>
          </a:p>
          <a:p>
            <a:pPr marL="0" indent="0">
              <a:buNone/>
            </a:pPr>
            <a:r>
              <a:rPr lang="en-US" dirty="0" smtClean="0"/>
              <a:t>3.  </a:t>
            </a:r>
          </a:p>
          <a:p>
            <a:pPr marL="0" indent="0">
              <a:buNone/>
            </a:pPr>
            <a:r>
              <a:rPr lang="en-US" dirty="0" smtClean="0"/>
              <a:t>4.  </a:t>
            </a:r>
          </a:p>
          <a:p>
            <a:pPr marL="0" indent="0">
              <a:buNone/>
            </a:pPr>
            <a:r>
              <a:rPr lang="en-US" dirty="0" smtClean="0"/>
              <a:t>5.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2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445</Words>
  <Application>Microsoft Macintosh PowerPoint</Application>
  <PresentationFormat>On-screen Show (4:3)</PresentationFormat>
  <Paragraphs>127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Early Detection of Medication Nonadherence</vt:lpstr>
      <vt:lpstr>Adherence is good.</vt:lpstr>
      <vt:lpstr>PowerPoint Presentation</vt:lpstr>
      <vt:lpstr>PowerPoint Presentation</vt:lpstr>
      <vt:lpstr>Nonadherence is common.</vt:lpstr>
      <vt:lpstr>PowerPoint Presentation</vt:lpstr>
      <vt:lpstr>There is no gold standard measure of adherence.</vt:lpstr>
      <vt:lpstr>Adherence Measures</vt:lpstr>
      <vt:lpstr>Adherence Measures</vt:lpstr>
      <vt:lpstr>Adherence Measures</vt:lpstr>
      <vt:lpstr>Adherence Measures</vt:lpstr>
      <vt:lpstr>Adherence Measures</vt:lpstr>
      <vt:lpstr>PowerPoint Presentation</vt:lpstr>
      <vt:lpstr>Adherence interventions work but can be complex.</vt:lpstr>
      <vt:lpstr>PowerPoint Presentation</vt:lpstr>
      <vt:lpstr>Some predictors of adherence don’t work.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Early monitoring = strongest odds</vt:lpstr>
      <vt:lpstr>PowerPoint Presentation</vt:lpstr>
      <vt:lpstr>PowerPoint Presentation</vt:lpstr>
      <vt:lpstr>Discussion</vt:lpstr>
      <vt:lpstr>Thank you! To:</vt:lpstr>
    </vt:vector>
  </TitlesOfParts>
  <Company>Harvard Medical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Thesis: Drug Adherence</dc:title>
  <dc:creator>Andrew Zimolzak</dc:creator>
  <cp:lastModifiedBy>Andrew Zimolzak</cp:lastModifiedBy>
  <cp:revision>46</cp:revision>
  <dcterms:created xsi:type="dcterms:W3CDTF">2013-05-09T01:58:59Z</dcterms:created>
  <dcterms:modified xsi:type="dcterms:W3CDTF">2013-05-14T06:53:49Z</dcterms:modified>
</cp:coreProperties>
</file>