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83" r:id="rId6"/>
    <p:sldId id="262" r:id="rId7"/>
    <p:sldId id="284" r:id="rId8"/>
    <p:sldId id="276" r:id="rId9"/>
    <p:sldId id="277" r:id="rId10"/>
    <p:sldId id="263" r:id="rId11"/>
    <p:sldId id="285" r:id="rId12"/>
    <p:sldId id="264" r:id="rId13"/>
    <p:sldId id="265" r:id="rId14"/>
    <p:sldId id="266" r:id="rId15"/>
    <p:sldId id="286" r:id="rId16"/>
    <p:sldId id="267" r:id="rId17"/>
    <p:sldId id="287" r:id="rId18"/>
    <p:sldId id="268" r:id="rId19"/>
    <p:sldId id="288" r:id="rId20"/>
    <p:sldId id="269" r:id="rId21"/>
    <p:sldId id="270" r:id="rId22"/>
    <p:sldId id="289" r:id="rId23"/>
    <p:sldId id="271" r:id="rId24"/>
    <p:sldId id="272" r:id="rId25"/>
    <p:sldId id="273" r:id="rId26"/>
    <p:sldId id="290" r:id="rId27"/>
    <p:sldId id="274" r:id="rId28"/>
    <p:sldId id="291" r:id="rId29"/>
    <p:sldId id="275" r:id="rId30"/>
    <p:sldId id="278" r:id="rId31"/>
    <p:sldId id="279" r:id="rId32"/>
    <p:sldId id="280" r:id="rId33"/>
    <p:sldId id="281" r:id="rId34"/>
    <p:sldId id="282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8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EFCE-BF89-4D29-954D-9B77907ABE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9E4F-7938-43A9-84AE-3088C3F4AA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469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Chinglish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600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87791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zh-CN" altLang="en-US" b="1" dirty="0"/>
              <a:t>明天我有事。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I have something to do tomorrow.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9109"/>
            <a:ext cx="10515600" cy="2607853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 am tied up all day tomorrow.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494"/>
          </a:xfrm>
        </p:spPr>
        <p:txBody>
          <a:bodyPr>
            <a:normAutofit/>
          </a:bodyPr>
          <a:lstStyle/>
          <a:p>
            <a:r>
              <a:rPr lang="zh-CN" altLang="en-US" dirty="0"/>
              <a:t>提示：要表达脱不开身，可以说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 smtClean="0"/>
              <a:t>I</a:t>
            </a:r>
            <a:r>
              <a:rPr lang="zh-CN" altLang="en-US" dirty="0"/>
              <a:t>’</a:t>
            </a:r>
            <a:r>
              <a:rPr lang="en-US" dirty="0"/>
              <a:t>m tied up. </a:t>
            </a:r>
            <a:r>
              <a:rPr lang="zh-CN" altLang="en-US" dirty="0"/>
              <a:t>或：</a:t>
            </a:r>
            <a:r>
              <a:rPr lang="en-US" dirty="0"/>
              <a:t>I can</a:t>
            </a:r>
            <a:r>
              <a:rPr lang="zh-CN" altLang="en-US" dirty="0"/>
              <a:t>’</a:t>
            </a:r>
            <a:r>
              <a:rPr lang="en-US" dirty="0"/>
              <a:t>t make it at that time. I</a:t>
            </a:r>
            <a:r>
              <a:rPr lang="zh-CN" altLang="en-US" dirty="0"/>
              <a:t>’</a:t>
            </a:r>
            <a:r>
              <a:rPr lang="en-US" dirty="0"/>
              <a:t>d love to, but I can</a:t>
            </a:r>
            <a:r>
              <a:rPr lang="zh-CN" altLang="en-US" dirty="0"/>
              <a:t>’</a:t>
            </a:r>
            <a:r>
              <a:rPr lang="en-US" dirty="0"/>
              <a:t>t, I have to stay at home.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zh-CN" altLang="en-US" dirty="0" smtClean="0"/>
              <a:t>即</a:t>
            </a:r>
            <a:r>
              <a:rPr lang="zh-CN" altLang="en-US" dirty="0"/>
              <a:t>明天不行啊，我很想去，但没办法，得待在家。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6785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zh-CN" altLang="en-US" b="1" dirty="0"/>
              <a:t>我想我</a:t>
            </a:r>
            <a:r>
              <a:rPr lang="zh-CN" altLang="en-US" b="1" dirty="0" smtClean="0"/>
              <a:t>不行</a:t>
            </a:r>
            <a:r>
              <a:rPr lang="zh-CN" altLang="en-US" b="1" dirty="0"/>
              <a:t>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I think I can</a:t>
            </a:r>
            <a:r>
              <a:rPr lang="zh-CN" altLang="en-US" dirty="0"/>
              <a:t>’</a:t>
            </a:r>
            <a:r>
              <a:rPr lang="en-US" dirty="0"/>
              <a:t>t.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9109"/>
            <a:ext cx="10515600" cy="2607853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 don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’</a:t>
            </a:r>
            <a:r>
              <a:rPr lang="en-US" sz="4400" dirty="0">
                <a:latin typeface="+mj-lt"/>
                <a:ea typeface="+mj-ea"/>
                <a:cs typeface="+mj-cs"/>
              </a:rPr>
              <a:t>t think I can.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6281"/>
          </a:xfrm>
        </p:spPr>
        <p:txBody>
          <a:bodyPr/>
          <a:lstStyle/>
          <a:p>
            <a:r>
              <a:rPr lang="en-US" b="1" dirty="0"/>
              <a:t>6. </a:t>
            </a:r>
            <a:r>
              <a:rPr lang="zh-CN" altLang="en-US" b="1" dirty="0"/>
              <a:t>我的</a:t>
            </a:r>
            <a:r>
              <a:rPr lang="zh-CN" altLang="en-US" b="1" dirty="0" smtClean="0"/>
              <a:t>舞也跳</a:t>
            </a:r>
            <a:r>
              <a:rPr lang="zh-CN" altLang="en-US" b="1" dirty="0"/>
              <a:t>得不好。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I don</a:t>
            </a:r>
            <a:r>
              <a:rPr lang="zh-CN" altLang="en-US" dirty="0"/>
              <a:t>’</a:t>
            </a:r>
            <a:r>
              <a:rPr lang="en-US" dirty="0"/>
              <a:t>t dance well too.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39613"/>
            <a:ext cx="10515600" cy="2637350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 am not a very good dancer either.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68010"/>
          </a:xfrm>
        </p:spPr>
        <p:txBody>
          <a:bodyPr/>
          <a:lstStyle/>
          <a:p>
            <a:r>
              <a:rPr lang="en-US" b="1" dirty="0"/>
              <a:t>7. </a:t>
            </a:r>
            <a:r>
              <a:rPr lang="zh-CN" altLang="en-US" b="1" dirty="0"/>
              <a:t>现在几点了？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What time is it now?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85303"/>
            <a:ext cx="10515600" cy="2091660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What time is it?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English: What time is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it, </a:t>
            </a:r>
            <a:r>
              <a:rPr lang="en-US" sz="4400" dirty="0">
                <a:latin typeface="+mj-lt"/>
                <a:ea typeface="+mj-ea"/>
                <a:cs typeface="+mj-cs"/>
              </a:rPr>
              <a:t>please?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475"/>
          </a:xfrm>
        </p:spPr>
        <p:txBody>
          <a:bodyPr/>
          <a:lstStyle/>
          <a:p>
            <a:r>
              <a:rPr lang="zh-CN" altLang="en-US" dirty="0"/>
              <a:t>提示：讲英语的时候没有必要说</a:t>
            </a:r>
            <a:r>
              <a:rPr lang="en-US" dirty="0"/>
              <a:t>now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还有</a:t>
            </a:r>
            <a:r>
              <a:rPr lang="zh-CN" altLang="en-US" dirty="0"/>
              <a:t>一种说法是：</a:t>
            </a:r>
            <a:r>
              <a:rPr lang="en-US" dirty="0"/>
              <a:t>How are we doing for time? </a:t>
            </a:r>
            <a:r>
              <a:rPr lang="zh-CN" altLang="en-US" dirty="0"/>
              <a:t>意思是：</a:t>
            </a:r>
            <a:r>
              <a:rPr lang="en-US" dirty="0"/>
              <a:t>How much time have we got left? Are we pressed for time?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zh-CN" altLang="en-US" dirty="0" smtClean="0"/>
              <a:t>即</a:t>
            </a:r>
            <a:r>
              <a:rPr lang="zh-CN" altLang="en-US" dirty="0"/>
              <a:t>问：我们还有多少时间？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7507"/>
          </a:xfrm>
        </p:spPr>
        <p:txBody>
          <a:bodyPr/>
          <a:lstStyle/>
          <a:p>
            <a:r>
              <a:rPr lang="en-US" b="1" dirty="0"/>
              <a:t>8. </a:t>
            </a:r>
            <a:r>
              <a:rPr lang="zh-CN" altLang="en-US" b="1" dirty="0"/>
              <a:t>我的英语不好。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My English is poor.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14800"/>
            <a:ext cx="10515600" cy="2062162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 am not 100% fluent, but at least I am improving.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0204"/>
          </a:xfrm>
        </p:spPr>
        <p:txBody>
          <a:bodyPr>
            <a:normAutofit/>
          </a:bodyPr>
          <a:lstStyle/>
          <a:p>
            <a:r>
              <a:rPr lang="zh-CN" altLang="en-US" dirty="0"/>
              <a:t>提示</a:t>
            </a:r>
            <a:r>
              <a:rPr lang="zh-CN" altLang="en-US" dirty="0" smtClean="0"/>
              <a:t>：</a:t>
            </a:r>
            <a:r>
              <a:rPr lang="en-US" dirty="0" smtClean="0"/>
              <a:t>poor</a:t>
            </a:r>
            <a:r>
              <a:rPr lang="zh-CN" altLang="en-US" dirty="0" smtClean="0"/>
              <a:t>词意太重，不要用，而是说</a:t>
            </a:r>
            <a:r>
              <a:rPr lang="zh-CN" altLang="en-US" dirty="0"/>
              <a:t>：</a:t>
            </a:r>
            <a:r>
              <a:rPr lang="en-US" dirty="0"/>
              <a:t> I am still having a few problems, but I am getting better. / I am learning to be fluent, and I am making good progress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zh-CN" altLang="en-US" dirty="0"/>
              <a:t>简单的说法则有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My </a:t>
            </a:r>
            <a:r>
              <a:rPr lang="en-US" dirty="0"/>
              <a:t>English is not so good. </a:t>
            </a:r>
            <a:r>
              <a:rPr lang="zh-CN" altLang="en-US" dirty="0"/>
              <a:t>我的英文不太好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My </a:t>
            </a:r>
            <a:r>
              <a:rPr lang="en-US" dirty="0"/>
              <a:t>English is pretty limited. </a:t>
            </a:r>
            <a:r>
              <a:rPr lang="zh-CN" altLang="en-US" dirty="0"/>
              <a:t>我的英文水平非常有限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9456"/>
          </a:xfrm>
        </p:spPr>
        <p:txBody>
          <a:bodyPr>
            <a:normAutofit/>
          </a:bodyPr>
          <a:lstStyle/>
          <a:p>
            <a:r>
              <a:rPr lang="en-US" b="1" dirty="0"/>
              <a:t>9. </a:t>
            </a:r>
            <a:r>
              <a:rPr lang="zh-CN" altLang="en-US" b="1" dirty="0"/>
              <a:t>你愿意参加我们的晚会吗？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Would you like to join our party on Friday?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85303"/>
            <a:ext cx="10515600" cy="2091660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Would you like to come to our party on Friday night? / Would</a:t>
            </a:r>
            <a:r>
              <a:rPr lang="en-US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you join us on Friday night?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0707"/>
          </a:xfrm>
        </p:spPr>
        <p:txBody>
          <a:bodyPr/>
          <a:lstStyle/>
          <a:p>
            <a:r>
              <a:rPr lang="zh-CN" altLang="en-US" dirty="0"/>
              <a:t>提示：</a:t>
            </a:r>
            <a:r>
              <a:rPr lang="en-US" dirty="0"/>
              <a:t>join</a:t>
            </a:r>
            <a:r>
              <a:rPr lang="zh-CN" altLang="en-US" dirty="0"/>
              <a:t>往往是指和某个人群一起活动，或参加俱乐部、协会等组织，如：</a:t>
            </a:r>
            <a:r>
              <a:rPr lang="en-US" dirty="0"/>
              <a:t>join a health and fitness club.</a:t>
            </a:r>
            <a:r>
              <a:rPr lang="zh-CN" altLang="en-US" dirty="0"/>
              <a:t>（参加健身俱乐部。）常常与</a:t>
            </a:r>
            <a:r>
              <a:rPr lang="en-US" dirty="0"/>
              <a:t> party </a:t>
            </a:r>
            <a:r>
              <a:rPr lang="zh-CN" altLang="en-US" dirty="0"/>
              <a:t>搭配的动词是</a:t>
            </a:r>
            <a:r>
              <a:rPr lang="en-US" dirty="0"/>
              <a:t> come </a:t>
            </a:r>
            <a:r>
              <a:rPr lang="zh-CN" altLang="en-US" dirty="0"/>
              <a:t>和</a:t>
            </a:r>
            <a:r>
              <a:rPr lang="en-US" dirty="0"/>
              <a:t> go</a:t>
            </a:r>
            <a:r>
              <a:rPr lang="zh-CN" altLang="en-US" dirty="0"/>
              <a:t>。如：</a:t>
            </a:r>
            <a:r>
              <a:rPr lang="en-US" dirty="0"/>
              <a:t>Please come to my birthday party.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6110" cy="2879520"/>
          </a:xfrm>
        </p:spPr>
        <p:txBody>
          <a:bodyPr>
            <a:normAutofit/>
          </a:bodyPr>
          <a:lstStyle/>
          <a:p>
            <a:r>
              <a:rPr lang="en-US" b="1" dirty="0"/>
              <a:t>1. </a:t>
            </a:r>
            <a:r>
              <a:rPr lang="zh-CN" altLang="en-US" b="1" dirty="0"/>
              <a:t>价格挺合适／挺好的。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The price is very suitable.</a:t>
            </a:r>
            <a:br>
              <a:rPr lang="en-US" dirty="0"/>
            </a:br>
            <a:endParaRPr 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85305"/>
            <a:ext cx="10046110" cy="240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English: The price is right. / The price is appropriate. / The price is good.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0527"/>
          </a:xfrm>
        </p:spPr>
        <p:txBody>
          <a:bodyPr/>
          <a:lstStyle/>
          <a:p>
            <a:r>
              <a:rPr lang="en-US" b="1" dirty="0"/>
              <a:t>10. </a:t>
            </a:r>
            <a:r>
              <a:rPr lang="zh-CN" altLang="en-US" b="1" dirty="0"/>
              <a:t>我没有经验。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I have no experience.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7599"/>
            <a:ext cx="10515600" cy="2519363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 don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’</a:t>
            </a:r>
            <a:r>
              <a:rPr lang="en-US" sz="4400" dirty="0">
                <a:latin typeface="+mj-lt"/>
                <a:ea typeface="+mj-ea"/>
                <a:cs typeface="+mj-cs"/>
              </a:rPr>
              <a:t>t know much about that. 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或：</a:t>
            </a:r>
            <a:r>
              <a:rPr lang="en-US" sz="4400" dirty="0">
                <a:latin typeface="+mj-lt"/>
                <a:ea typeface="+mj-ea"/>
                <a:cs typeface="+mj-cs"/>
              </a:rPr>
              <a:t>I am not an expert in this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16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11.</a:t>
            </a:r>
            <a:r>
              <a:rPr lang="zh-CN" altLang="en-US" b="1" dirty="0"/>
              <a:t>能请你帮个忙吗</a:t>
            </a:r>
            <a:r>
              <a:rPr lang="en-US" b="1" dirty="0"/>
              <a:t>? / </a:t>
            </a:r>
            <a:r>
              <a:rPr lang="zh-CN" altLang="en-US" b="1" dirty="0"/>
              <a:t>当然。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altLang="zh-CN" dirty="0"/>
              <a:t>—</a:t>
            </a:r>
            <a:r>
              <a:rPr lang="en-US" dirty="0"/>
              <a:t>Could you do me a favor?</a:t>
            </a:r>
            <a:br>
              <a:rPr lang="en-US" dirty="0"/>
            </a:br>
            <a:r>
              <a:rPr lang="en-US" dirty="0"/>
              <a:t>Chinglish:</a:t>
            </a:r>
            <a:br>
              <a:rPr lang="en-US" dirty="0"/>
            </a:br>
            <a:r>
              <a:rPr lang="en-US" altLang="zh-CN" dirty="0"/>
              <a:t>—</a:t>
            </a:r>
            <a:r>
              <a:rPr lang="en-US" dirty="0"/>
              <a:t>Of course! / Certainly.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03290"/>
            <a:ext cx="10515600" cy="1283110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English: </a:t>
            </a:r>
          </a:p>
          <a:p>
            <a:r>
              <a:rPr lang="en-US" altLang="zh-CN" sz="4000" dirty="0">
                <a:latin typeface="+mj-lt"/>
                <a:ea typeface="+mj-ea"/>
                <a:cs typeface="+mj-cs"/>
              </a:rPr>
              <a:t>—</a:t>
            </a:r>
            <a:r>
              <a:rPr lang="en-US" sz="4000" dirty="0">
                <a:latin typeface="+mj-lt"/>
                <a:ea typeface="+mj-ea"/>
                <a:cs typeface="+mj-cs"/>
              </a:rPr>
              <a:t>Sure.</a:t>
            </a:r>
          </a:p>
          <a:p>
            <a:endParaRPr lang="en-US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43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194" y="571603"/>
            <a:ext cx="10515600" cy="5254010"/>
          </a:xfrm>
        </p:spPr>
        <p:txBody>
          <a:bodyPr>
            <a:normAutofit/>
          </a:bodyPr>
          <a:lstStyle/>
          <a:p>
            <a:r>
              <a:rPr lang="zh-CN" altLang="en-US" dirty="0"/>
              <a:t>提示</a:t>
            </a:r>
            <a:r>
              <a:rPr lang="zh-CN" altLang="en-US" dirty="0" smtClean="0"/>
              <a:t>：只有</a:t>
            </a:r>
            <a:r>
              <a:rPr lang="zh-CN" altLang="en-US" dirty="0"/>
              <a:t>在示意答案众所周知时，才说</a:t>
            </a:r>
            <a:r>
              <a:rPr lang="en-US" dirty="0"/>
              <a:t> of course </a:t>
            </a:r>
            <a:r>
              <a:rPr lang="zh-CN" altLang="en-US" dirty="0"/>
              <a:t>或</a:t>
            </a:r>
            <a:r>
              <a:rPr lang="en-US" dirty="0"/>
              <a:t> of course not</a:t>
            </a:r>
            <a:r>
              <a:rPr lang="zh-CN" altLang="en-US" dirty="0"/>
              <a:t>，隐含反诘的意思：“当然（不）是这样啦！</a:t>
            </a:r>
            <a:r>
              <a:rPr lang="zh-CN" altLang="en-US" dirty="0" smtClean="0"/>
              <a:t>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 smtClean="0"/>
              <a:t>certainly </a:t>
            </a:r>
            <a:r>
              <a:rPr lang="zh-CN" altLang="en-US" dirty="0"/>
              <a:t>一般用在句中作副词，表示确知某事、确定会做。如：我肯定会再光顾那家旅店的。</a:t>
            </a:r>
            <a:r>
              <a:rPr lang="en-US" dirty="0"/>
              <a:t>I</a:t>
            </a:r>
            <a:r>
              <a:rPr lang="zh-CN" altLang="en-US" dirty="0"/>
              <a:t>’</a:t>
            </a:r>
            <a:r>
              <a:rPr lang="en-US" dirty="0" err="1"/>
              <a:t>ll</a:t>
            </a:r>
            <a:r>
              <a:rPr lang="en-US" dirty="0"/>
              <a:t> certainly stay in that hotel again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33481"/>
          </a:xfrm>
        </p:spPr>
        <p:txBody>
          <a:bodyPr/>
          <a:lstStyle/>
          <a:p>
            <a:r>
              <a:rPr lang="en-US" b="1" dirty="0"/>
              <a:t>12. </a:t>
            </a:r>
            <a:r>
              <a:rPr lang="zh-CN" altLang="en-US" b="1" dirty="0"/>
              <a:t>你觉得这个计划如何？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How do you feel about the plan?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14799"/>
            <a:ext cx="10515600" cy="20621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How do you like the plan?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English: What do you think about the plan?</a:t>
            </a:r>
          </a:p>
        </p:txBody>
      </p:sp>
    </p:spTree>
    <p:extLst>
      <p:ext uri="{BB962C8B-B14F-4D97-AF65-F5344CB8AC3E}">
        <p14:creationId xmlns:p14="http://schemas.microsoft.com/office/powerpoint/2010/main" val="23211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87791"/>
          </a:xfrm>
        </p:spPr>
        <p:txBody>
          <a:bodyPr/>
          <a:lstStyle/>
          <a:p>
            <a:r>
              <a:rPr lang="en-US" b="1" dirty="0"/>
              <a:t>13. </a:t>
            </a:r>
            <a:r>
              <a:rPr lang="zh-CN" altLang="en-US" b="1" dirty="0"/>
              <a:t>我把午餐忘在家里了。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I</a:t>
            </a:r>
            <a:r>
              <a:rPr lang="zh-CN" altLang="en-US" dirty="0"/>
              <a:t>’</a:t>
            </a:r>
            <a:r>
              <a:rPr lang="en-US" dirty="0" err="1"/>
              <a:t>ve</a:t>
            </a:r>
            <a:r>
              <a:rPr lang="en-US" dirty="0"/>
              <a:t> forgotten my lunch at home.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16593"/>
            <a:ext cx="10515600" cy="246036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’</a:t>
            </a:r>
            <a:r>
              <a:rPr lang="en-US" sz="4400" dirty="0" err="1">
                <a:latin typeface="+mj-lt"/>
                <a:ea typeface="+mj-ea"/>
                <a:cs typeface="+mj-cs"/>
              </a:rPr>
              <a:t>ve</a:t>
            </a:r>
            <a:r>
              <a:rPr lang="en-US" sz="4400" dirty="0">
                <a:latin typeface="+mj-lt"/>
                <a:ea typeface="+mj-ea"/>
                <a:cs typeface="+mj-cs"/>
              </a:rPr>
              <a:t> left my lunch at home.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English: I forgot to bring my lunch.</a:t>
            </a:r>
          </a:p>
        </p:txBody>
      </p:sp>
    </p:spTree>
    <p:extLst>
      <p:ext uri="{BB962C8B-B14F-4D97-AF65-F5344CB8AC3E}">
        <p14:creationId xmlns:p14="http://schemas.microsoft.com/office/powerpoint/2010/main" val="8514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3262"/>
          </a:xfrm>
        </p:spPr>
        <p:txBody>
          <a:bodyPr/>
          <a:lstStyle/>
          <a:p>
            <a:r>
              <a:rPr lang="en-US" b="1" dirty="0"/>
              <a:t>14. </a:t>
            </a:r>
            <a:r>
              <a:rPr lang="zh-CN" altLang="en-US" b="1" dirty="0"/>
              <a:t>祝你有美好的一天！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I wish you have a nice/good day.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93573"/>
            <a:ext cx="10515600" cy="2283389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Enjoy your day! / Have a wonderful day! / Have a good one! /Have a nice/good 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44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提示：</a:t>
            </a:r>
            <a:r>
              <a:rPr lang="en-US" dirty="0"/>
              <a:t>I wish you have a nice/good day. </a:t>
            </a:r>
            <a:r>
              <a:rPr lang="zh-CN" altLang="en-US" dirty="0"/>
              <a:t>是纯粹的中式英语。在英语里，</a:t>
            </a:r>
            <a:r>
              <a:rPr lang="en-US" dirty="0"/>
              <a:t>wish </a:t>
            </a:r>
            <a:r>
              <a:rPr lang="zh-CN" altLang="en-US" dirty="0"/>
              <a:t>后面只需加名词，即：</a:t>
            </a:r>
            <a:r>
              <a:rPr lang="en-US" dirty="0"/>
              <a:t>I wish you a nice/good day. </a:t>
            </a:r>
            <a:r>
              <a:rPr lang="zh-CN" altLang="en-US" dirty="0"/>
              <a:t>不过，这个句式很古板，一般用于圣诞贺卡或节日歌词，如：</a:t>
            </a:r>
            <a:r>
              <a:rPr lang="en-US" dirty="0"/>
              <a:t>I wish you a Merry Christmas.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日常</a:t>
            </a:r>
            <a:r>
              <a:rPr lang="zh-CN" altLang="en-US" dirty="0"/>
              <a:t>只说：</a:t>
            </a:r>
            <a:r>
              <a:rPr lang="en-US" dirty="0"/>
              <a:t>Enjoy your day! Have a wonderful day! </a:t>
            </a:r>
            <a:r>
              <a:rPr lang="zh-CN" altLang="en-US" dirty="0"/>
              <a:t>而</a:t>
            </a:r>
            <a:r>
              <a:rPr lang="en-US" dirty="0"/>
              <a:t>Have a nice/good day! </a:t>
            </a:r>
            <a:r>
              <a:rPr lang="zh-CN" altLang="en-US" dirty="0"/>
              <a:t>是美国店员向顾客标准的道别语。流行的美式道别语（也用作回应）则是：</a:t>
            </a:r>
            <a:r>
              <a:rPr lang="en-US" dirty="0"/>
              <a:t>Have a good one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3985"/>
          </a:xfrm>
        </p:spPr>
        <p:txBody>
          <a:bodyPr>
            <a:normAutofit/>
          </a:bodyPr>
          <a:lstStyle/>
          <a:p>
            <a:r>
              <a:rPr lang="en-US" b="1" dirty="0"/>
              <a:t>15. </a:t>
            </a:r>
            <a:r>
              <a:rPr lang="zh-CN" altLang="en-US" b="1" dirty="0"/>
              <a:t>再见啦！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Bye-bye!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47535"/>
            <a:ext cx="10515600" cy="192942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Bye. /See you. /Later. 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或：</a:t>
            </a:r>
            <a:r>
              <a:rPr lang="en-US" sz="4400" dirty="0">
                <a:latin typeface="+mj-lt"/>
                <a:ea typeface="+mj-ea"/>
                <a:cs typeface="+mj-cs"/>
              </a:rPr>
              <a:t>I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’</a:t>
            </a:r>
            <a:r>
              <a:rPr lang="en-US" sz="4400" dirty="0" err="1">
                <a:latin typeface="+mj-lt"/>
                <a:ea typeface="+mj-ea"/>
                <a:cs typeface="+mj-cs"/>
              </a:rPr>
              <a:t>ll</a:t>
            </a:r>
            <a:r>
              <a:rPr lang="en-US" sz="4400" dirty="0">
                <a:latin typeface="+mj-lt"/>
                <a:ea typeface="+mj-ea"/>
                <a:cs typeface="+mj-cs"/>
              </a:rPr>
              <a:t> see you later.</a:t>
            </a:r>
          </a:p>
        </p:txBody>
      </p:sp>
    </p:spTree>
    <p:extLst>
      <p:ext uri="{BB962C8B-B14F-4D97-AF65-F5344CB8AC3E}">
        <p14:creationId xmlns:p14="http://schemas.microsoft.com/office/powerpoint/2010/main" val="19931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438" y="925563"/>
            <a:ext cx="10515600" cy="4929547"/>
          </a:xfrm>
        </p:spPr>
        <p:txBody>
          <a:bodyPr/>
          <a:lstStyle/>
          <a:p>
            <a:r>
              <a:rPr lang="zh-CN" altLang="en-US" dirty="0"/>
              <a:t>提示：“</a:t>
            </a:r>
            <a:r>
              <a:rPr lang="en-US" dirty="0"/>
              <a:t>Bye-bye!</a:t>
            </a:r>
            <a:r>
              <a:rPr lang="zh-CN" altLang="en-US" dirty="0" smtClean="0"/>
              <a:t>”</a:t>
            </a:r>
            <a:r>
              <a:rPr lang="zh-CN" altLang="en-US" dirty="0"/>
              <a:t>太</a:t>
            </a:r>
            <a:r>
              <a:rPr lang="zh-CN" altLang="en-US" dirty="0" smtClean="0"/>
              <a:t>孩子气。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697" y="471948"/>
            <a:ext cx="10515600" cy="23744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 smtClean="0"/>
              <a:t>16. </a:t>
            </a:r>
            <a:r>
              <a:rPr lang="zh-CN" altLang="en-US" sz="4900" dirty="0" smtClean="0"/>
              <a:t>我没有英文名。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Chinglish: I </a:t>
            </a:r>
            <a:r>
              <a:rPr lang="en-US" sz="4900" dirty="0"/>
              <a:t>haven’t English name.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13" y="3701846"/>
            <a:ext cx="10515600" cy="266945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 don’t have an English name. </a:t>
            </a:r>
          </a:p>
        </p:txBody>
      </p:sp>
    </p:spTree>
    <p:extLst>
      <p:ext uri="{BB962C8B-B14F-4D97-AF65-F5344CB8AC3E}">
        <p14:creationId xmlns:p14="http://schemas.microsoft.com/office/powerpoint/2010/main" val="6282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9432"/>
            <a:ext cx="10515600" cy="5633884"/>
          </a:xfrm>
        </p:spPr>
        <p:txBody>
          <a:bodyPr>
            <a:normAutofit/>
          </a:bodyPr>
          <a:lstStyle/>
          <a:p>
            <a:r>
              <a:rPr lang="zh-CN" altLang="en-US" dirty="0"/>
              <a:t>提示：</a:t>
            </a:r>
            <a:r>
              <a:rPr lang="en-US" dirty="0"/>
              <a:t>suitable</a:t>
            </a:r>
            <a:r>
              <a:rPr lang="zh-CN" altLang="en-US" dirty="0"/>
              <a:t>（合适的、相配的）最常见的用法是以否定的形式出现在告示或通知中，如：这部影片儿童不宜。</a:t>
            </a:r>
            <a:r>
              <a:rPr lang="en-US" dirty="0"/>
              <a:t>This movie is not suitable for children.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07572"/>
          </a:xfrm>
        </p:spPr>
        <p:txBody>
          <a:bodyPr/>
          <a:lstStyle/>
          <a:p>
            <a:r>
              <a:rPr lang="en-US" dirty="0" smtClean="0"/>
              <a:t>17. </a:t>
            </a:r>
            <a:r>
              <a:rPr lang="zh-CN" altLang="en-US" dirty="0" smtClean="0"/>
              <a:t>请见如下信息。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Chinglish: Please find below information.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39613"/>
            <a:ext cx="10515600" cy="263735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Please find the information below.</a:t>
            </a:r>
          </a:p>
        </p:txBody>
      </p:sp>
    </p:spTree>
    <p:extLst>
      <p:ext uri="{BB962C8B-B14F-4D97-AF65-F5344CB8AC3E}">
        <p14:creationId xmlns:p14="http://schemas.microsoft.com/office/powerpoint/2010/main" val="14056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6281"/>
          </a:xfrm>
        </p:spPr>
        <p:txBody>
          <a:bodyPr/>
          <a:lstStyle/>
          <a:p>
            <a:r>
              <a:rPr lang="en-US" dirty="0" smtClean="0"/>
              <a:t>18. </a:t>
            </a:r>
            <a:r>
              <a:rPr lang="zh-CN" altLang="en-US" dirty="0" smtClean="0"/>
              <a:t>你喜欢这儿吗？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Chinglish: Do you like here?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44297"/>
            <a:ext cx="10515600" cy="203266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Do you like it here? </a:t>
            </a:r>
          </a:p>
        </p:txBody>
      </p:sp>
    </p:spTree>
    <p:extLst>
      <p:ext uri="{BB962C8B-B14F-4D97-AF65-F5344CB8AC3E}">
        <p14:creationId xmlns:p14="http://schemas.microsoft.com/office/powerpoint/2010/main" val="48466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30243"/>
          </a:xfrm>
        </p:spPr>
        <p:txBody>
          <a:bodyPr/>
          <a:lstStyle/>
          <a:p>
            <a:r>
              <a:rPr lang="en-US" dirty="0" smtClean="0"/>
              <a:t>19. </a:t>
            </a:r>
            <a:r>
              <a:rPr lang="zh-CN" altLang="en-US" dirty="0" smtClean="0"/>
              <a:t>这可能是对的。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 smtClean="0"/>
              <a:t>Chinglish: This maybe right.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00051"/>
            <a:ext cx="10515600" cy="207691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This may be right. </a:t>
            </a:r>
          </a:p>
        </p:txBody>
      </p:sp>
    </p:spTree>
    <p:extLst>
      <p:ext uri="{BB962C8B-B14F-4D97-AF65-F5344CB8AC3E}">
        <p14:creationId xmlns:p14="http://schemas.microsoft.com/office/powerpoint/2010/main" val="15919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17288"/>
          </a:xfrm>
        </p:spPr>
        <p:txBody>
          <a:bodyPr/>
          <a:lstStyle/>
          <a:p>
            <a:r>
              <a:rPr lang="en-US" dirty="0" smtClean="0"/>
              <a:t>20. </a:t>
            </a:r>
            <a:r>
              <a:rPr lang="zh-CN" altLang="en-US" dirty="0" smtClean="0"/>
              <a:t>我不知道问题在哪儿。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 smtClean="0"/>
              <a:t>Chinglish: I don’t know what’s the problem.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05083"/>
            <a:ext cx="10515600" cy="237187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I don’t know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what </a:t>
            </a:r>
            <a:r>
              <a:rPr lang="en-US" sz="4400" dirty="0">
                <a:latin typeface="+mj-lt"/>
                <a:ea typeface="+mj-ea"/>
                <a:cs typeface="+mj-cs"/>
              </a:rPr>
              <a:t>the problem is. </a:t>
            </a:r>
          </a:p>
        </p:txBody>
      </p:sp>
    </p:spTree>
    <p:extLst>
      <p:ext uri="{BB962C8B-B14F-4D97-AF65-F5344CB8AC3E}">
        <p14:creationId xmlns:p14="http://schemas.microsoft.com/office/powerpoint/2010/main" val="9806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85998"/>
          </a:xfrm>
        </p:spPr>
        <p:txBody>
          <a:bodyPr/>
          <a:lstStyle/>
          <a:p>
            <a:r>
              <a:rPr lang="en-US" dirty="0" smtClean="0"/>
              <a:t>21. </a:t>
            </a:r>
            <a:r>
              <a:rPr lang="zh-CN" altLang="en-US" dirty="0" smtClean="0"/>
              <a:t>能给我一张名片吗？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 smtClean="0"/>
              <a:t>Chinglish: May I have your name card?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08323"/>
            <a:ext cx="10515600" cy="226864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May I have your business card? </a:t>
            </a:r>
          </a:p>
        </p:txBody>
      </p:sp>
    </p:spTree>
    <p:extLst>
      <p:ext uri="{BB962C8B-B14F-4D97-AF65-F5344CB8AC3E}">
        <p14:creationId xmlns:p14="http://schemas.microsoft.com/office/powerpoint/2010/main" val="236187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30243"/>
          </a:xfrm>
        </p:spPr>
        <p:txBody>
          <a:bodyPr/>
          <a:lstStyle/>
          <a:p>
            <a:r>
              <a:rPr lang="en-US" dirty="0" smtClean="0"/>
              <a:t>22. </a:t>
            </a:r>
            <a:r>
              <a:rPr lang="zh-CN" altLang="en-US" dirty="0" smtClean="0"/>
              <a:t>（在饭馆）再来一份。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Chinglish: </a:t>
            </a:r>
            <a:r>
              <a:rPr lang="en-US" dirty="0" smtClean="0"/>
              <a:t>Can I have another one?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提示：意思是饭菜有问题，要求换。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98258"/>
            <a:ext cx="10355826" cy="14305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O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ne more please?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33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表示喜欢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 like…</a:t>
            </a:r>
          </a:p>
          <a:p>
            <a:r>
              <a:rPr lang="en-US" altLang="zh-CN" dirty="0" smtClean="0"/>
              <a:t>I’m really into art, especially modern art. </a:t>
            </a:r>
          </a:p>
          <a:p>
            <a:r>
              <a:rPr lang="en-US" altLang="zh-CN" dirty="0" smtClean="0"/>
              <a:t>I have a soft spot for my youngest child. </a:t>
            </a:r>
          </a:p>
          <a:p>
            <a:r>
              <a:rPr lang="en-US" altLang="zh-CN" dirty="0" smtClean="0"/>
              <a:t>I’m partial to Chinese food. </a:t>
            </a:r>
          </a:p>
          <a:p>
            <a:r>
              <a:rPr lang="en-US" altLang="zh-CN" dirty="0" smtClean="0"/>
              <a:t>I have a thing for Japanese comics.</a:t>
            </a:r>
          </a:p>
          <a:p>
            <a:r>
              <a:rPr lang="en-US" altLang="zh-CN" dirty="0" smtClean="0"/>
              <a:t>I’m starting to like Spanish food. </a:t>
            </a:r>
          </a:p>
          <a:p>
            <a:r>
              <a:rPr lang="en-US" altLang="zh-CN" dirty="0" smtClean="0"/>
              <a:t>I’m taking/warming to it. </a:t>
            </a:r>
          </a:p>
          <a:p>
            <a:r>
              <a:rPr lang="en-US" altLang="zh-CN" dirty="0" smtClean="0"/>
              <a:t>I’m taken to it. </a:t>
            </a:r>
          </a:p>
          <a:p>
            <a:r>
              <a:rPr lang="en-US" altLang="zh-CN" dirty="0" smtClean="0"/>
              <a:t> Spanish food has grown on me.</a:t>
            </a:r>
          </a:p>
          <a:p>
            <a:r>
              <a:rPr lang="en-US" altLang="zh-CN" dirty="0" smtClean="0"/>
              <a:t>I’m a great fan of …</a:t>
            </a:r>
          </a:p>
          <a:p>
            <a:r>
              <a:rPr lang="en-US" altLang="zh-CN" dirty="0" smtClean="0"/>
              <a:t>I ‘m crazy about…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不喜欢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 dislike…</a:t>
            </a:r>
          </a:p>
          <a:p>
            <a:r>
              <a:rPr lang="en-US" altLang="zh-CN" dirty="0" smtClean="0"/>
              <a:t>I can’t be doing with …</a:t>
            </a:r>
          </a:p>
          <a:p>
            <a:r>
              <a:rPr lang="en-US" altLang="zh-CN" dirty="0" smtClean="0"/>
              <a:t>It does nothing for me.</a:t>
            </a:r>
          </a:p>
          <a:p>
            <a:r>
              <a:rPr lang="en-US" altLang="zh-CN" dirty="0" smtClean="0"/>
              <a:t>I can’t stand it/getting up early. </a:t>
            </a:r>
          </a:p>
          <a:p>
            <a:r>
              <a:rPr lang="en-US" altLang="zh-CN" dirty="0" smtClean="0"/>
              <a:t>I’m not a great fan of …</a:t>
            </a:r>
          </a:p>
          <a:p>
            <a:r>
              <a:rPr lang="en-US" altLang="zh-CN" dirty="0" smtClean="0"/>
              <a:t>I’m not crazy about…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无所谓喜不喜欢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I’m indifferent about…</a:t>
            </a:r>
          </a:p>
          <a:p>
            <a:r>
              <a:rPr lang="en-US" altLang="zh-CN" dirty="0" smtClean="0"/>
              <a:t>I don’t mind it.</a:t>
            </a:r>
          </a:p>
          <a:p>
            <a:r>
              <a:rPr lang="en-US" altLang="zh-CN" dirty="0" smtClean="0"/>
              <a:t>I can take it </a:t>
            </a:r>
            <a:r>
              <a:rPr lang="en-US" altLang="zh-CN" smtClean="0"/>
              <a:t>or leave </a:t>
            </a:r>
            <a:r>
              <a:rPr lang="en-US" altLang="zh-CN" dirty="0" smtClean="0"/>
              <a:t>it. </a:t>
            </a:r>
          </a:p>
          <a:p>
            <a:r>
              <a:rPr lang="en-US" altLang="zh-CN" dirty="0" smtClean="0"/>
              <a:t>I don’t dislike it. </a:t>
            </a:r>
          </a:p>
          <a:p>
            <a:r>
              <a:rPr lang="en-US" altLang="zh-CN" dirty="0" smtClean="0"/>
              <a:t>It’s no big deal. </a:t>
            </a:r>
          </a:p>
          <a:p>
            <a:r>
              <a:rPr lang="en-US" altLang="zh-CN" dirty="0" smtClean="0"/>
              <a:t>It doesn’t bother me.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课堂练习：改正中式英语句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856"/>
            <a:ext cx="10515600" cy="532674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1. To </a:t>
            </a:r>
            <a:r>
              <a:rPr lang="en-US" b="1" dirty="0"/>
              <a:t>date, some 1, 900 enterprises in 27 provinces and municipalities have carried out the practice of separating taxes from </a:t>
            </a:r>
            <a:r>
              <a:rPr lang="en-US" b="1" dirty="0" smtClean="0"/>
              <a:t>profits.</a:t>
            </a:r>
            <a:endParaRPr lang="en-US" dirty="0"/>
          </a:p>
          <a:p>
            <a:pPr lvl="0"/>
            <a:r>
              <a:rPr lang="en-US" b="1" dirty="0" smtClean="0"/>
              <a:t>2. The </a:t>
            </a:r>
            <a:r>
              <a:rPr lang="en-US" b="1" dirty="0"/>
              <a:t>Army must solve the problem of raising work </a:t>
            </a:r>
            <a:r>
              <a:rPr lang="en-US" b="1" dirty="0" smtClean="0"/>
              <a:t>efficiency.</a:t>
            </a:r>
            <a:endParaRPr lang="en-US" dirty="0"/>
          </a:p>
          <a:p>
            <a:pPr lvl="0"/>
            <a:r>
              <a:rPr lang="en-US" b="1" dirty="0" smtClean="0"/>
              <a:t>3. The </a:t>
            </a:r>
            <a:r>
              <a:rPr lang="en-US" b="1" dirty="0"/>
              <a:t>decree says the country firmly forbids import and export of rhinoceros horn and tiger bone and ready-made traditional Chinese medicines which include </a:t>
            </a:r>
            <a:r>
              <a:rPr lang="en-US" b="1" dirty="0" smtClean="0"/>
              <a:t>them.</a:t>
            </a:r>
            <a:endParaRPr lang="en-US" dirty="0"/>
          </a:p>
          <a:p>
            <a:pPr lvl="0"/>
            <a:r>
              <a:rPr lang="en-US" b="1" dirty="0" smtClean="0"/>
              <a:t>4. I </a:t>
            </a:r>
            <a:r>
              <a:rPr lang="en-US" b="1" dirty="0"/>
              <a:t>hope you will sit down together to carefully study and discuss this </a:t>
            </a:r>
            <a:r>
              <a:rPr lang="en-US" b="1" dirty="0" smtClean="0"/>
              <a:t>question.</a:t>
            </a:r>
            <a:endParaRPr lang="en-US" dirty="0"/>
          </a:p>
          <a:p>
            <a:pPr lvl="0"/>
            <a:r>
              <a:rPr lang="en-US" b="1" dirty="0" smtClean="0"/>
              <a:t>5. We </a:t>
            </a:r>
            <a:r>
              <a:rPr lang="en-US" b="1" dirty="0"/>
              <a:t>are not rich and cannot offer you much financial help, but we can tell our friends our experiences and lessons, which is also a kind of help</a:t>
            </a:r>
            <a:r>
              <a:rPr lang="en-US" b="1" dirty="0" smtClean="0"/>
              <a:t>.</a:t>
            </a:r>
            <a:endParaRPr lang="en-US" dirty="0"/>
          </a:p>
          <a:p>
            <a:r>
              <a:rPr lang="en-US" b="1" dirty="0" smtClean="0"/>
              <a:t>6. All </a:t>
            </a:r>
            <a:r>
              <a:rPr lang="en-US" b="1" dirty="0"/>
              <a:t>people will be employed, and there will be no job-waiting laborers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7. This </a:t>
            </a:r>
            <a:r>
              <a:rPr lang="en-US" b="1" dirty="0"/>
              <a:t>practice has helped ensure that no needy student will drop out because of the self-pay tuition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8. During </a:t>
            </a:r>
            <a:r>
              <a:rPr lang="en-US" b="1" dirty="0"/>
              <a:t>the peak season, peasants compete to sell their eggs, while during the off-season they are usually in short supply in the cities</a:t>
            </a:r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28798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zh-CN" altLang="en-US" b="1" dirty="0"/>
              <a:t>你是做什么工作的呢？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What</a:t>
            </a:r>
            <a:r>
              <a:rPr lang="zh-CN" altLang="en-US" dirty="0"/>
              <a:t>’</a:t>
            </a:r>
            <a:r>
              <a:rPr lang="en-US" dirty="0"/>
              <a:t>s your job?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64" y="3731341"/>
            <a:ext cx="10515600" cy="2580969"/>
          </a:xfrm>
        </p:spPr>
        <p:txBody>
          <a:bodyPr/>
          <a:lstStyle/>
          <a:p>
            <a:r>
              <a:rPr lang="en-US" sz="4400" dirty="0"/>
              <a:t>English: Are you working at the moment?</a:t>
            </a:r>
          </a:p>
          <a:p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99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1. To </a:t>
            </a:r>
            <a:r>
              <a:rPr lang="en-US" b="1" dirty="0"/>
              <a:t>date, some 1, 900 enterprises in 27 provinces and municipalities have carried out the practice of separating taxes from profits.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To date, some 1, 900 enterprises in 27 provinces and municipalities have </a:t>
            </a:r>
            <a:r>
              <a:rPr lang="en-US" b="1" dirty="0" smtClean="0"/>
              <a:t>separated </a:t>
            </a:r>
            <a:r>
              <a:rPr lang="en-US" b="1" dirty="0"/>
              <a:t>taxes from profits.</a:t>
            </a:r>
            <a:endParaRPr lang="en-US" dirty="0"/>
          </a:p>
          <a:p>
            <a:endParaRPr lang="en-US" dirty="0" smtClean="0"/>
          </a:p>
          <a:p>
            <a:r>
              <a:rPr lang="zh-CN" altLang="en-US" b="1" dirty="0" smtClean="0"/>
              <a:t>或 </a:t>
            </a:r>
            <a:r>
              <a:rPr lang="en-US" b="1" dirty="0" smtClean="0"/>
              <a:t>To </a:t>
            </a:r>
            <a:r>
              <a:rPr lang="en-US" b="1" dirty="0"/>
              <a:t>date, some 1, 900 enterprises in 27 provinces and municipalities have </a:t>
            </a:r>
            <a:r>
              <a:rPr lang="en-US" b="1" dirty="0" smtClean="0"/>
              <a:t>begun separating </a:t>
            </a:r>
            <a:r>
              <a:rPr lang="en-US" b="1" dirty="0"/>
              <a:t>taxes from profits.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54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2</a:t>
            </a:r>
            <a:r>
              <a:rPr lang="en-US" b="1" dirty="0"/>
              <a:t>. The Army must solve the problem of raising work efficiency.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Army </a:t>
            </a:r>
            <a:r>
              <a:rPr lang="en-US" b="1" dirty="0" smtClean="0"/>
              <a:t>must raise/increase </a:t>
            </a:r>
            <a:r>
              <a:rPr lang="en-US" b="1" dirty="0"/>
              <a:t>efficiency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zh-CN" altLang="en-US" b="1" dirty="0" smtClean="0"/>
              <a:t>或 </a:t>
            </a:r>
            <a:r>
              <a:rPr lang="en-US" b="1" dirty="0" smtClean="0"/>
              <a:t>The </a:t>
            </a:r>
            <a:r>
              <a:rPr lang="en-US" b="1" dirty="0"/>
              <a:t>Army </a:t>
            </a:r>
            <a:r>
              <a:rPr lang="en-US" b="1" dirty="0" smtClean="0"/>
              <a:t>must work more efficiently.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5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3</a:t>
            </a:r>
            <a:r>
              <a:rPr lang="en-US" b="1" dirty="0"/>
              <a:t>. The decree says the country firmly forbids import and export of rhinoceros horn and tiger bone and ready-made traditional Chinese medicines which include them.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decree </a:t>
            </a:r>
            <a:r>
              <a:rPr lang="en-US" b="1" dirty="0" smtClean="0"/>
              <a:t>forbids </a:t>
            </a:r>
            <a:r>
              <a:rPr lang="en-US" altLang="zh-CN" b="1" dirty="0" smtClean="0"/>
              <a:t>the </a:t>
            </a:r>
            <a:r>
              <a:rPr lang="en-US" b="1" dirty="0" smtClean="0"/>
              <a:t>import </a:t>
            </a:r>
            <a:r>
              <a:rPr lang="en-US" b="1" dirty="0"/>
              <a:t>and export of rhinoceros </a:t>
            </a:r>
            <a:r>
              <a:rPr lang="en-US" b="1" dirty="0" smtClean="0"/>
              <a:t>horns, tiger bones, </a:t>
            </a:r>
            <a:r>
              <a:rPr lang="en-US" b="1" dirty="0"/>
              <a:t>and ready-made traditional Chinese medicines which </a:t>
            </a:r>
            <a:r>
              <a:rPr lang="en-US" b="1" dirty="0" smtClean="0"/>
              <a:t>contain </a:t>
            </a:r>
            <a:r>
              <a:rPr lang="en-US" b="1" dirty="0"/>
              <a:t>them.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4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4</a:t>
            </a:r>
            <a:r>
              <a:rPr lang="en-US" b="1" dirty="0"/>
              <a:t>. I hope you will sit down together to carefully study and discuss this question.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 hope you will sit down together </a:t>
            </a:r>
            <a:r>
              <a:rPr lang="en-US" b="1" dirty="0" smtClean="0"/>
              <a:t>to study </a:t>
            </a:r>
            <a:r>
              <a:rPr lang="en-US" b="1" dirty="0"/>
              <a:t>this question.</a:t>
            </a:r>
            <a:endParaRPr lang="en-US" dirty="0"/>
          </a:p>
          <a:p>
            <a:endParaRPr lang="en-US" dirty="0" smtClean="0"/>
          </a:p>
          <a:p>
            <a:r>
              <a:rPr lang="zh-CN" altLang="en-US" b="1" dirty="0" smtClean="0"/>
              <a:t>或 </a:t>
            </a:r>
            <a:r>
              <a:rPr lang="en-US" b="1" dirty="0" smtClean="0"/>
              <a:t>I </a:t>
            </a:r>
            <a:r>
              <a:rPr lang="en-US" b="1" dirty="0"/>
              <a:t>hope you will sit down together to </a:t>
            </a:r>
            <a:r>
              <a:rPr lang="en-US" b="1" dirty="0" smtClean="0"/>
              <a:t>discuss </a:t>
            </a:r>
            <a:r>
              <a:rPr lang="en-US" b="1" dirty="0"/>
              <a:t>this question.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0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5</a:t>
            </a:r>
            <a:r>
              <a:rPr lang="en-US" b="1" dirty="0"/>
              <a:t>. We are not rich and cannot offer you much financial help, but we can tell our friends our experiences and lessons, which is also a kind of help.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We </a:t>
            </a:r>
            <a:r>
              <a:rPr lang="en-US" b="1" dirty="0"/>
              <a:t>are not rich and cannot offer you much financial help, but we can </a:t>
            </a:r>
            <a:r>
              <a:rPr lang="en-US" altLang="zh-CN" b="1" dirty="0" smtClean="0"/>
              <a:t>share</a:t>
            </a:r>
            <a:r>
              <a:rPr lang="en-US" b="1" dirty="0" smtClean="0"/>
              <a:t> </a:t>
            </a:r>
            <a:r>
              <a:rPr lang="en-US" b="1" dirty="0"/>
              <a:t>our </a:t>
            </a:r>
            <a:r>
              <a:rPr lang="en-US" b="1" dirty="0" smtClean="0"/>
              <a:t>experiences with our friends, </a:t>
            </a:r>
            <a:r>
              <a:rPr lang="en-US" altLang="zh-CN" b="1" dirty="0"/>
              <a:t>and that too </a:t>
            </a:r>
            <a:r>
              <a:rPr lang="en-US" b="1" dirty="0"/>
              <a:t> is a kind of help.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46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</a:t>
            </a:r>
            <a:r>
              <a:rPr lang="en-US" b="1" dirty="0"/>
              <a:t>. All people will be employed, and there will be no job-waiting laborers.</a:t>
            </a:r>
          </a:p>
          <a:p>
            <a:endParaRPr lang="en-US" dirty="0"/>
          </a:p>
          <a:p>
            <a:r>
              <a:rPr lang="en-US" b="1" dirty="0"/>
              <a:t>There will be full employment.</a:t>
            </a:r>
          </a:p>
          <a:p>
            <a:endParaRPr lang="en-US" b="1" dirty="0" smtClean="0"/>
          </a:p>
          <a:p>
            <a:r>
              <a:rPr lang="zh-CN" altLang="en-US" b="1" dirty="0"/>
              <a:t>比较</a:t>
            </a:r>
            <a:endParaRPr lang="en-US" b="1" dirty="0"/>
          </a:p>
          <a:p>
            <a:r>
              <a:rPr lang="en-US" b="1" dirty="0" smtClean="0"/>
              <a:t>All </a:t>
            </a:r>
            <a:r>
              <a:rPr lang="en-US" b="1" dirty="0"/>
              <a:t>people will be </a:t>
            </a:r>
            <a:r>
              <a:rPr lang="en-US" b="1" dirty="0" smtClean="0"/>
              <a:t>employed.</a:t>
            </a:r>
          </a:p>
          <a:p>
            <a:r>
              <a:rPr lang="en-US" b="1" dirty="0" smtClean="0"/>
              <a:t>Everyone will be employed. 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65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7</a:t>
            </a:r>
            <a:r>
              <a:rPr lang="en-US" b="1" dirty="0"/>
              <a:t>. This practice has helped ensure that no needy student will drop out because of the self-pay tuition.</a:t>
            </a:r>
          </a:p>
          <a:p>
            <a:endParaRPr lang="en-US" dirty="0"/>
          </a:p>
          <a:p>
            <a:r>
              <a:rPr lang="en-US" b="1" dirty="0"/>
              <a:t>This practice has helped ensure that no needy student will drop out </a:t>
            </a:r>
            <a:r>
              <a:rPr lang="en-US" b="1" dirty="0" smtClean="0"/>
              <a:t>because they </a:t>
            </a:r>
            <a:r>
              <a:rPr lang="en-US" altLang="zh-CN" b="1" dirty="0" smtClean="0"/>
              <a:t>are unable to</a:t>
            </a:r>
            <a:r>
              <a:rPr lang="en-US" b="1" dirty="0" smtClean="0"/>
              <a:t> pay their tuition.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05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</a:t>
            </a:r>
            <a:r>
              <a:rPr lang="en-US" b="1" dirty="0"/>
              <a:t>. During the peak season, peasants compete to sell their eggs, while during the off-season they are usually in short supply in the cities.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During the peak season, peasants compete to sell their eggs, </a:t>
            </a:r>
            <a:r>
              <a:rPr lang="en-US" b="1" dirty="0" smtClean="0"/>
              <a:t>while/whereas (</a:t>
            </a:r>
            <a:r>
              <a:rPr lang="zh-CN" altLang="en-US" b="1" dirty="0" smtClean="0"/>
              <a:t>这个词更好</a:t>
            </a:r>
            <a:r>
              <a:rPr lang="en-US" b="1" dirty="0" smtClean="0"/>
              <a:t>) during </a:t>
            </a:r>
            <a:r>
              <a:rPr lang="en-US" b="1" dirty="0"/>
              <a:t>the off-season </a:t>
            </a:r>
            <a:r>
              <a:rPr lang="en-US" b="1" dirty="0" smtClean="0"/>
              <a:t>eggs </a:t>
            </a:r>
            <a:r>
              <a:rPr lang="en-US" b="1" dirty="0"/>
              <a:t>are usually in short supply in the cities.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64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提示：前一种说法的语气显得生硬唐突，因为对方可能目前并未上班。后一种说法</a:t>
            </a:r>
            <a:r>
              <a:rPr lang="en-US" altLang="zh-CN" dirty="0"/>
              <a:t>——“</a:t>
            </a:r>
            <a:r>
              <a:rPr lang="zh-CN" altLang="en-US" dirty="0"/>
              <a:t>目前你是在上班吗？”可以引出你要问的问题：目前你在哪儿工作呢？</a:t>
            </a:r>
            <a:r>
              <a:rPr lang="en-US" dirty="0"/>
              <a:t>Where are you working at?/ Where do you work</a:t>
            </a:r>
            <a:r>
              <a:rPr lang="zh-CN" altLang="en-US" dirty="0"/>
              <a:t>？或者：你从事哪个行业呢？</a:t>
            </a:r>
            <a:r>
              <a:rPr lang="en-US" dirty="0"/>
              <a:t>What line of work are you in? / What type of work do you do</a:t>
            </a:r>
            <a:r>
              <a:rPr lang="zh-CN" altLang="en-US" dirty="0"/>
              <a:t>？最简单的问法当然还是：</a:t>
            </a:r>
            <a:r>
              <a:rPr lang="en-US" dirty="0"/>
              <a:t>What do you do?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05778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zh-CN" altLang="en-US" b="1" dirty="0"/>
              <a:t>用英语怎么说？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Chinglish: How to say?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7097"/>
            <a:ext cx="10515600" cy="2489866"/>
          </a:xfrm>
        </p:spPr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How do you say that in English?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9481"/>
          </a:xfrm>
        </p:spPr>
        <p:txBody>
          <a:bodyPr/>
          <a:lstStyle/>
          <a:p>
            <a:r>
              <a:rPr lang="zh-CN" altLang="en-US" dirty="0"/>
              <a:t>提示：</a:t>
            </a:r>
            <a:r>
              <a:rPr lang="en-US" dirty="0"/>
              <a:t>How to say </a:t>
            </a:r>
            <a:r>
              <a:rPr lang="zh-CN" altLang="en-US" dirty="0"/>
              <a:t>不是一个完整的句子，而是引领分句。同类的例子还有：请问这个单词怎么拼？</a:t>
            </a:r>
            <a:r>
              <a:rPr lang="en-US" dirty="0"/>
              <a:t>How do you spell that </a:t>
            </a:r>
            <a:r>
              <a:rPr lang="en-US" dirty="0" smtClean="0"/>
              <a:t>word please</a:t>
            </a:r>
            <a:r>
              <a:rPr lang="en-US" dirty="0"/>
              <a:t>? </a:t>
            </a:r>
            <a:r>
              <a:rPr lang="zh-CN" altLang="en-US" dirty="0"/>
              <a:t>请问这个单词怎么读？</a:t>
            </a:r>
            <a:r>
              <a:rPr lang="en-US" dirty="0"/>
              <a:t>How do you pronounce this word?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96413"/>
            <a:ext cx="10515600" cy="2138516"/>
          </a:xfrm>
        </p:spPr>
        <p:txBody>
          <a:bodyPr/>
          <a:lstStyle/>
          <a:p>
            <a:r>
              <a:rPr lang="zh-CN" altLang="en-US" dirty="0" smtClean="0"/>
              <a:t>类似的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Chinglish: </a:t>
            </a:r>
            <a:r>
              <a:rPr lang="en-US" dirty="0" smtClean="0"/>
              <a:t>How to go to the bank?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34929"/>
            <a:ext cx="10515600" cy="352486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English: How do I get to the bank? 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Do you know the quickest way to get to the bank?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Can you show me the way to the bank, please?</a:t>
            </a:r>
          </a:p>
        </p:txBody>
      </p:sp>
    </p:spTree>
    <p:extLst>
      <p:ext uri="{BB962C8B-B14F-4D97-AF65-F5344CB8AC3E}">
        <p14:creationId xmlns:p14="http://schemas.microsoft.com/office/powerpoint/2010/main" val="404424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475"/>
          </a:xfrm>
        </p:spPr>
        <p:txBody>
          <a:bodyPr/>
          <a:lstStyle/>
          <a:p>
            <a:r>
              <a:rPr lang="en-US" dirty="0" smtClean="0"/>
              <a:t>How do I go to the bank? </a:t>
            </a:r>
            <a:br>
              <a:rPr lang="en-US" dirty="0" smtClean="0"/>
            </a:br>
            <a:r>
              <a:rPr lang="en-US" dirty="0" smtClean="0"/>
              <a:t>1. You can just walk. </a:t>
            </a:r>
            <a:br>
              <a:rPr lang="en-US" dirty="0" smtClean="0"/>
            </a:br>
            <a:r>
              <a:rPr lang="en-US" dirty="0" smtClean="0"/>
              <a:t>2. You should drive because it’s a long way off. </a:t>
            </a:r>
            <a:br>
              <a:rPr lang="en-US" dirty="0" smtClean="0"/>
            </a:br>
            <a:r>
              <a:rPr lang="en-US" dirty="0" smtClean="0"/>
              <a:t>3. You can take the bus around the corner. It’s three stops away.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2208</Words>
  <Application>Microsoft Office PowerPoint</Application>
  <PresentationFormat>宽屏</PresentationFormat>
  <Paragraphs>134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等线</vt:lpstr>
      <vt:lpstr>等线 Light</vt:lpstr>
      <vt:lpstr>Arial</vt:lpstr>
      <vt:lpstr>Calibri</vt:lpstr>
      <vt:lpstr>Calibri Light</vt:lpstr>
      <vt:lpstr>Office 主题​​</vt:lpstr>
      <vt:lpstr>Chinglish</vt:lpstr>
      <vt:lpstr>1. 价格挺合适／挺好的。   Chinglish: The price is very suitable. </vt:lpstr>
      <vt:lpstr>提示：suitable（合适的、相配的）最常见的用法是以否定的形式出现在告示或通知中，如：这部影片儿童不宜。This movie is not suitable for children.  </vt:lpstr>
      <vt:lpstr>2. 你是做什么工作的呢？   Chinglish: What’s your job? </vt:lpstr>
      <vt:lpstr>提示：前一种说法的语气显得生硬唐突，因为对方可能目前并未上班。后一种说法——“目前你是在上班吗？”可以引出你要问的问题：目前你在哪儿工作呢？Where are you working at?/ Where do you work？或者：你从事哪个行业呢？What line of work are you in? / What type of work do you do？最简单的问法当然还是：What do you do? </vt:lpstr>
      <vt:lpstr>3. 用英语怎么说？   Chinglish: How to say? </vt:lpstr>
      <vt:lpstr>提示：How to say 不是一个完整的句子，而是引领分句。同类的例子还有：请问这个单词怎么拼？How do you spell that word please? 请问这个单词怎么读？How do you pronounce this word? </vt:lpstr>
      <vt:lpstr>类似的  Chinglish: How to go to the bank?</vt:lpstr>
      <vt:lpstr>How do I go to the bank?  1. You can just walk.  2. You should drive because it’s a long way off.  3. You can take the bus around the corner. It’s three stops away. </vt:lpstr>
      <vt:lpstr>4. 明天我有事。   Chinglish: I have something to do tomorrow. </vt:lpstr>
      <vt:lpstr>提示：要表达脱不开身，可以说：  I’m tied up. 或：I can’t make it at that time. I’d love to, but I can’t, I have to stay at home.   即明天不行啊，我很想去，但没办法，得待在家。 </vt:lpstr>
      <vt:lpstr>5. 我想我不行。   Chinglish: I think I can’t. </vt:lpstr>
      <vt:lpstr>6. 我的舞也跳得不好。   Chinglish: I don’t dance well too. </vt:lpstr>
      <vt:lpstr>7. 现在几点了？   Chinglish: What time is it now? </vt:lpstr>
      <vt:lpstr>提示：讲英语的时候没有必要说now。  还有一种说法是：How are we doing for time? 意思是：How much time have we got left? Are we pressed for time?   即问：我们还有多少时间？</vt:lpstr>
      <vt:lpstr>8. 我的英语不好。   Chinglish: My English is poor. </vt:lpstr>
      <vt:lpstr>提示：poor词意太重，不要用，而是说： I am still having a few problems, but I am getting better. / I am learning to be fluent, and I am making good progress!  简单的说法则有： My English is not so good. 我的英文不太好。 My English is pretty limited. 我的英文水平非常有限。</vt:lpstr>
      <vt:lpstr>9. 你愿意参加我们的晚会吗？   Chinglish: Would you like to join our party on Friday? </vt:lpstr>
      <vt:lpstr>提示：join往往是指和某个人群一起活动，或参加俱乐部、协会等组织，如：join a health and fitness club.（参加健身俱乐部。）常常与 party 搭配的动词是 come 和 go。如：Please come to my birthday party. </vt:lpstr>
      <vt:lpstr>10. 我没有经验。   Chinglish: I have no experience. </vt:lpstr>
      <vt:lpstr>11.能请你帮个忙吗? / 当然。   —Could you do me a favor? Chinglish: —Of course! / Certainly. </vt:lpstr>
      <vt:lpstr>提示：只有在示意答案众所周知时，才说 of course 或 of course not，隐含反诘的意思：“当然（不）是这样啦！”  certainly 一般用在句中作副词，表示确知某事、确定会做。如：我肯定会再光顾那家旅店的。I’ll certainly stay in that hotel again.</vt:lpstr>
      <vt:lpstr>12. 你觉得这个计划如何？   Chinglish: How do you feel about the plan? </vt:lpstr>
      <vt:lpstr>13. 我把午餐忘在家里了。   Chinglish: I’ve forgotten my lunch at home.</vt:lpstr>
      <vt:lpstr>14. 祝你有美好的一天！   Chinglish: I wish you have a nice/good day. </vt:lpstr>
      <vt:lpstr>提示：I wish you have a nice/good day. 是纯粹的中式英语。在英语里，wish 后面只需加名词，即：I wish you a nice/good day. 不过，这个句式很古板，一般用于圣诞贺卡或节日歌词，如：I wish you a Merry Christmas.   日常只说：Enjoy your day! Have a wonderful day! 而Have a nice/good day! 是美国店员向顾客标准的道别语。流行的美式道别语（也用作回应）则是：Have a good one!</vt:lpstr>
      <vt:lpstr>15. 再见啦！   Chinglish: Bye-bye!  </vt:lpstr>
      <vt:lpstr>提示：“Bye-bye!”太孩子气。 </vt:lpstr>
      <vt:lpstr>  16. 我没有英文名。  Chinglish: I haven’t English name.   </vt:lpstr>
      <vt:lpstr>17. 请见如下信息。  Chinglish: Please find below information.</vt:lpstr>
      <vt:lpstr>18. 你喜欢这儿吗？  Chinglish: Do you like here? </vt:lpstr>
      <vt:lpstr>19. 这可能是对的。  Chinglish: This maybe right. </vt:lpstr>
      <vt:lpstr>20. 我不知道问题在哪儿。  Chinglish: I don’t know what’s the problem. </vt:lpstr>
      <vt:lpstr>21. 能给我一张名片吗？  Chinglish: May I have your name card? </vt:lpstr>
      <vt:lpstr>22. （在饭馆）再来一份。  Chinglish: Can I have another one?  提示：意思是饭菜有问题，要求换。</vt:lpstr>
      <vt:lpstr>表示喜欢</vt:lpstr>
      <vt:lpstr>不喜欢</vt:lpstr>
      <vt:lpstr>无所谓喜不喜欢</vt:lpstr>
      <vt:lpstr>课堂练习：改正中式英语句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Chinglish</dc:title>
  <dc:creator>Windows User</dc:creator>
  <cp:lastModifiedBy>Windows User</cp:lastModifiedBy>
  <cp:revision>20</cp:revision>
  <dcterms:created xsi:type="dcterms:W3CDTF">2022-04-12T12:50:56Z</dcterms:created>
  <dcterms:modified xsi:type="dcterms:W3CDTF">2023-11-24T02:29:09Z</dcterms:modified>
</cp:coreProperties>
</file>