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36"/>
  </p:notesMasterIdLst>
  <p:sldIdLst>
    <p:sldId id="275" r:id="rId12"/>
    <p:sldId id="311" r:id="rId13"/>
    <p:sldId id="306" r:id="rId14"/>
    <p:sldId id="284" r:id="rId15"/>
    <p:sldId id="359" r:id="rId16"/>
    <p:sldId id="360" r:id="rId17"/>
    <p:sldId id="334" r:id="rId18"/>
    <p:sldId id="352" r:id="rId19"/>
    <p:sldId id="298" r:id="rId20"/>
    <p:sldId id="299" r:id="rId21"/>
    <p:sldId id="300" r:id="rId22"/>
    <p:sldId id="301" r:id="rId23"/>
    <p:sldId id="302" r:id="rId24"/>
    <p:sldId id="349" r:id="rId25"/>
    <p:sldId id="326" r:id="rId26"/>
    <p:sldId id="327" r:id="rId27"/>
    <p:sldId id="328" r:id="rId28"/>
    <p:sldId id="351" r:id="rId29"/>
    <p:sldId id="350" r:id="rId30"/>
    <p:sldId id="295" r:id="rId31"/>
    <p:sldId id="314" r:id="rId32"/>
    <p:sldId id="361" r:id="rId33"/>
    <p:sldId id="357" r:id="rId34"/>
    <p:sldId id="362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593"/>
  </p:normalViewPr>
  <p:slideViewPr>
    <p:cSldViewPr showGuides="1">
      <p:cViewPr varScale="1">
        <p:scale>
          <a:sx n="117" d="100"/>
          <a:sy n="117" d="100"/>
        </p:scale>
        <p:origin x="1792" y="168"/>
      </p:cViewPr>
      <p:guideLst>
        <p:guide orient="horz" pos="2224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viewProps" Target="viewProps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FF3AFCC-A3BB-4274-9FDF-2CB917C0669E}" type="datetimeFigureOut">
              <a:rPr lang="zh-CN" altLang="en-US"/>
              <a:t>2024/2/23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220C6D8-C041-4E2C-967F-1E52FBA9C4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19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0C6D8-C041-4E2C-967F-1E52FBA9C4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96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0C6D8-C041-4E2C-967F-1E52FBA9C4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8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149FF8B-3FF7-41A1-9B33-1B685D277F40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53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2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C149FF8B-3FF7-41A1-9B33-1B685D277F40}" type="slidenum">
              <a:rPr lang="zh-CN" altLang="en-US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15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0C6D8-C041-4E2C-967F-1E52FBA9C4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87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65125"/>
            <a:ext cx="20574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65125"/>
            <a:ext cx="605293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2133600"/>
            <a:ext cx="4032504" cy="44196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5257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52930" cy="5257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8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35" descr="backgrouda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 1034"/>
          <p:cNvSpPr>
            <a:spLocks noGrp="1"/>
          </p:cNvSpPr>
          <p:nvPr>
            <p:ph type="title"/>
          </p:nvPr>
        </p:nvSpPr>
        <p:spPr bwMode="auto">
          <a:xfrm>
            <a:off x="533400" y="167640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990000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图片 46084" descr="backgroud8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19" name="标题 46082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1620" name="文本占位符 46083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图片 47108" descr="backgroud9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7" name="标题 47106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3908" name="文本占位符 47107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5129" descr="backgroud0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标题 5121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6" name="文本占位符 5122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35844" descr="backgroud1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标题 35842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5604" name="文本占位符 35843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39940" descr="backgroud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标题 39938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7892" name="文本占位符 39939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图片 40964" descr="backgroud3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79" name="标题 40962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0180" name="文本占位符 40963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图片 41988" descr="backgroud4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标题 41986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8" name="文本占位符 41987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图片 43012" descr="backgroud5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标题 43010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4756" name="文本占位符 43011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图片 44036" descr="backgroud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标题 44034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7044" name="文本占位符 44035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图片 45060" descr="backgroud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9331" name="标题 45058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9332" name="文本占位符 45059"/>
          <p:cNvSpPr>
            <a:spLocks noGrp="1"/>
          </p:cNvSpPr>
          <p:nvPr>
            <p:ph type="body"/>
          </p:nvPr>
        </p:nvSpPr>
        <p:spPr bwMode="auto">
          <a:xfrm>
            <a:off x="457200" y="2133600"/>
            <a:ext cx="82296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 noChangeArrowheads="1"/>
          </p:cNvSpPr>
          <p:nvPr>
            <p:ph type="ctrTitle"/>
          </p:nvPr>
        </p:nvSpPr>
        <p:spPr>
          <a:xfrm>
            <a:off x="228714" y="1828842"/>
            <a:ext cx="8686572" cy="3276514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chemeClr val="tx1"/>
                </a:solidFill>
              </a:rPr>
              <a:t>北京大学</a:t>
            </a:r>
            <a:r>
              <a:rPr lang="en-US" altLang="zh-CN" sz="3200" dirty="0">
                <a:solidFill>
                  <a:schemeClr val="tx1"/>
                </a:solidFill>
              </a:rPr>
              <a:t>2024</a:t>
            </a:r>
            <a:r>
              <a:rPr lang="zh-CN" altLang="en-US" sz="3200" dirty="0">
                <a:solidFill>
                  <a:schemeClr val="tx1"/>
                </a:solidFill>
              </a:rPr>
              <a:t>年春季学期</a:t>
            </a:r>
            <a:br>
              <a:rPr lang="zh-CN" altLang="en-US" sz="3200" dirty="0">
                <a:solidFill>
                  <a:schemeClr val="tx1"/>
                </a:solidFill>
              </a:rPr>
            </a:b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《</a:t>
            </a:r>
            <a:r>
              <a:rPr lang="zh-CN" altLang="en-US" sz="3200" dirty="0">
                <a:solidFill>
                  <a:schemeClr val="tx1"/>
                </a:solidFill>
                <a:latin typeface="+mj-ea"/>
              </a:rPr>
              <a:t>新时代中国特色社会主义理论与实践</a:t>
            </a:r>
            <a:r>
              <a:rPr lang="en-US" altLang="zh-CN" sz="3200" dirty="0">
                <a:solidFill>
                  <a:schemeClr val="tx1"/>
                </a:solidFill>
                <a:latin typeface="+mj-ea"/>
              </a:rPr>
              <a:t>》</a:t>
            </a:r>
            <a:br>
              <a:rPr lang="en-US" altLang="zh-CN" sz="3200" dirty="0">
                <a:solidFill>
                  <a:schemeClr val="tx1"/>
                </a:solidFill>
                <a:latin typeface="+mj-ea"/>
              </a:rPr>
            </a:br>
            <a:r>
              <a:rPr lang="zh-CN" altLang="en-US" sz="3200" dirty="0">
                <a:solidFill>
                  <a:schemeClr val="tx1"/>
                </a:solidFill>
                <a:latin typeface="+mj-ea"/>
              </a:rPr>
              <a:t>课程说明</a:t>
            </a:r>
            <a:br>
              <a:rPr lang="en-US" altLang="zh-CN" sz="3200" dirty="0">
                <a:solidFill>
                  <a:schemeClr val="tx1"/>
                </a:solidFill>
                <a:latin typeface="+mj-ea"/>
              </a:rPr>
            </a:br>
            <a:br>
              <a:rPr lang="zh-CN" altLang="en-US" sz="3200" dirty="0">
                <a:solidFill>
                  <a:schemeClr val="tx1"/>
                </a:solidFill>
                <a:latin typeface="+mj-ea"/>
              </a:rPr>
            </a:br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（校本部</a:t>
            </a:r>
            <a:r>
              <a:rPr lang="en-US" altLang="zh-CN" sz="2800" dirty="0">
                <a:solidFill>
                  <a:schemeClr val="tx1"/>
                </a:solidFill>
                <a:latin typeface="+mj-ea"/>
              </a:rPr>
              <a:t>01</a:t>
            </a:r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+mj-ea"/>
              </a:rPr>
              <a:t>02</a:t>
            </a:r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+mj-ea"/>
              </a:rPr>
              <a:t>03</a:t>
            </a:r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、</a:t>
            </a:r>
            <a:r>
              <a:rPr lang="en-US" altLang="zh-CN" sz="2800" dirty="0">
                <a:solidFill>
                  <a:schemeClr val="tx1"/>
                </a:solidFill>
                <a:latin typeface="+mj-ea"/>
              </a:rPr>
              <a:t>04</a:t>
            </a:r>
            <a:r>
              <a:rPr lang="zh-CN" altLang="en-US" sz="2800" dirty="0">
                <a:solidFill>
                  <a:schemeClr val="tx1"/>
                </a:solidFill>
                <a:latin typeface="+mj-ea"/>
              </a:rPr>
              <a:t>班）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内容占位符 2"/>
          <p:cNvSpPr>
            <a:spLocks noGrp="1"/>
          </p:cNvSpPr>
          <p:nvPr>
            <p:ph idx="4294967295"/>
          </p:nvPr>
        </p:nvSpPr>
        <p:spPr>
          <a:xfrm>
            <a:off x="381110" y="1447800"/>
            <a:ext cx="8381890" cy="48768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阅读书目（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经济建设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专题）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中共中央文献研究室：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习近平关于社会主义经济建设论述摘编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，中央文献出版社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布鲁斯、拉斯基：《从马克思到市场：社会主义对经济体制的求索》，银温泉译，上海三联书店、上海人民出版社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1998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耶金、斯坦尼斯罗《制高点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重建现代世界的政府与市场之争》，段宏等译，外文出版社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卡尔·波兰尼：《大转型：我们时代的经济与政治起源》，冯钢、刘阳译，浙江人民出版社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2007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 eaLnBrk="1" hangingPunct="1">
              <a:lnSpc>
                <a:spcPct val="14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科斯、王宁：《变革中国：市场经济的中国之路》，徐尧、李哲民译，中信出版社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2013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1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1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1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1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1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1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内容占位符 2"/>
          <p:cNvSpPr>
            <a:spLocks noGrp="1"/>
          </p:cNvSpPr>
          <p:nvPr>
            <p:ph idx="4294967295"/>
          </p:nvPr>
        </p:nvSpPr>
        <p:spPr>
          <a:xfrm>
            <a:off x="457200" y="1219258"/>
            <a:ext cx="8382000" cy="533386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二、阅读书目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政治建设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专题）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中共中央文献研究室：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习近平关于社会主义政治建设论述摘编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，中央文献出版社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2.《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中共中央关于坚持和完善中国特色社会主义制度 推进国家治理体系和治理能力现代化若干重大问题的决定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2019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日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王沪宁、林尚立、孙关宏：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政治的逻辑：马克思主义政治学原理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，上海人民出版社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2016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李良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栋等：《中国特色社会主义民主政治发展道路研究》，中共中央党校出版社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2013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俞可平：《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治理与善治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》，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上海财经大学出版社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2000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（美）塞缪尔·亨廷顿：《变动社会的政治秩序》，张岱云等译，上海译文出版社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1989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（美）罗伯特·达尔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、斯泰恩布里克纳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：《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现代政治分析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》，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吴勇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译，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中国人民大学出版社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2012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zh-CN" sz="1800" b="1" dirty="0"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2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2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内容占位符 2"/>
          <p:cNvSpPr>
            <a:spLocks noGrp="1"/>
          </p:cNvSpPr>
          <p:nvPr>
            <p:ph idx="4294967295"/>
          </p:nvPr>
        </p:nvSpPr>
        <p:spPr>
          <a:xfrm>
            <a:off x="457200" y="1219258"/>
            <a:ext cx="8382000" cy="510534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二、阅读书目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文化建设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专题）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中共中央文献研究室：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习近平关于社会主义文化建设论述摘编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，中央文献出版社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习近平：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在文化传承发展座谈会上的讲话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2023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6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日）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《求是》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2023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年第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1600" b="1" dirty="0">
                <a:latin typeface="宋体" pitchFamily="2" charset="-122"/>
                <a:ea typeface="宋体" pitchFamily="2" charset="-122"/>
              </a:rPr>
              <a:t>期。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3.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国家行政学院编写组：《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&lt;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社会主义文化强国建设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&gt;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学习参考》，人民出版社、国家行政学院出版社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2015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姜义华：《中华文明的鼎新：新时代中国特色社会主义思想文化体系研究》，上海人民出版社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2019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5.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赵长林等：《马克思主义文化学》，中国文化书院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1988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孙隆基：《中国文化的深层结构》，广西师范大学出版社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7.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张岂之：《中国思想文化史》，高等教育出版社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2006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8.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冯天瑜等：《中华文化史》（第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版），上海人民出版社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2010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6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9.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辜鸿铭：《中国人的精神》，陕西师范大学出版社</a:t>
            </a:r>
            <a:r>
              <a:rPr lang="en-US" altLang="zh-CN" sz="1600" b="1" dirty="0">
                <a:latin typeface="宋体" pitchFamily="2" charset="-122"/>
                <a:ea typeface="宋体" pitchFamily="2" charset="-122"/>
              </a:rPr>
              <a:t>2020</a:t>
            </a:r>
            <a:r>
              <a:rPr lang="zh-CN" altLang="zh-CN" sz="16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6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3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3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63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163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163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内容占位符 2"/>
          <p:cNvSpPr>
            <a:spLocks noGrp="1"/>
          </p:cNvSpPr>
          <p:nvPr>
            <p:ph idx="4294967295"/>
          </p:nvPr>
        </p:nvSpPr>
        <p:spPr>
          <a:xfrm>
            <a:off x="166370" y="1143060"/>
            <a:ext cx="8748916" cy="53726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二、阅读书目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生态文明建设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专题）</a:t>
            </a:r>
          </a:p>
          <a:p>
            <a:pPr algn="just">
              <a:lnSpc>
                <a:spcPct val="125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中共中央文献研究室：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习近平关于社会主义生态文明建设论述摘编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，中央文献出版社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sym typeface="+mn-ea"/>
              </a:rPr>
              <a:t>习近平：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《论坚持人与自然和谐共生》，中央文献出版社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2022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王明初、杨英姿：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社会主义生态文明建设的理论与实践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卢风：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生态文明新论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，中国科技出版社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2013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贾卫列等：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生态文明建设概论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，中央编译出版社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2013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6.郇庆治：《生态文明建设试点示范区实践的哲学研究》，中国林业出社2019年版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郇庆治等：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生态文明建设十讲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，商务印书馆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zh-CN" altLang="en-US" sz="1800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8.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钱易等：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生态文明建设十五讲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，科学出版社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2015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9.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黎祖交主编：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生态文明关键词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，中国林业出版社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2018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10.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sym typeface="+mn-ea"/>
              </a:rPr>
              <a:t>陈学明：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+mn-ea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sym typeface="+mn-ea"/>
              </a:rPr>
              <a:t>生态文明论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+mn-ea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sym typeface="+mn-ea"/>
              </a:rPr>
              <a:t>，重庆出版社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  <a:sym typeface="+mn-ea"/>
              </a:rPr>
              <a:t>2008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  <a:sym typeface="+mn-ea"/>
              </a:rPr>
              <a:t>年版。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4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4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4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4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4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4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64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1000"/>
                                        <p:tgtEl>
                                          <p:spTgt spid="164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1000"/>
                                        <p:tgtEl>
                                          <p:spTgt spid="164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1648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110" y="1981238"/>
            <a:ext cx="8447405" cy="33701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rgbClr val="990000"/>
                </a:solidFill>
                <a:sym typeface="+mn-ea"/>
              </a:rPr>
              <a:t>二、阅读书目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sym typeface="+mn-ea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sym typeface="+mn-ea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sym typeface="+mn-ea"/>
              </a:rPr>
              <a:t>社会建设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sym typeface="+mn-ea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sym typeface="+mn-ea"/>
              </a:rPr>
              <a:t>专题）</a:t>
            </a:r>
            <a:endParaRPr lang="zh-CN" altLang="en-US" sz="2400" b="1" dirty="0"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800" b="1" dirty="0">
              <a:latin typeface="仿宋_GB2312"/>
              <a:ea typeface="仿宋_GB2312"/>
              <a:cs typeface="仿宋" panose="02010609060101010101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  <a:cs typeface="仿宋" panose="02010609060101010101" charset="-122"/>
              </a:rPr>
              <a:t>1. 中共中央文献研究室：《习近平关于社会主义社会建设论述摘编》，中央文献出版社2017年版。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  <a:cs typeface="仿宋" panose="02010609060101010101" charset="-122"/>
              </a:rPr>
              <a:t>2. 费孝通：《乡土中国》，北京大学出版社2012年版。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  <a:cs typeface="仿宋" panose="02010609060101010101" charset="-122"/>
              </a:rPr>
              <a:t>3. 冯钢：《非西方社会发展理论与马克思》，浙江人民出版社1992年版。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  <a:cs typeface="仿宋" panose="02010609060101010101" charset="-122"/>
              </a:rPr>
              <a:t>4. 应星：《中国社会》，中国人民大学出版社2015年版。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 b="1" dirty="0">
                <a:latin typeface="宋体" pitchFamily="2" charset="-122"/>
                <a:cs typeface="仿宋" panose="02010609060101010101" charset="-122"/>
              </a:rPr>
              <a:t>5. 张静：《社会治理：组织、观念与方法》，商务印书馆2019年版。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内容占位符 2"/>
          <p:cNvSpPr>
            <a:spLocks noGrp="1"/>
          </p:cNvSpPr>
          <p:nvPr>
            <p:ph idx="4294967295"/>
          </p:nvPr>
        </p:nvSpPr>
        <p:spPr>
          <a:xfrm>
            <a:off x="304800" y="1981238"/>
            <a:ext cx="8381892" cy="32003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三、学习与考核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◎</a:t>
            </a:r>
            <a:r>
              <a:rPr lang="zh-CN" altLang="en-US" sz="2400" b="1" dirty="0"/>
              <a:t>除第一讲外，其余每讲都分为</a:t>
            </a:r>
            <a:r>
              <a:rPr lang="zh-CN" altLang="en-US" sz="2400" b="1" dirty="0">
                <a:solidFill>
                  <a:srgbClr val="0000FF"/>
                </a:solidFill>
              </a:rPr>
              <a:t>教师讲授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0000FF"/>
                </a:solidFill>
              </a:rPr>
              <a:t>课堂展示与讨论</a:t>
            </a:r>
            <a:r>
              <a:rPr lang="zh-CN" altLang="en-US" sz="2400" b="1" dirty="0"/>
              <a:t>两部分，各占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课时。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◎</a:t>
            </a:r>
            <a:r>
              <a:rPr lang="zh-CN" altLang="en-US" sz="2400" b="1" dirty="0">
                <a:latin typeface="宋体" pitchFamily="2" charset="-122"/>
              </a:rPr>
              <a:t>平时成绩和</a:t>
            </a:r>
            <a:r>
              <a:rPr lang="zh-CN" altLang="en-US" sz="2400" b="1" dirty="0">
                <a:sym typeface="+mn-ea"/>
              </a:rPr>
              <a:t>期末笔试成绩，各占</a:t>
            </a:r>
            <a:r>
              <a:rPr lang="en-US" altLang="zh-CN" sz="2400" b="1" dirty="0">
                <a:sym typeface="+mn-ea"/>
              </a:rPr>
              <a:t>50%</a:t>
            </a:r>
            <a:r>
              <a:rPr lang="zh-CN" altLang="en-US" sz="2400" b="1" dirty="0">
                <a:sym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◎</a:t>
            </a:r>
            <a:r>
              <a:rPr lang="zh-CN" altLang="en-US" sz="2400" b="1" dirty="0"/>
              <a:t>本课程及格分为</a:t>
            </a:r>
            <a:r>
              <a:rPr lang="en-US" altLang="zh-CN" sz="2400" b="1" dirty="0"/>
              <a:t>70</a:t>
            </a:r>
            <a:r>
              <a:rPr lang="zh-CN" altLang="en-US" sz="2400" b="1" dirty="0"/>
              <a:t>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46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46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46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内容占位符 2"/>
          <p:cNvSpPr>
            <a:spLocks noGrp="1"/>
          </p:cNvSpPr>
          <p:nvPr>
            <p:ph idx="4294967295"/>
          </p:nvPr>
        </p:nvSpPr>
        <p:spPr>
          <a:xfrm>
            <a:off x="304912" y="1600248"/>
            <a:ext cx="8229384" cy="48735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+mn-ea"/>
              </a:rPr>
              <a:t>成绩构成与要求</a:t>
            </a:r>
            <a:r>
              <a:rPr lang="en-US" altLang="zh-CN" sz="2800" b="1" dirty="0">
                <a:solidFill>
                  <a:srgbClr val="0000FF"/>
                </a:solidFill>
                <a:latin typeface="+mn-ea"/>
              </a:rPr>
              <a:t>——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◎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</a:rPr>
              <a:t>、每位学生须撰写、提交一篇读书报告，满分为</a:t>
            </a:r>
            <a:r>
              <a:rPr lang="en-US" altLang="zh-CN" sz="2400" b="1" dirty="0">
                <a:solidFill>
                  <a:srgbClr val="C00000"/>
                </a:solidFill>
              </a:rPr>
              <a:t>20</a:t>
            </a:r>
            <a:r>
              <a:rPr lang="zh-CN" altLang="en-US" sz="2400" b="1" dirty="0">
                <a:solidFill>
                  <a:srgbClr val="C00000"/>
                </a:solidFill>
              </a:rPr>
              <a:t>分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/>
              <a:t>从</a:t>
            </a:r>
            <a:r>
              <a:rPr lang="zh-CN" sz="2000" b="1" dirty="0"/>
              <a:t>课程推荐的</a:t>
            </a:r>
            <a:r>
              <a:rPr lang="zh-CN" altLang="en-US" sz="2000" b="1" dirty="0"/>
              <a:t>专题阅读书目中自选一本，阅读并撰写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篇读书报告。字数不少于</a:t>
            </a:r>
            <a:r>
              <a:rPr lang="en-US" altLang="zh-CN" sz="2000" b="1" dirty="0"/>
              <a:t>2500</a:t>
            </a:r>
            <a:r>
              <a:rPr lang="zh-CN" altLang="en-US" sz="2000" b="1" dirty="0"/>
              <a:t>字。须为本人独立完成，严禁抄袭。</a:t>
            </a:r>
            <a:endParaRPr lang="en-US" altLang="zh-CN" sz="2000" b="1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/>
              <a:t>读书报告通过电子邮件提交至班级邮箱。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华文新魏" panose="02010800040101010101" charset="-122"/>
              </a:rPr>
              <a:t>提交截止时间为最后一次课堂讲授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（单周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01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班为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17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日，双周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02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班为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5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24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日，工学院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03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班为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20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日，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软微学院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班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为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13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新魏" panose="02010800040101010101" charset="-122"/>
                <a:sym typeface="+mn-ea"/>
              </a:rPr>
              <a:t>日）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cs typeface="华文新魏" panose="02010800040101010101" charset="-122"/>
              </a:rPr>
              <a:t>之前。</a:t>
            </a:r>
            <a:r>
              <a:rPr lang="zh-CN" altLang="en-US" sz="2000" b="1" dirty="0"/>
              <a:t>邮件主题为：</a:t>
            </a:r>
            <a:r>
              <a:rPr lang="en-US" altLang="zh-CN" sz="2000" b="1" dirty="0"/>
              <a:t>XX</a:t>
            </a:r>
            <a:r>
              <a:rPr lang="zh-CN" altLang="en-US" sz="2000" b="1" dirty="0"/>
              <a:t>专题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学号</a:t>
            </a:r>
            <a:r>
              <a:rPr lang="en-US" altLang="zh-CN" sz="2000" b="1" dirty="0"/>
              <a:t>+</a:t>
            </a:r>
            <a:r>
              <a:rPr lang="zh-CN" altLang="en-US" sz="2000" b="1" dirty="0"/>
              <a:t>电话，报告内容请写进</a:t>
            </a:r>
            <a:r>
              <a:rPr lang="zh-CN" altLang="en-US" sz="2000" b="1" dirty="0">
                <a:solidFill>
                  <a:srgbClr val="C00000"/>
                </a:solidFill>
              </a:rPr>
              <a:t>邮件正文，不用附件。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2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52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52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52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内容占位符 2"/>
          <p:cNvSpPr>
            <a:spLocks noGrp="1"/>
          </p:cNvSpPr>
          <p:nvPr>
            <p:ph idx="4294967295"/>
          </p:nvPr>
        </p:nvSpPr>
        <p:spPr>
          <a:xfrm>
            <a:off x="457200" y="1447853"/>
            <a:ext cx="8381888" cy="472427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◎2</a:t>
            </a:r>
            <a:r>
              <a:rPr lang="zh-CN" altLang="en-US" sz="2400" b="1" dirty="0">
                <a:solidFill>
                  <a:srgbClr val="C00000"/>
                </a:solidFill>
              </a:rPr>
              <a:t>、</a:t>
            </a:r>
            <a:r>
              <a:rPr lang="zh-CN" altLang="en-US" sz="2400" b="1" dirty="0">
                <a:solidFill>
                  <a:srgbClr val="C00000"/>
                </a:solidFill>
                <a:sym typeface="+mn-ea"/>
              </a:rPr>
              <a:t>课堂展示与</a:t>
            </a:r>
            <a:r>
              <a:rPr lang="zh-CN" altLang="en-US" sz="2400" b="1" dirty="0">
                <a:solidFill>
                  <a:srgbClr val="C00000"/>
                </a:solidFill>
              </a:rPr>
              <a:t>讨论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>
                <a:sym typeface="+mn-ea"/>
              </a:rPr>
              <a:t>第一次上课时由助教主持建课程群。</a:t>
            </a:r>
            <a:endParaRPr lang="en-US" altLang="zh-CN" sz="2000" b="1" dirty="0"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>
                <a:sym typeface="+mn-ea"/>
              </a:rPr>
              <a:t>从第二讲开始，安排</a:t>
            </a:r>
            <a:r>
              <a:rPr lang="zh-CN" altLang="en-US" sz="2000" b="1" dirty="0">
                <a:solidFill>
                  <a:schemeClr val="tx1"/>
                </a:solidFill>
              </a:rPr>
              <a:t>课堂展示与讨论，分组进行。</a:t>
            </a:r>
            <a:r>
              <a:rPr lang="zh-CN" altLang="en-US" sz="2000" b="1" dirty="0">
                <a:sym typeface="+mn-ea"/>
              </a:rPr>
              <a:t>同学们在本班内自由组合，每组选出组长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000" b="1" dirty="0">
                <a:sym typeface="+mn-ea"/>
              </a:rPr>
              <a:t>人。每个小组人数由助教根据班级人数确定。</a:t>
            </a: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ym typeface="+mn-ea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>
                <a:sym typeface="+mn-ea"/>
              </a:rPr>
              <a:t>各组组长将本组展示的专题、组员姓名、学号、院系、电话等信息完整报给助教。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000" b="1" dirty="0">
                <a:solidFill>
                  <a:srgbClr val="FF3300"/>
                </a:solidFill>
              </a:rPr>
              <a:t>□</a:t>
            </a:r>
            <a:r>
              <a:rPr lang="zh-CN" altLang="en-US" sz="2000" b="1" dirty="0">
                <a:sym typeface="+mn-ea"/>
              </a:rPr>
              <a:t>根据全班分组情况，由助教安排小组上台展示。每次课前一天，各组需将准备的展示</a:t>
            </a:r>
            <a:r>
              <a:rPr lang="en-US" altLang="zh-CN" sz="2000" b="1" dirty="0">
                <a:sym typeface="+mn-ea"/>
              </a:rPr>
              <a:t>PPT</a:t>
            </a:r>
            <a:r>
              <a:rPr lang="zh-CN" altLang="en-US" sz="2000" b="1" dirty="0">
                <a:sym typeface="+mn-ea"/>
              </a:rPr>
              <a:t>及相关材料发给助教（包括小组展示题目、汇报人姓名等信息），助教排定展示顺序。</a:t>
            </a:r>
            <a:endParaRPr lang="zh-CN" altLang="en-US" sz="2000" b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140000"/>
              </a:lnSpc>
              <a:buFontTx/>
              <a:buNone/>
            </a:pPr>
            <a:endParaRPr lang="en-US" altLang="zh-CN" sz="24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151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51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内容占位符 2"/>
          <p:cNvSpPr>
            <a:spLocks noGrp="1"/>
          </p:cNvSpPr>
          <p:nvPr>
            <p:ph idx="4294967295"/>
          </p:nvPr>
        </p:nvSpPr>
        <p:spPr>
          <a:xfrm>
            <a:off x="381110" y="1676446"/>
            <a:ext cx="8381888" cy="419089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□</a:t>
            </a:r>
            <a:r>
              <a:rPr lang="zh-CN" altLang="en-US" sz="2400" b="1" dirty="0">
                <a:sym typeface="+mn-ea"/>
              </a:rPr>
              <a:t>每组展示时间不超过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sz="2400" b="1" dirty="0">
                <a:sym typeface="+mn-ea"/>
              </a:rPr>
              <a:t>分钟。由</a:t>
            </a:r>
            <a:r>
              <a:rPr lang="en-US" altLang="zh-CN" sz="2400" b="1" dirty="0">
                <a:sym typeface="+mn-ea"/>
              </a:rPr>
              <a:t>1-2</a:t>
            </a:r>
            <a:r>
              <a:rPr lang="zh-CN" altLang="en-US" sz="2400" b="1" dirty="0">
                <a:sym typeface="+mn-ea"/>
              </a:rPr>
              <a:t>名代表进行汇报展示。展示后，根据助教排定的顺序，由后一小组选出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名代表，对前一小组的展示进行点评提问，展示小组回应相关问题。点评提问环节不超过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400" b="1" dirty="0">
                <a:sym typeface="+mn-ea"/>
              </a:rPr>
              <a:t>分钟。如时间进度允许，其他同学也可举手提问，参与讨论交流。</a:t>
            </a:r>
            <a:endParaRPr lang="en-US" altLang="zh-CN" sz="2400" b="1" dirty="0">
              <a:sym typeface="+mn-ea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+mn-ea"/>
              </a:rPr>
              <a:t>□</a:t>
            </a:r>
            <a:r>
              <a:rPr lang="zh-CN" altLang="en-US" sz="2400" b="1" dirty="0">
                <a:sym typeface="+mn-ea"/>
              </a:rPr>
              <a:t>全部小组展示结束后，由授课教师进行点评打分。</a:t>
            </a:r>
            <a:endParaRPr lang="zh-CN" altLang="en-US" sz="2400" b="1" dirty="0">
              <a:solidFill>
                <a:srgbClr val="FF3300"/>
              </a:solidFill>
              <a:sym typeface="+mn-ea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sym typeface="+mn-ea"/>
              </a:rPr>
              <a:t>□</a:t>
            </a:r>
            <a:r>
              <a:rPr lang="zh-CN" altLang="en-US" sz="2400" b="1" dirty="0">
                <a:sym typeface="+mn-ea"/>
              </a:rPr>
              <a:t>课堂展示满分</a:t>
            </a:r>
            <a:r>
              <a:rPr lang="en-US" altLang="zh-CN" sz="2400" b="1" dirty="0">
                <a:sym typeface="+mn-ea"/>
              </a:rPr>
              <a:t>20</a:t>
            </a:r>
            <a:r>
              <a:rPr lang="zh-CN" altLang="en-US" sz="2400" b="1" dirty="0">
                <a:sym typeface="+mn-ea"/>
              </a:rPr>
              <a:t>分，每组组内成员分数相同。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51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51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2100" y="1905040"/>
            <a:ext cx="6111875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◎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sym typeface="+mn-ea"/>
              </a:rPr>
              <a:t>3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sym typeface="+mn-ea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到课考勤</a:t>
            </a:r>
            <a:r>
              <a:rPr lang="zh-CN" altLang="en-US" sz="2800" b="1" dirty="0">
                <a:sym typeface="+mn-ea"/>
              </a:rPr>
              <a:t>，</a:t>
            </a:r>
            <a:r>
              <a:rPr lang="zh-CN" altLang="en-US" sz="2800" b="1" dirty="0">
                <a:latin typeface="宋体" pitchFamily="2" charset="-122"/>
                <a:cs typeface="华文新魏" panose="02010800040101010101" charset="-122"/>
                <a:sym typeface="+mn-ea"/>
              </a:rPr>
              <a:t>满勤</a:t>
            </a:r>
            <a:r>
              <a:rPr lang="zh-CN" altLang="en-US" sz="2800" b="1" dirty="0">
                <a:sym typeface="+mn-ea"/>
              </a:rPr>
              <a:t>计</a:t>
            </a:r>
            <a:r>
              <a:rPr lang="en-US" altLang="zh-CN" sz="2800" b="1" dirty="0">
                <a:sym typeface="+mn-ea"/>
              </a:rPr>
              <a:t>10</a:t>
            </a:r>
            <a:r>
              <a:rPr lang="zh-CN" altLang="en-US" sz="2800" b="1" dirty="0">
                <a:sym typeface="+mn-ea"/>
              </a:rPr>
              <a:t>分。</a:t>
            </a: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</a:rPr>
              <a:t>◎</a:t>
            </a:r>
            <a:r>
              <a:rPr lang="en-US" altLang="zh-CN" sz="2800" b="1" dirty="0">
                <a:solidFill>
                  <a:srgbClr val="C00000"/>
                </a:solidFill>
                <a:latin typeface="+mn-lt"/>
                <a:sym typeface="+mn-ea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sym typeface="+mn-ea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sym typeface="+mn-ea"/>
              </a:rPr>
              <a:t>期末笔试</a:t>
            </a:r>
            <a:r>
              <a:rPr lang="zh-CN" altLang="en-US" sz="2800" b="1" dirty="0">
                <a:sym typeface="+mn-ea"/>
              </a:rPr>
              <a:t>，满分</a:t>
            </a:r>
            <a:r>
              <a:rPr lang="en-US" altLang="zh-CN" sz="2800" b="1" dirty="0">
                <a:sym typeface="+mn-ea"/>
              </a:rPr>
              <a:t>50</a:t>
            </a:r>
            <a:r>
              <a:rPr lang="zh-CN" altLang="en-US" sz="2800" b="1" dirty="0">
                <a:sym typeface="+mn-ea"/>
              </a:rPr>
              <a:t>分。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过程 5"/>
          <p:cNvSpPr/>
          <p:nvPr/>
        </p:nvSpPr>
        <p:spPr>
          <a:xfrm>
            <a:off x="3168650" y="2603500"/>
            <a:ext cx="3540125" cy="942975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49213" y="2973388"/>
            <a:ext cx="2373312" cy="941387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99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教学及考核</a:t>
            </a:r>
          </a:p>
        </p:txBody>
      </p:sp>
      <p:sp>
        <p:nvSpPr>
          <p:cNvPr id="10" name="流程图: 过程 9"/>
          <p:cNvSpPr/>
          <p:nvPr/>
        </p:nvSpPr>
        <p:spPr>
          <a:xfrm>
            <a:off x="3168650" y="3814763"/>
            <a:ext cx="2822575" cy="819150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32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sym typeface="+mn-ea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3168650" y="1406525"/>
            <a:ext cx="3540125" cy="942975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第一，专题教学。政治性、学理性、知识性</a:t>
            </a:r>
            <a:endParaRPr lang="en-US" altLang="zh-CN" sz="2000" b="1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3" name="流程图: 过程 12"/>
          <p:cNvSpPr/>
          <p:nvPr/>
        </p:nvSpPr>
        <p:spPr>
          <a:xfrm>
            <a:off x="3168650" y="4954588"/>
            <a:ext cx="2930525" cy="806450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第四，考核评价</a:t>
            </a: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424113" y="2286000"/>
            <a:ext cx="547687" cy="103505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2447925" y="3276600"/>
            <a:ext cx="523875" cy="1111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444750" y="3506788"/>
            <a:ext cx="527050" cy="4556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447925" y="3595688"/>
            <a:ext cx="600075" cy="143351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8250" name="文本框 1"/>
          <p:cNvSpPr txBox="1">
            <a:spLocks noChangeArrowheads="1"/>
          </p:cNvSpPr>
          <p:nvPr/>
        </p:nvSpPr>
        <p:spPr bwMode="auto">
          <a:xfrm>
            <a:off x="3151188" y="2689225"/>
            <a:ext cx="348615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第二，经典阅读。提高理论素养和思维能力</a:t>
            </a:r>
            <a:endParaRPr lang="zh-CN" altLang="en-US" sz="2000" b="1"/>
          </a:p>
        </p:txBody>
      </p:sp>
      <p:sp>
        <p:nvSpPr>
          <p:cNvPr id="138251" name="文本框 2"/>
          <p:cNvSpPr txBox="1">
            <a:spLocks noChangeArrowheads="1"/>
          </p:cNvSpPr>
          <p:nvPr/>
        </p:nvSpPr>
        <p:spPr bwMode="auto">
          <a:xfrm>
            <a:off x="3151188" y="4038600"/>
            <a:ext cx="29479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第三，课堂讨论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6099175" y="5424488"/>
            <a:ext cx="538163" cy="17938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/>
          <p:cNvSpPr/>
          <p:nvPr/>
        </p:nvSpPr>
        <p:spPr>
          <a:xfrm>
            <a:off x="6788150" y="4631373"/>
            <a:ext cx="1898650" cy="519112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小组展示与讨论</a:t>
            </a:r>
          </a:p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20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分）</a:t>
            </a:r>
            <a:endParaRPr lang="zh-CN" altLang="en-US" b="1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6768465" y="5334000"/>
            <a:ext cx="1898650" cy="519113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考勤</a:t>
            </a:r>
          </a:p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10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分）</a:t>
            </a:r>
          </a:p>
        </p:txBody>
      </p:sp>
      <p:sp>
        <p:nvSpPr>
          <p:cNvPr id="14" name="流程图: 过程 13"/>
          <p:cNvSpPr/>
          <p:nvPr/>
        </p:nvSpPr>
        <p:spPr>
          <a:xfrm>
            <a:off x="6788150" y="6015038"/>
            <a:ext cx="1884363" cy="519112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期末笔试</a:t>
            </a:r>
          </a:p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50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分）</a:t>
            </a:r>
          </a:p>
        </p:txBody>
      </p:sp>
      <p:sp>
        <p:nvSpPr>
          <p:cNvPr id="15" name="流程图: 过程 14"/>
          <p:cNvSpPr/>
          <p:nvPr/>
        </p:nvSpPr>
        <p:spPr>
          <a:xfrm>
            <a:off x="6788150" y="3902710"/>
            <a:ext cx="1898650" cy="519113"/>
          </a:xfrm>
          <a:prstGeom prst="flowChartProcess">
            <a:avLst/>
          </a:prstGeom>
          <a:noFill/>
          <a:ln w="28575" cmpd="sng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撰写读书报告</a:t>
            </a:r>
          </a:p>
          <a:p>
            <a:pPr algn="ctr">
              <a:defRPr/>
            </a:pP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（</a:t>
            </a:r>
            <a:r>
              <a:rPr lang="en-US" altLang="zh-CN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20</a:t>
            </a:r>
            <a:r>
              <a:rPr lang="zh-CN" altLang="en-US" b="1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分）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099175" y="4114800"/>
            <a:ext cx="381000" cy="9144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6096000" y="4724083"/>
            <a:ext cx="457200" cy="5334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099175" y="5562600"/>
            <a:ext cx="457200" cy="6096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内容占位符 2"/>
          <p:cNvSpPr>
            <a:spLocks noGrp="1"/>
          </p:cNvSpPr>
          <p:nvPr>
            <p:ph idx="4294967295"/>
          </p:nvPr>
        </p:nvSpPr>
        <p:spPr>
          <a:xfrm>
            <a:off x="762000" y="1447800"/>
            <a:ext cx="79248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四、管理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单周</a:t>
            </a:r>
            <a:r>
              <a:rPr lang="en-US" altLang="zh-CN" sz="2400" b="1" dirty="0">
                <a:solidFill>
                  <a:srgbClr val="0000FF"/>
                </a:solidFill>
              </a:rPr>
              <a:t>01</a:t>
            </a:r>
            <a:r>
              <a:rPr lang="zh-CN" altLang="zh-CN" sz="2400" b="1" dirty="0">
                <a:solidFill>
                  <a:srgbClr val="0000FF"/>
                </a:solidFill>
              </a:rPr>
              <a:t>班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</a:rPr>
              <a:t>助教组：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文梓浩 </a:t>
            </a:r>
            <a:r>
              <a:rPr lang="en-US" altLang="zh-CN" sz="2400" b="1" dirty="0"/>
              <a:t>18872530814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丁广昊 </a:t>
            </a:r>
            <a:r>
              <a:rPr lang="en-US" altLang="zh-CN" sz="2400" b="1" dirty="0"/>
              <a:t>17863952521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易玥曈 </a:t>
            </a:r>
            <a:r>
              <a:rPr lang="en-US" altLang="zh-CN" sz="2400" b="1" dirty="0"/>
              <a:t>17872398680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刘嘉宁 </a:t>
            </a:r>
            <a:r>
              <a:rPr lang="en-US" altLang="zh-CN" sz="2400" b="1" dirty="0"/>
              <a:t>15332414066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u="sng" dirty="0">
                <a:solidFill>
                  <a:srgbClr val="0000FF"/>
                </a:solidFill>
              </a:rPr>
              <a:t>班级邮箱：</a:t>
            </a:r>
            <a:r>
              <a:rPr lang="en-US" altLang="zh-CN" sz="2400" b="1" u="sng" dirty="0">
                <a:solidFill>
                  <a:srgbClr val="0000FF"/>
                </a:solidFill>
              </a:rPr>
              <a:t>dzxzt2024@163.com</a:t>
            </a:r>
            <a:endParaRPr lang="en-US" altLang="zh-CN" sz="2400" b="1" u="sng" dirty="0">
              <a:solidFill>
                <a:srgbClr val="0000FF"/>
              </a:solidFill>
              <a:latin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57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57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57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57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57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四、管理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双周</a:t>
            </a:r>
            <a:r>
              <a:rPr lang="en-US" altLang="zh-CN" sz="2400" b="1" dirty="0">
                <a:solidFill>
                  <a:srgbClr val="0000FF"/>
                </a:solidFill>
              </a:rPr>
              <a:t>02</a:t>
            </a:r>
            <a:r>
              <a:rPr lang="zh-CN" altLang="zh-CN" sz="2400" b="1" dirty="0">
                <a:solidFill>
                  <a:srgbClr val="0000FF"/>
                </a:solidFill>
              </a:rPr>
              <a:t>班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</a:rPr>
              <a:t>助教组：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苏瑞鑫 </a:t>
            </a:r>
            <a:r>
              <a:rPr lang="en-US" altLang="zh-CN" sz="2400" b="1" dirty="0"/>
              <a:t>17852151956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林懿诗晴 </a:t>
            </a:r>
            <a:r>
              <a:rPr lang="en-US" altLang="zh-CN" sz="2400" b="1" dirty="0"/>
              <a:t>18050536656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华远铭 </a:t>
            </a:r>
            <a:r>
              <a:rPr lang="en-US" altLang="zh-CN" sz="2400" b="1" dirty="0"/>
              <a:t>17700636790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刘啸岩 </a:t>
            </a:r>
            <a:r>
              <a:rPr lang="en-US" altLang="zh-CN" sz="2400" b="1" dirty="0"/>
              <a:t>19537591704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0000FF"/>
                </a:solidFill>
              </a:rPr>
              <a:t>班级邮箱：</a:t>
            </a:r>
            <a:r>
              <a:rPr lang="en-US" altLang="zh-CN" sz="2400" b="1" u="sng">
                <a:solidFill>
                  <a:srgbClr val="0000FF"/>
                </a:solidFill>
              </a:rPr>
              <a:t>pkuzt001@163.com</a:t>
            </a:r>
            <a:endParaRPr lang="en-US" altLang="zh-CN" sz="2400" b="1" u="sng" dirty="0">
              <a:solidFill>
                <a:srgbClr val="0000FF"/>
              </a:solidFill>
              <a:latin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1000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1000"/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10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四、管理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工学院（非全日制）</a:t>
            </a:r>
            <a:r>
              <a:rPr lang="en-US" altLang="zh-CN" sz="2400" b="1" dirty="0">
                <a:solidFill>
                  <a:srgbClr val="0000FF"/>
                </a:solidFill>
              </a:rPr>
              <a:t>03</a:t>
            </a:r>
            <a:r>
              <a:rPr lang="zh-CN" altLang="zh-CN" sz="2400" b="1" dirty="0">
                <a:solidFill>
                  <a:srgbClr val="0000FF"/>
                </a:solidFill>
              </a:rPr>
              <a:t>班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</a:rPr>
              <a:t>助教组：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张仕第 </a:t>
            </a:r>
            <a:r>
              <a:rPr lang="en-US" altLang="zh-CN" sz="2400" b="1" dirty="0"/>
              <a:t>15501101898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郭凯旋 </a:t>
            </a:r>
            <a:r>
              <a:rPr lang="en-US" altLang="zh-CN" sz="2400" b="1" dirty="0"/>
              <a:t>17612298580</a:t>
            </a:r>
            <a:endParaRPr lang="zh-CN" altLang="en-US" sz="2400" b="1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0000FF"/>
                </a:solidFill>
              </a:rPr>
              <a:t>班级邮箱：</a:t>
            </a:r>
            <a:r>
              <a:rPr lang="en-US" altLang="zh-CN" sz="2400" b="1" u="sng" dirty="0">
                <a:solidFill>
                  <a:srgbClr val="0000FF"/>
                </a:solidFill>
              </a:rPr>
              <a:t>pkuztfq2024@163.com</a:t>
            </a:r>
            <a:endParaRPr lang="en-US" altLang="zh-CN" sz="2400" b="1" u="sng" dirty="0">
              <a:solidFill>
                <a:srgbClr val="0000FF"/>
              </a:solidFill>
              <a:latin typeface="宋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25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四、管理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软微学院（非全日制）</a:t>
            </a:r>
            <a:r>
              <a:rPr lang="en-US" altLang="zh-CN" sz="2400" b="1" dirty="0">
                <a:solidFill>
                  <a:srgbClr val="0000FF"/>
                </a:solidFill>
              </a:rPr>
              <a:t>04</a:t>
            </a:r>
            <a:r>
              <a:rPr lang="zh-CN" altLang="zh-CN" sz="2400" b="1" dirty="0">
                <a:solidFill>
                  <a:srgbClr val="0000FF"/>
                </a:solidFill>
              </a:rPr>
              <a:t>班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</a:rPr>
              <a:t>助教组：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周汀兰 </a:t>
            </a:r>
            <a:r>
              <a:rPr lang="en-US" altLang="zh-CN" sz="2400" b="1" dirty="0"/>
              <a:t>15116240371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陈沛绅 </a:t>
            </a:r>
            <a:r>
              <a:rPr lang="en-US" altLang="zh-CN" sz="2400" b="1" dirty="0"/>
              <a:t>13981307001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 u="sng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0000FF"/>
                </a:solidFill>
              </a:rPr>
              <a:t>班级邮箱：</a:t>
            </a:r>
            <a:r>
              <a:rPr lang="en-US" altLang="zh-CN" sz="2400" b="1" u="sng" dirty="0">
                <a:solidFill>
                  <a:srgbClr val="0000FF"/>
                </a:solidFill>
              </a:rPr>
              <a:t>xinzhongterw@163.com</a:t>
            </a:r>
            <a:endParaRPr lang="en-US" altLang="zh-CN" sz="2400" b="1" u="sng" dirty="0">
              <a:solidFill>
                <a:srgbClr val="0000FF"/>
              </a:solidFill>
              <a:latin typeface="宋体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2"/>
          <p:cNvSpPr>
            <a:spLocks noGrp="1"/>
          </p:cNvSpPr>
          <p:nvPr>
            <p:ph idx="4294967295"/>
          </p:nvPr>
        </p:nvSpPr>
        <p:spPr>
          <a:xfrm>
            <a:off x="762000" y="1371600"/>
            <a:ext cx="7924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>
                <a:solidFill>
                  <a:srgbClr val="990000"/>
                </a:solidFill>
              </a:rPr>
              <a:t>四、管理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软微学院（非全日制）</a:t>
            </a:r>
            <a:r>
              <a:rPr lang="en-US" altLang="zh-CN" sz="2400" b="1" dirty="0">
                <a:solidFill>
                  <a:srgbClr val="0000FF"/>
                </a:solidFill>
              </a:rPr>
              <a:t>04</a:t>
            </a:r>
            <a:r>
              <a:rPr lang="zh-CN" altLang="zh-CN" sz="2400" b="1" dirty="0">
                <a:solidFill>
                  <a:srgbClr val="0000FF"/>
                </a:solidFill>
              </a:rPr>
              <a:t>班</a:t>
            </a:r>
            <a:r>
              <a:rPr lang="zh-CN" altLang="en-US" sz="2400" b="1" dirty="0">
                <a:solidFill>
                  <a:srgbClr val="0000FF"/>
                </a:solidFill>
              </a:rPr>
              <a:t>，线上</a:t>
            </a:r>
            <a:r>
              <a:rPr lang="zh-CN" altLang="zh-CN" sz="2400" b="1" dirty="0">
                <a:solidFill>
                  <a:srgbClr val="0000FF"/>
                </a:solidFill>
              </a:rPr>
              <a:t>助教组：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b="1" dirty="0"/>
              <a:t>周勇平 </a:t>
            </a:r>
            <a:r>
              <a:rPr lang="en-US" altLang="zh-CN" sz="2400" b="1" dirty="0"/>
              <a:t>13314935078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庄   晨 </a:t>
            </a:r>
            <a:r>
              <a:rPr lang="en-US" altLang="zh-CN" sz="2400" b="1" dirty="0"/>
              <a:t>18299286088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胡梦瑶 </a:t>
            </a:r>
            <a:r>
              <a:rPr lang="en-US" altLang="zh-CN" sz="2400" b="1" dirty="0"/>
              <a:t>18811616912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王佳宝</a:t>
            </a:r>
            <a:r>
              <a:rPr lang="en-US" altLang="zh-CN" sz="2400" b="1" dirty="0"/>
              <a:t> 15143643745</a:t>
            </a:r>
            <a:endParaRPr lang="en-US" altLang="zh-CN" sz="2400" b="1" u="sng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u="sng" dirty="0">
                <a:solidFill>
                  <a:srgbClr val="0000FF"/>
                </a:solidFill>
              </a:rPr>
              <a:t>班级邮箱：</a:t>
            </a:r>
            <a:r>
              <a:rPr lang="en-US" altLang="zh-CN" sz="2400" b="1" u="sng" dirty="0">
                <a:solidFill>
                  <a:srgbClr val="0000FF"/>
                </a:solidFill>
              </a:rPr>
              <a:t>xztfqb2024@163.com</a:t>
            </a:r>
            <a:endParaRPr lang="en-US" altLang="zh-CN" sz="2400" b="1" u="sng" dirty="0">
              <a:solidFill>
                <a:srgbClr val="0000FF"/>
              </a:solidFill>
              <a:latin typeface="宋体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975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5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5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5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5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5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5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5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矩形 6"/>
          <p:cNvSpPr>
            <a:spLocks noChangeArrowheads="1"/>
          </p:cNvSpPr>
          <p:nvPr/>
        </p:nvSpPr>
        <p:spPr bwMode="auto">
          <a:xfrm>
            <a:off x="53181" y="381080"/>
            <a:ext cx="8929687" cy="13093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solidFill>
                  <a:srgbClr val="FF0000"/>
                </a:solidFill>
              </a:rPr>
              <a:t>单周班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endParaRPr lang="zh-CN" altLang="zh-CN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zh-CN" b="1" dirty="0"/>
              <a:t>班号：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01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zh-CN" b="1" dirty="0"/>
              <a:t>班</a:t>
            </a:r>
            <a:r>
              <a:rPr lang="en-US" altLang="zh-CN" b="1" dirty="0"/>
              <a:t>      </a:t>
            </a:r>
            <a:r>
              <a:rPr lang="zh-CN" altLang="zh-CN" b="1" dirty="0"/>
              <a:t>上课地点：</a:t>
            </a:r>
            <a:r>
              <a:rPr lang="zh-CN" altLang="zh-CN" b="1" dirty="0">
                <a:solidFill>
                  <a:srgbClr val="FF0000"/>
                </a:solidFill>
              </a:rPr>
              <a:t>二教</a:t>
            </a:r>
            <a:r>
              <a:rPr lang="en-US" altLang="zh-CN" b="1" dirty="0">
                <a:solidFill>
                  <a:srgbClr val="FF0000"/>
                </a:solidFill>
              </a:rPr>
              <a:t>101 </a:t>
            </a:r>
            <a:r>
              <a:rPr lang="en-US" altLang="zh-CN" b="1" dirty="0"/>
              <a:t>        </a:t>
            </a:r>
            <a:r>
              <a:rPr lang="zh-CN" altLang="zh-CN" b="1" dirty="0"/>
              <a:t>课堂主管教师</a:t>
            </a:r>
            <a:r>
              <a:rPr lang="zh-CN" altLang="en-US" b="1" dirty="0"/>
              <a:t>：韩致宁</a:t>
            </a:r>
            <a:endParaRPr lang="zh-CN" altLang="zh-CN" b="1" dirty="0"/>
          </a:p>
          <a:p>
            <a:pPr>
              <a:spcBef>
                <a:spcPct val="20000"/>
              </a:spcBef>
            </a:pPr>
            <a:r>
              <a:rPr lang="zh-CN" altLang="zh-CN" b="1" dirty="0"/>
              <a:t>授课时间：周五</a:t>
            </a:r>
            <a:r>
              <a:rPr lang="en-US" altLang="zh-CN" b="1" dirty="0">
                <a:latin typeface="宋体" panose="02010600030101010101" pitchFamily="2" charset="-122"/>
              </a:rPr>
              <a:t>5-8</a:t>
            </a:r>
            <a:r>
              <a:rPr lang="zh-CN" altLang="zh-CN" b="1" dirty="0">
                <a:latin typeface="宋体" panose="02010600030101010101" pitchFamily="2" charset="-122"/>
              </a:rPr>
              <a:t>节（</a:t>
            </a:r>
            <a:r>
              <a:rPr lang="en-US" altLang="zh-CN" b="1" dirty="0">
                <a:latin typeface="宋体" panose="02010600030101010101" pitchFamily="2" charset="-122"/>
              </a:rPr>
              <a:t>13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zh-CN" b="1" dirty="0"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  <a:r>
              <a:rPr lang="zh-CN" altLang="zh-CN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zh-CN" b="1" dirty="0">
                <a:latin typeface="宋体" panose="02010600030101010101" pitchFamily="2" charset="-12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zh-CN" b="1" dirty="0"/>
              <a:t>助教</a:t>
            </a:r>
            <a:r>
              <a:rPr lang="zh-CN" altLang="en-US" b="1" dirty="0"/>
              <a:t>：文梓浩 丁广昊 易玥曈 刘嘉宁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0347" name="Group 5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0367925"/>
              </p:ext>
            </p:extLst>
          </p:nvPr>
        </p:nvGraphicFramePr>
        <p:xfrm>
          <a:off x="53180" y="1828843"/>
          <a:ext cx="8982869" cy="4603231"/>
        </p:xfrm>
        <a:graphic>
          <a:graphicData uri="http://schemas.openxmlformats.org/drawingml/2006/table">
            <a:tbl>
              <a:tblPr/>
              <a:tblGrid>
                <a:gridCol w="121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校历周序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上课时间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讲授内容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主讲教师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第一讲：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新时代的中国特色社会主义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孙代尧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第二讲：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中国走向市场经济的理论和实践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王文章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中国特色社会主义政治发展道路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    权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四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中国特色社会主义文化建设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宇文利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五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中国特色社会主义生态文明建设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郇庆治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63684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五一节放假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六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社会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孙   超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期末考试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韩致宁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矩形 4"/>
          <p:cNvSpPr>
            <a:spLocks noChangeArrowheads="1"/>
          </p:cNvSpPr>
          <p:nvPr/>
        </p:nvSpPr>
        <p:spPr bwMode="auto">
          <a:xfrm>
            <a:off x="152515" y="228600"/>
            <a:ext cx="8838969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zh-CN" b="1" dirty="0">
                <a:solidFill>
                  <a:srgbClr val="FF3300"/>
                </a:solidFill>
              </a:rPr>
              <a:t>双周班</a:t>
            </a:r>
          </a:p>
          <a:p>
            <a:pPr>
              <a:spcBef>
                <a:spcPct val="20000"/>
              </a:spcBef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anose="02010600030101010101" pitchFamily="2" charset="-122"/>
              </a:rPr>
              <a:t>班号：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2</a:t>
            </a:r>
            <a:r>
              <a:rPr lang="zh-CN" altLang="zh-CN" b="1" dirty="0">
                <a:latin typeface="宋体" panose="02010600030101010101" pitchFamily="2" charset="-122"/>
              </a:rPr>
              <a:t>班</a:t>
            </a: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latin typeface="宋体" panose="02010600030101010101" pitchFamily="2" charset="-122"/>
              </a:rPr>
              <a:t>上课地点：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二</a:t>
            </a:r>
            <a:r>
              <a:rPr lang="zh-CN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教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</a:rPr>
              <a:t>101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latin typeface="宋体" panose="02010600030101010101" pitchFamily="2" charset="-122"/>
              </a:rPr>
              <a:t>课堂主管教师：</a:t>
            </a:r>
            <a:r>
              <a:rPr lang="zh-CN" altLang="en-US" b="1" dirty="0">
                <a:latin typeface="宋体" panose="02010600030101010101" pitchFamily="2" charset="-122"/>
              </a:rPr>
              <a:t>张权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anose="02010600030101010101" pitchFamily="2" charset="-122"/>
              </a:rPr>
              <a:t>授课时间：周五</a:t>
            </a:r>
            <a:r>
              <a:rPr lang="en-US" altLang="zh-CN" b="1" dirty="0">
                <a:latin typeface="宋体" panose="02010600030101010101" pitchFamily="2" charset="-122"/>
              </a:rPr>
              <a:t>5-8</a:t>
            </a:r>
            <a:r>
              <a:rPr lang="zh-CN" altLang="zh-CN" b="1" dirty="0">
                <a:latin typeface="宋体" panose="02010600030101010101" pitchFamily="2" charset="-122"/>
              </a:rPr>
              <a:t>节（</a:t>
            </a:r>
            <a:r>
              <a:rPr lang="en-US" altLang="zh-CN" b="1" dirty="0">
                <a:latin typeface="宋体" panose="02010600030101010101" pitchFamily="2" charset="-122"/>
              </a:rPr>
              <a:t>13</a:t>
            </a:r>
            <a:r>
              <a:rPr lang="zh-CN" altLang="zh-CN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zh-CN" b="1" dirty="0"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17</a:t>
            </a:r>
            <a:r>
              <a:rPr lang="zh-CN" altLang="zh-CN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zh-CN" b="1" dirty="0">
                <a:latin typeface="宋体" panose="02010600030101010101" pitchFamily="2" charset="-122"/>
              </a:rPr>
              <a:t>）</a:t>
            </a:r>
            <a:r>
              <a:rPr lang="zh-CN" altLang="zh-CN" b="1" dirty="0"/>
              <a:t>助教</a:t>
            </a:r>
            <a:r>
              <a:rPr lang="zh-CN" altLang="en-US" b="1" dirty="0"/>
              <a:t>：苏瑞鑫 林懿诗晴 华远铭 刘啸岩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1375" name="Group 6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3512329"/>
              </p:ext>
            </p:extLst>
          </p:nvPr>
        </p:nvGraphicFramePr>
        <p:xfrm>
          <a:off x="179148" y="1828843"/>
          <a:ext cx="8915166" cy="4810139"/>
        </p:xfrm>
        <a:graphic>
          <a:graphicData uri="http://schemas.openxmlformats.org/drawingml/2006/table">
            <a:tbl>
              <a:tblPr/>
              <a:tblGrid>
                <a:gridCol w="118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校历周序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上课时间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讲授内容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主讲教师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第一讲：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新时代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的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孙代尧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第二讲：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苏联模式社会主义与中国特色社会主义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王成英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3025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三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中国走向市场经济的理论和实践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王文章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四</a:t>
                      </a: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中国特色社会主义政治发展道路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   权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五</a:t>
                      </a: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中国特色社会主义文化建设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宇文利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六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中国特色社会主义生态文明建设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郇庆治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第七讲：中国特色社会主义社会建设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   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超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7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期末考试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张    权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矩形 4"/>
          <p:cNvSpPr>
            <a:spLocks noChangeArrowheads="1"/>
          </p:cNvSpPr>
          <p:nvPr/>
        </p:nvSpPr>
        <p:spPr bwMode="auto">
          <a:xfrm>
            <a:off x="163409" y="76288"/>
            <a:ext cx="8980591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工学院（非全班）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</a:pPr>
            <a:endParaRPr lang="zh-CN" altLang="zh-CN" b="1" dirty="0">
              <a:solidFill>
                <a:srgbClr val="FF33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anose="02010600030101010101" pitchFamily="2" charset="-122"/>
              </a:rPr>
              <a:t>班号：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3</a:t>
            </a:r>
            <a:r>
              <a:rPr lang="zh-CN" altLang="zh-CN" b="1" dirty="0">
                <a:latin typeface="宋体" panose="02010600030101010101" pitchFamily="2" charset="-122"/>
              </a:rPr>
              <a:t>班</a:t>
            </a: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zh-CN" b="1" dirty="0">
                <a:latin typeface="宋体" panose="02010600030101010101" pitchFamily="2" charset="-122"/>
              </a:rPr>
              <a:t>上课地点：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二教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107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    </a:t>
            </a:r>
            <a:r>
              <a:rPr lang="zh-CN" altLang="zh-CN" b="1" dirty="0">
                <a:latin typeface="宋体" panose="02010600030101010101" pitchFamily="2" charset="-122"/>
              </a:rPr>
              <a:t>课堂主管教师：</a:t>
            </a:r>
            <a:r>
              <a:rPr lang="zh-CN" altLang="en-US" b="1" dirty="0">
                <a:latin typeface="宋体" panose="02010600030101010101" pitchFamily="2" charset="-122"/>
              </a:rPr>
              <a:t>孙超</a:t>
            </a:r>
            <a:endParaRPr lang="zh-CN" altLang="zh-CN" b="1" dirty="0"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zh-CN" b="1" dirty="0">
                <a:latin typeface="宋体" panose="02010600030101010101" pitchFamily="2" charset="-122"/>
              </a:rPr>
              <a:t>授课时间</a:t>
            </a:r>
            <a:r>
              <a:rPr lang="zh-CN" altLang="en-US" b="1" dirty="0"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5-9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周）</a:t>
            </a:r>
            <a:r>
              <a:rPr lang="zh-CN" altLang="zh-CN" b="1" dirty="0">
                <a:latin typeface="宋体" panose="02010600030101010101" pitchFamily="2" charset="-122"/>
              </a:rPr>
              <a:t>周</a:t>
            </a:r>
            <a:r>
              <a:rPr lang="zh-CN" altLang="en-US" b="1" dirty="0">
                <a:latin typeface="宋体" panose="02010600030101010101" pitchFamily="2" charset="-122"/>
              </a:rPr>
              <a:t>六</a:t>
            </a:r>
            <a:r>
              <a:rPr lang="en-US" altLang="zh-CN" b="1" dirty="0">
                <a:latin typeface="宋体" panose="02010600030101010101" pitchFamily="2" charset="-122"/>
              </a:rPr>
              <a:t>1-8</a:t>
            </a:r>
            <a:r>
              <a:rPr lang="zh-CN" altLang="zh-CN" b="1" dirty="0">
                <a:latin typeface="宋体" panose="02010600030101010101" pitchFamily="2" charset="-122"/>
              </a:rPr>
              <a:t>节（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zh-CN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00-12:00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13:00-17</a:t>
            </a:r>
            <a:r>
              <a:rPr lang="zh-CN" altLang="zh-CN" b="1" dirty="0"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00</a:t>
            </a:r>
            <a:r>
              <a:rPr lang="zh-CN" altLang="zh-CN" b="1" dirty="0">
                <a:latin typeface="宋体" panose="02010600030101010101" pitchFamily="2" charset="-122"/>
              </a:rPr>
              <a:t>）</a:t>
            </a:r>
            <a:r>
              <a:rPr lang="zh-CN" altLang="zh-CN" b="1" dirty="0"/>
              <a:t>助教</a:t>
            </a:r>
            <a:r>
              <a:rPr lang="zh-CN" altLang="en-US" b="1" dirty="0"/>
              <a:t>：张仕第 郭凯旋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41375" name="Group 6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6074126"/>
              </p:ext>
            </p:extLst>
          </p:nvPr>
        </p:nvGraphicFramePr>
        <p:xfrm>
          <a:off x="87212" y="1453746"/>
          <a:ext cx="8915166" cy="5100704"/>
        </p:xfrm>
        <a:graphic>
          <a:graphicData uri="http://schemas.openxmlformats.org/drawingml/2006/table">
            <a:tbl>
              <a:tblPr/>
              <a:tblGrid>
                <a:gridCol w="1188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32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校历周序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上课时间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讲授内容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主讲教师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日上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第一讲：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新时代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的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孙代尧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日下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第二讲：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苏联模式社会主义与中国特色社会主义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王成英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724227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日上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三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中国走向市场经济的理论和实践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王文章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257762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日下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四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中国特色社会主义政治发展道路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张   权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3025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清明放假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73025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日上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五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中国特色社会主义文化建设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宇文利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521271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日下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六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中国特色社会主义生态文明建设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郇庆治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日上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第七讲：中国特色社会主义社会建设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   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超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10291"/>
                  </a:ext>
                </a:extLst>
              </a:tr>
              <a:tr h="514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日下</a:t>
                      </a: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考试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孙   超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8988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矩形 6"/>
          <p:cNvSpPr>
            <a:spLocks noChangeArrowheads="1"/>
          </p:cNvSpPr>
          <p:nvPr/>
        </p:nvSpPr>
        <p:spPr bwMode="auto">
          <a:xfrm>
            <a:off x="32643" y="152486"/>
            <a:ext cx="8929687" cy="1311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3300"/>
                </a:solidFill>
              </a:rPr>
              <a:t>软微学院（非全班）</a:t>
            </a:r>
            <a:endParaRPr lang="en-US" altLang="zh-CN" b="1" dirty="0">
              <a:solidFill>
                <a:srgbClr val="FF3300"/>
              </a:solidFill>
            </a:endParaRPr>
          </a:p>
          <a:p>
            <a:pPr algn="ctr"/>
            <a:endParaRPr lang="zh-CN" altLang="zh-CN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zh-CN" altLang="zh-CN" b="1" dirty="0"/>
              <a:t>班号：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04</a:t>
            </a:r>
            <a:r>
              <a:rPr lang="zh-CN" altLang="zh-CN" b="1" dirty="0"/>
              <a:t>班</a:t>
            </a:r>
            <a:r>
              <a:rPr lang="en-US" altLang="zh-CN" b="1" dirty="0"/>
              <a:t>      </a:t>
            </a:r>
            <a:r>
              <a:rPr lang="zh-CN" altLang="zh-CN" b="1" dirty="0"/>
              <a:t>上课地点：</a:t>
            </a:r>
            <a:r>
              <a:rPr lang="zh-CN" altLang="en-US" b="1" dirty="0">
                <a:solidFill>
                  <a:srgbClr val="FF0000"/>
                </a:solidFill>
              </a:rPr>
              <a:t>理</a:t>
            </a:r>
            <a:r>
              <a:rPr lang="zh-CN" altLang="zh-CN" b="1" dirty="0">
                <a:solidFill>
                  <a:srgbClr val="FF0000"/>
                </a:solidFill>
              </a:rPr>
              <a:t>教</a:t>
            </a:r>
            <a:r>
              <a:rPr lang="en-US" altLang="zh-CN" b="1" dirty="0">
                <a:solidFill>
                  <a:srgbClr val="FF0000"/>
                </a:solidFill>
              </a:rPr>
              <a:t>303</a:t>
            </a:r>
            <a:r>
              <a:rPr lang="zh-CN" altLang="en-US" b="1" dirty="0">
                <a:solidFill>
                  <a:srgbClr val="FF0000"/>
                </a:solidFill>
              </a:rPr>
              <a:t>                 </a:t>
            </a:r>
            <a:r>
              <a:rPr lang="zh-CN" altLang="zh-CN" b="1" dirty="0"/>
              <a:t>课堂主管教师</a:t>
            </a:r>
            <a:r>
              <a:rPr lang="zh-CN" altLang="en-US" b="1" dirty="0"/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王成英</a:t>
            </a:r>
            <a:endParaRPr lang="zh-CN" altLang="zh-CN" b="1" dirty="0"/>
          </a:p>
          <a:p>
            <a:pPr>
              <a:spcBef>
                <a:spcPct val="20000"/>
              </a:spcBef>
            </a:pPr>
            <a:r>
              <a:rPr lang="zh-CN" altLang="zh-CN" b="1" dirty="0"/>
              <a:t>授课时间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  <a:sym typeface="Wingdings" pitchFamily="2" charset="2"/>
              </a:rPr>
              <a:t>（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1-9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周）</a:t>
            </a:r>
            <a:r>
              <a:rPr lang="zh-CN" altLang="zh-CN" b="1" dirty="0">
                <a:latin typeface="宋体" panose="02010600030101010101" pitchFamily="2" charset="-122"/>
              </a:rPr>
              <a:t>周</a:t>
            </a:r>
            <a:r>
              <a:rPr lang="zh-CN" altLang="en-US" b="1" dirty="0">
                <a:latin typeface="宋体" panose="02010600030101010101" pitchFamily="2" charset="-122"/>
              </a:rPr>
              <a:t>六</a:t>
            </a:r>
            <a:r>
              <a:rPr lang="en-US" altLang="zh-CN" b="1" dirty="0">
                <a:latin typeface="宋体" panose="02010600030101010101" pitchFamily="2" charset="-122"/>
              </a:rPr>
              <a:t>1-4</a:t>
            </a:r>
            <a:r>
              <a:rPr lang="zh-CN" altLang="zh-CN" b="1" dirty="0">
                <a:latin typeface="宋体" panose="02010600030101010101" pitchFamily="2" charset="-122"/>
              </a:rPr>
              <a:t>节</a:t>
            </a:r>
            <a:r>
              <a:rPr lang="zh-CN" altLang="zh-CN" b="1" dirty="0"/>
              <a:t>（</a:t>
            </a:r>
            <a:r>
              <a:rPr lang="en-US" altLang="zh-CN" b="1" dirty="0"/>
              <a:t>8</a:t>
            </a:r>
            <a:r>
              <a:rPr lang="zh-CN" altLang="en-US" b="1" dirty="0"/>
              <a:t>：</a:t>
            </a:r>
            <a:r>
              <a:rPr lang="en-US" altLang="zh-CN" b="1" dirty="0"/>
              <a:t>00</a:t>
            </a:r>
            <a:r>
              <a:rPr lang="zh-CN" altLang="zh-CN" b="1" dirty="0"/>
              <a:t>—</a:t>
            </a:r>
            <a:r>
              <a:rPr lang="en-US" altLang="zh-CN" b="1" dirty="0"/>
              <a:t>12</a:t>
            </a:r>
            <a:r>
              <a:rPr lang="zh-CN" altLang="zh-CN" b="1" dirty="0"/>
              <a:t>：</a:t>
            </a:r>
            <a:r>
              <a:rPr lang="en-US" altLang="zh-CN" b="1" dirty="0"/>
              <a:t>00</a:t>
            </a:r>
            <a:r>
              <a:rPr lang="zh-CN" altLang="zh-CN" b="1" dirty="0"/>
              <a:t>）</a:t>
            </a:r>
            <a:r>
              <a:rPr lang="zh-CN" altLang="en-US" b="1" dirty="0"/>
              <a:t>   </a:t>
            </a:r>
            <a:r>
              <a:rPr lang="zh-CN" altLang="zh-CN" b="1" dirty="0"/>
              <a:t>助教</a:t>
            </a:r>
            <a:r>
              <a:rPr lang="zh-CN" altLang="en-US" b="1" dirty="0"/>
              <a:t>：周汀兰 陈沛绅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40347" name="Group 5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8601588"/>
              </p:ext>
            </p:extLst>
          </p:nvPr>
        </p:nvGraphicFramePr>
        <p:xfrm>
          <a:off x="53180" y="1828843"/>
          <a:ext cx="8982869" cy="4994443"/>
        </p:xfrm>
        <a:graphic>
          <a:graphicData uri="http://schemas.openxmlformats.org/drawingml/2006/table">
            <a:tbl>
              <a:tblPr/>
              <a:tblGrid>
                <a:gridCol w="121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校历周序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上课时间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讲授内容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主讲教师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第一讲：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新时代的中国特色社会主义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孙代尧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1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第二讲：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苏联模式社会主义与中国特色社会主义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王成英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中国走向市场经济的理论和实践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王文章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四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讲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中国特色社会主义政治发展道路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    权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第五讲：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中国特色社会主义文化建设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宇文利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63684"/>
                  </a:ext>
                </a:extLst>
              </a:tr>
              <a:tr h="472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第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六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讲</a:t>
                      </a: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：</a:t>
                      </a:r>
                      <a:r>
                        <a:rPr lang="zh-CN" altLang="zh-CN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中国特色社会主义生态文明建设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郇庆治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清明放假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1" marR="68581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第七讲：中国特色社会主义社会建设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孙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    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+mn-ea"/>
                        </a:rPr>
                        <a:t>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23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月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日下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考试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+mn-ea"/>
                        </a:rPr>
                        <a:t>王成英</a:t>
                      </a:r>
                    </a:p>
                  </a:txBody>
                  <a:tcPr marL="68583" marR="68583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303667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172158" y="1458710"/>
            <a:ext cx="30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周勇平 庄晨 胡梦瑶 王佳宝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2"/>
          <p:cNvSpPr>
            <a:spLocks noGrp="1"/>
          </p:cNvSpPr>
          <p:nvPr>
            <p:ph idx="4294967295"/>
          </p:nvPr>
        </p:nvSpPr>
        <p:spPr>
          <a:xfrm>
            <a:off x="76318" y="1905040"/>
            <a:ext cx="8915166" cy="259073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       </a:t>
            </a:r>
            <a:r>
              <a:rPr lang="zh-CN" altLang="en-US" sz="2800" b="1" dirty="0">
                <a:solidFill>
                  <a:srgbClr val="990000"/>
                </a:solidFill>
              </a:rPr>
              <a:t>一、教材</a:t>
            </a:r>
            <a:endParaRPr lang="en-US" altLang="zh-CN" sz="2800" b="1" dirty="0">
              <a:solidFill>
                <a:srgbClr val="99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0694" y="2438426"/>
            <a:ext cx="746740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     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◎</a:t>
            </a:r>
            <a:r>
              <a:rPr lang="zh-CN" altLang="en-US" sz="2400" b="1" dirty="0">
                <a:latin typeface="宋体" panose="02010600030101010101" pitchFamily="2" charset="-122"/>
              </a:rPr>
              <a:t>“马克思主义理论研究和建设工程”重点教材硕士生思政课教材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《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新时代中国特色社会主义理论与实践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》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2021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年版、</a:t>
            </a:r>
            <a:r>
              <a:rPr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2023</a:t>
            </a:r>
            <a:r>
              <a:rPr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年版）</a:t>
            </a:r>
            <a:r>
              <a:rPr lang="zh-CN" altLang="en-US" sz="2400" b="1" dirty="0">
                <a:latin typeface="宋体" pitchFamily="2" charset="-122"/>
              </a:rPr>
              <a:t>，高等教育出版社</a:t>
            </a:r>
            <a:r>
              <a:rPr lang="en-US" altLang="zh-CN" sz="2400" b="1" dirty="0">
                <a:latin typeface="宋体" pitchFamily="2" charset="-122"/>
              </a:rPr>
              <a:t>2021</a:t>
            </a:r>
            <a:r>
              <a:rPr lang="zh-CN" altLang="en-US" sz="2400" b="1" dirty="0">
                <a:latin typeface="宋体" pitchFamily="2" charset="-122"/>
              </a:rPr>
              <a:t>年、</a:t>
            </a:r>
            <a:r>
              <a:rPr lang="en-US" altLang="zh-CN" sz="2400" b="1" dirty="0">
                <a:latin typeface="宋体" pitchFamily="2" charset="-122"/>
              </a:rPr>
              <a:t>2024</a:t>
            </a:r>
            <a:r>
              <a:rPr lang="zh-CN" altLang="en-US" sz="2400" b="1" dirty="0">
                <a:latin typeface="宋体" pitchFamily="2" charset="-122"/>
              </a:rPr>
              <a:t>年。</a:t>
            </a: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2"/>
          <p:cNvSpPr>
            <a:spLocks noGrp="1"/>
          </p:cNvSpPr>
          <p:nvPr>
            <p:ph idx="4294967295"/>
          </p:nvPr>
        </p:nvSpPr>
        <p:spPr>
          <a:xfrm>
            <a:off x="304912" y="1447852"/>
            <a:ext cx="8457978" cy="487674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二、阅读书目（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新时代的中国特色社会主义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</a:rPr>
              <a:t>专题）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《习近平谈治国理政》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（第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1-4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卷），外文出版社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2018/2017/2020/2022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版。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《习近平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著作选读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（第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1-2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卷），人民出版社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2023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习近平：《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共同构建人类命运共同体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》，《人民日报》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日。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习近平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决胜全面建成小康社会 夺取新时代中国特色社会主义伟大胜利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（十九大报告），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2017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28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日。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5.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习近平：《在庆祝中国共产党成立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100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周年大会上的讲话》，《人民日报》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2021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日。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6.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《中共中央关于党的百年奋斗重大成就和历史经验的决议》，《人民日报》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2021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日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5000"/>
              </a:lnSpc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习近平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zh-CN" sz="1800" b="1" dirty="0"/>
              <a:t>高举中国特色社会主义伟大旗帜 为全面建设社会主义现代化国家而团结奋斗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（二十大报告），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《人民日报》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2022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10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月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26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日。</a:t>
            </a:r>
            <a:endParaRPr lang="en-US" altLang="zh-CN" sz="1800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7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7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7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7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7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7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67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内容占位符 2"/>
          <p:cNvSpPr>
            <a:spLocks noGrp="1"/>
          </p:cNvSpPr>
          <p:nvPr>
            <p:ph idx="4294967295"/>
          </p:nvPr>
        </p:nvSpPr>
        <p:spPr>
          <a:xfrm>
            <a:off x="228714" y="1371654"/>
            <a:ext cx="8686572" cy="487674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二、阅读书目（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苏联模式与中国特色社会主义</a:t>
            </a:r>
            <a:r>
              <a:rPr lang="en-US" altLang="zh-CN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lang="zh-CN" altLang="en-US" sz="2400" b="1" dirty="0">
                <a:solidFill>
                  <a:srgbClr val="990000"/>
                </a:solidFill>
                <a:latin typeface="宋体" pitchFamily="2" charset="-122"/>
                <a:ea typeface="宋体" pitchFamily="2" charset="-122"/>
              </a:rPr>
              <a:t>专题）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1.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习近平：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关于坚持和发展中国特色社会主义的几个问题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求是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》2019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年第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期。</a:t>
            </a:r>
            <a:endParaRPr lang="zh-CN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陆南泉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主编：《苏联兴亡史论》（修订版）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人民出版社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版。</a:t>
            </a:r>
            <a:endParaRPr lang="zh-CN" altLang="en-US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3.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陈之骅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等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主编：《苏联兴亡史纲》，中国社会科学出版社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2004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4.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 罗伊·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梅德维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杰夫：《让历史来审判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论斯大林和斯大林主义》，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东方出版社2005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版。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5. </a:t>
            </a:r>
            <a:r>
              <a:rPr lang="en-US" altLang="zh-CN" sz="1800" b="1" dirty="0" err="1">
                <a:latin typeface="宋体" pitchFamily="2" charset="-122"/>
                <a:ea typeface="宋体" pitchFamily="2" charset="-122"/>
              </a:rPr>
              <a:t>李慎明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主编：《历史的风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俄罗斯学者论苏联解体和对苏联历史的评价》，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人民出版社2009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版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。</a:t>
            </a:r>
            <a:endParaRPr lang="zh-CN" altLang="zh-CN" sz="1800" b="1" dirty="0">
              <a:latin typeface="宋体" pitchFamily="2" charset="-122"/>
              <a:ea typeface="宋体" pitchFamily="2" charset="-122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6. 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戈尔巴乔夫：《真相与自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白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——戈尔巴乔夫回忆录》，社会科学文献出版社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2002</a:t>
            </a:r>
            <a:r>
              <a:rPr lang="zh-CN" altLang="zh-CN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7. 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黄宗良：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《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从苏联模式到中国道路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》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，北京大学出版社</a:t>
            </a:r>
            <a:r>
              <a:rPr lang="en-US" altLang="zh-CN" sz="1800" b="1" dirty="0">
                <a:latin typeface="宋体" pitchFamily="2" charset="-122"/>
                <a:ea typeface="宋体" pitchFamily="2" charset="-122"/>
              </a:rPr>
              <a:t>2014</a:t>
            </a:r>
            <a:r>
              <a:rPr lang="zh-CN" altLang="en-US" sz="1800" b="1" dirty="0">
                <a:latin typeface="宋体" pitchFamily="2" charset="-122"/>
                <a:ea typeface="宋体" pitchFamily="2" charset="-122"/>
              </a:rPr>
              <a:t>年版。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160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160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0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60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1000"/>
                                        <p:tgtEl>
                                          <p:spTgt spid="160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VjMTUxNTQ5MTQwNjI3NGRiY2QzM2EyODUyZDQ4YTIifQ=="/>
  <p:tag name="KSO_WPP_MARK_KEY" val="b7696d1d-6e55-450f-b1ca-3de565a85f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346825-9252-42fe-96e1-60043ae053e5}"/>
  <p:tag name="TABLE_ENDDRAG_ORIGIN_RECT" val="711*351"/>
  <p:tag name="TABLE_ENDDRAG_RECT" val="0*144*711*39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b6d91c-6302-4e73-99de-6e0de5ddafd9}"/>
  <p:tag name="TABLE_ENDDRAG_ORIGIN_RECT" val="720*343"/>
  <p:tag name="TABLE_ENDDRAG_RECT" val="0*138*720*38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b6d91c-6302-4e73-99de-6e0de5ddafd9}"/>
  <p:tag name="TABLE_ENDDRAG_ORIGIN_RECT" val="720*343"/>
  <p:tag name="TABLE_ENDDRAG_RECT" val="0*138*720*38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346825-9252-42fe-96e1-60043ae053e5}"/>
  <p:tag name="TABLE_ENDDRAG_ORIGIN_RECT" val="711*351"/>
  <p:tag name="TABLE_ENDDRAG_RECT" val="0*144*711*393"/>
</p:tagLst>
</file>

<file path=ppt/theme/theme1.xml><?xml version="1.0" encoding="utf-8"?>
<a:theme xmlns:a="http://schemas.openxmlformats.org/drawingml/2006/main" name="首页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首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首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首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9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3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正文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7_正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正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正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2853</Words>
  <Application>Microsoft Macintosh PowerPoint</Application>
  <PresentationFormat>全屏显示(4:3)</PresentationFormat>
  <Paragraphs>312</Paragraphs>
  <Slides>24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24</vt:i4>
      </vt:variant>
    </vt:vector>
  </HeadingPairs>
  <TitlesOfParts>
    <vt:vector size="42" baseType="lpstr">
      <vt:lpstr>等线</vt:lpstr>
      <vt:lpstr>仿宋_GB2312</vt:lpstr>
      <vt:lpstr>黑体</vt:lpstr>
      <vt:lpstr>华文新魏</vt:lpstr>
      <vt:lpstr>宋体</vt:lpstr>
      <vt:lpstr>Arial</vt:lpstr>
      <vt:lpstr>Times New Roman</vt:lpstr>
      <vt:lpstr>首页</vt:lpstr>
      <vt:lpstr>正文</vt:lpstr>
      <vt:lpstr>1_正文</vt:lpstr>
      <vt:lpstr>2_正文</vt:lpstr>
      <vt:lpstr>3_正文</vt:lpstr>
      <vt:lpstr>4_正文</vt:lpstr>
      <vt:lpstr>5_正文</vt:lpstr>
      <vt:lpstr>6_正文</vt:lpstr>
      <vt:lpstr>7_正文</vt:lpstr>
      <vt:lpstr>8_正文</vt:lpstr>
      <vt:lpstr>9_正文</vt:lpstr>
      <vt:lpstr>北京大学2024年春季学期 《新时代中国特色社会主义理论与实践》 课程说明  （校本部01、02、03、04班）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</dc:creator>
  <cp:lastModifiedBy>Me0132</cp:lastModifiedBy>
  <cp:revision>402</cp:revision>
  <dcterms:created xsi:type="dcterms:W3CDTF">2023-09-04T10:43:32Z</dcterms:created>
  <dcterms:modified xsi:type="dcterms:W3CDTF">2024-02-23T02:56:23Z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2052-5.5.1.7991</vt:lpwstr>
  </property>
  <property fmtid="{D5CDD505-2E9C-101B-9397-08002B2CF9AE}" pid="4" name="ICV">
    <vt:lpwstr>47D18A64B880040BD4B4F5649786D112_43</vt:lpwstr>
  </property>
</Properties>
</file>