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301" r:id="rId4"/>
    <p:sldId id="3698" r:id="rId5"/>
    <p:sldId id="3693" r:id="rId7"/>
    <p:sldId id="3694" r:id="rId8"/>
    <p:sldId id="3699" r:id="rId9"/>
    <p:sldId id="3700" r:id="rId10"/>
    <p:sldId id="3702" r:id="rId11"/>
    <p:sldId id="3703" r:id="rId12"/>
    <p:sldId id="3701" r:id="rId13"/>
    <p:sldId id="33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1CF54D3-8AA8-4AB2-9405-D3FBB85A1AD1}">
          <p14:sldIdLst>
            <p14:sldId id="258"/>
            <p14:sldId id="301"/>
            <p14:sldId id="3698"/>
            <p14:sldId id="3693"/>
            <p14:sldId id="3694"/>
            <p14:sldId id="3699"/>
            <p14:sldId id="3700"/>
            <p14:sldId id="3702"/>
            <p14:sldId id="3703"/>
            <p14:sldId id="3701"/>
            <p14:sldId id="331"/>
          </p14:sldIdLst>
        </p14:section>
        <p14:section name="标注页" id="{A3F7F27B-4C61-416C-96A3-0818253A3D2D}">
          <p14:sldIdLst/>
        </p14:section>
      </p14:sectionLst>
    </p:ext>
    <p:ext uri="{EFAFB233-063F-42B5-8137-9DF3F51BA10A}">
      <p15:sldGuideLst xmlns:p15="http://schemas.microsoft.com/office/powerpoint/2012/main">
        <p15:guide id="3" pos="384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8" orient="horz" pos="3800" userDrawn="1">
          <p15:clr>
            <a:srgbClr val="A4A3A4"/>
          </p15:clr>
        </p15:guide>
        <p15:guide id="9" orient="horz" pos="2976" userDrawn="1">
          <p15:clr>
            <a:srgbClr val="A4A3A4"/>
          </p15:clr>
        </p15:guide>
        <p15:guide id="10" orient="horz" pos="2364" userDrawn="1">
          <p15:clr>
            <a:srgbClr val="A4A3A4"/>
          </p15:clr>
        </p15:guide>
        <p15:guide id="11" orient="horz" pos="3045" userDrawn="1">
          <p15:clr>
            <a:srgbClr val="A4A3A4"/>
          </p15:clr>
        </p15:guide>
        <p15:guide id="12" orient="horz" pos="1729" userDrawn="1">
          <p15:clr>
            <a:srgbClr val="A4A3A4"/>
          </p15:clr>
        </p15:guide>
        <p15:guide id="13" pos="549" userDrawn="1">
          <p15:clr>
            <a:srgbClr val="A4A3A4"/>
          </p15:clr>
        </p15:guide>
        <p15:guide id="14" pos="5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7472A"/>
    <a:srgbClr val="CED6EB"/>
    <a:srgbClr val="E1E2E9"/>
    <a:srgbClr val="5E60F4"/>
    <a:srgbClr val="6399F4"/>
    <a:srgbClr val="2F2FEC"/>
    <a:srgbClr val="4D00FE"/>
    <a:srgbClr val="4853D9"/>
    <a:srgbClr val="3E3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7859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pos="384"/>
        <p:guide pos="7296"/>
        <p:guide orient="horz" pos="3800"/>
        <p:guide orient="horz" pos="2976"/>
        <p:guide orient="horz" pos="2364"/>
        <p:guide orient="horz" pos="3045"/>
        <p:guide orient="horz" pos="1729"/>
        <p:guide pos="549"/>
        <p:guide pos="5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9967B-1406-4500-9ABA-D333D6F0337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CC612E-0DEB-4EA3-B55F-824A8281AC7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41718"/>
                </a:solidFill>
                <a:effectLst/>
                <a:latin typeface="__Karla_fd2630"/>
              </a:rPr>
              <a:t>总而言之，</a:t>
            </a:r>
            <a:r>
              <a:rPr lang="en-US" altLang="zh-CN" dirty="0" err="1"/>
              <a:t>task_struct</a:t>
            </a:r>
            <a:r>
              <a:rPr lang="zh-CN" altLang="en-US" b="0" i="0" dirty="0">
                <a:solidFill>
                  <a:srgbClr val="141718"/>
                </a:solidFill>
                <a:effectLst/>
                <a:latin typeface="__Karla_fd2630"/>
              </a:rPr>
              <a:t>作为进程的核心数据结构，在</a:t>
            </a:r>
            <a:r>
              <a:rPr lang="en-US" altLang="zh-CN" b="0" i="0" dirty="0">
                <a:solidFill>
                  <a:srgbClr val="141718"/>
                </a:solidFill>
                <a:effectLst/>
                <a:latin typeface="__Karla_fd2630"/>
              </a:rPr>
              <a:t>Linux 4.19</a:t>
            </a:r>
            <a:r>
              <a:rPr lang="zh-CN" altLang="en-US" b="0" i="0" dirty="0">
                <a:solidFill>
                  <a:srgbClr val="141718"/>
                </a:solidFill>
                <a:effectLst/>
                <a:latin typeface="__Karla_fd2630"/>
              </a:rPr>
              <a:t>内核中起着至关重要的作用。它代表一个进程的所有属性、状态和资源，在进程管理、调度、同步、通信、安全等方面提供了必要的信息和功能，为操作系统提供了对进程的完整控制和管理能力。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612E-0DEB-4EA3-B55F-824A8281AC7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612E-0DEB-4EA3-B55F-824A8281AC7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612E-0DEB-4EA3-B55F-824A8281AC7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C612E-0DEB-4EA3-B55F-824A8281AC7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4309988" y="2398707"/>
            <a:ext cx="6164356" cy="616435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7170057" y="-1972802"/>
            <a:ext cx="5215604" cy="5215604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43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57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7408842" y="375530"/>
            <a:ext cx="6349120" cy="634912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76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-2024001" y="-3080221"/>
            <a:ext cx="7262118" cy="7262118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37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58838" y="1031253"/>
            <a:ext cx="1059585" cy="738664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Q2: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1602" y="1838006"/>
            <a:ext cx="11690398" cy="239507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Linux4.19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源代码中的进程数据结构（</a:t>
            </a:r>
            <a:r>
              <a:rPr lang="en-US" altLang="zh-CN" sz="3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中的进程标识、进程树关系、进程间通信机制等成员变量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的定义及涵义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6993" y="5039837"/>
            <a:ext cx="127000" cy="30734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4937" y="4714717"/>
            <a:ext cx="615553" cy="24622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3250" y="187749"/>
            <a:ext cx="2901435" cy="121655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进程数据结构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其他主要的字段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/>
          <p:cNvSpPr/>
          <p:nvPr/>
        </p:nvSpPr>
        <p:spPr>
          <a:xfrm>
            <a:off x="261886" y="460455"/>
            <a:ext cx="190274" cy="190274"/>
          </a:xfrm>
          <a:prstGeom prst="donut">
            <a:avLst>
              <a:gd name="adj" fmla="val 232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AutoShape 2" descr="imag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58" y="0"/>
            <a:ext cx="6190022" cy="684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309988" y="2398707"/>
            <a:ext cx="6164356" cy="616435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25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170057" y="-1972802"/>
            <a:ext cx="5215604" cy="5215604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5000"/>
                </a:schemeClr>
              </a:gs>
              <a:gs pos="100000">
                <a:schemeClr val="accent1">
                  <a:lumMod val="20000"/>
                  <a:lumOff val="80000"/>
                  <a:alpha val="43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57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408842" y="375530"/>
            <a:ext cx="6349120" cy="634912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76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-2024001" y="-3080221"/>
            <a:ext cx="7262118" cy="7262118"/>
          </a:xfrm>
          <a:prstGeom prst="ellipse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  <a:alpha val="37000"/>
                </a:schemeClr>
              </a:gs>
            </a:gsLst>
            <a:lin ang="1890000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548820" y="2320766"/>
            <a:ext cx="3065526" cy="598703"/>
          </a:xfrm>
          <a:custGeom>
            <a:avLst/>
            <a:gdLst/>
            <a:ahLst/>
            <a:cxnLst/>
            <a:rect l="l" t="t" r="r" b="b"/>
            <a:pathLst>
              <a:path w="3065526" h="598703">
                <a:moveTo>
                  <a:pt x="1263244" y="85725"/>
                </a:moveTo>
                <a:lnTo>
                  <a:pt x="1178891" y="351129"/>
                </a:lnTo>
                <a:lnTo>
                  <a:pt x="1346912" y="351129"/>
                </a:lnTo>
                <a:close/>
                <a:moveTo>
                  <a:pt x="2163090" y="8915"/>
                </a:moveTo>
                <a:lnTo>
                  <a:pt x="2252244" y="8915"/>
                </a:lnTo>
                <a:lnTo>
                  <a:pt x="2252244" y="272262"/>
                </a:lnTo>
                <a:lnTo>
                  <a:pt x="2472385" y="8915"/>
                </a:lnTo>
                <a:lnTo>
                  <a:pt x="2580056" y="8915"/>
                </a:lnTo>
                <a:lnTo>
                  <a:pt x="2341398" y="283235"/>
                </a:lnTo>
                <a:lnTo>
                  <a:pt x="2602687" y="589102"/>
                </a:lnTo>
                <a:lnTo>
                  <a:pt x="2492274" y="589102"/>
                </a:lnTo>
                <a:lnTo>
                  <a:pt x="2252244" y="296951"/>
                </a:lnTo>
                <a:lnTo>
                  <a:pt x="2252244" y="589102"/>
                </a:lnTo>
                <a:lnTo>
                  <a:pt x="2163090" y="589102"/>
                </a:lnTo>
                <a:close/>
                <a:moveTo>
                  <a:pt x="1591590" y="8915"/>
                </a:moveTo>
                <a:lnTo>
                  <a:pt x="1686230" y="8915"/>
                </a:lnTo>
                <a:lnTo>
                  <a:pt x="1962608" y="426567"/>
                </a:lnTo>
                <a:lnTo>
                  <a:pt x="1962608" y="8915"/>
                </a:lnTo>
                <a:lnTo>
                  <a:pt x="2042846" y="8915"/>
                </a:lnTo>
                <a:lnTo>
                  <a:pt x="2042846" y="589102"/>
                </a:lnTo>
                <a:lnTo>
                  <a:pt x="1964665" y="589102"/>
                </a:lnTo>
                <a:lnTo>
                  <a:pt x="1671828" y="146761"/>
                </a:lnTo>
                <a:lnTo>
                  <a:pt x="1671828" y="589102"/>
                </a:lnTo>
                <a:lnTo>
                  <a:pt x="1591590" y="589102"/>
                </a:lnTo>
                <a:close/>
                <a:moveTo>
                  <a:pt x="1211809" y="8915"/>
                </a:moveTo>
                <a:lnTo>
                  <a:pt x="1318794" y="8915"/>
                </a:lnTo>
                <a:lnTo>
                  <a:pt x="1519047" y="589102"/>
                </a:lnTo>
                <a:lnTo>
                  <a:pt x="1422350" y="589102"/>
                </a:lnTo>
                <a:lnTo>
                  <a:pt x="1370915" y="427253"/>
                </a:lnTo>
                <a:lnTo>
                  <a:pt x="1154888" y="427253"/>
                </a:lnTo>
                <a:lnTo>
                  <a:pt x="1103453" y="589102"/>
                </a:lnTo>
                <a:lnTo>
                  <a:pt x="1012241" y="589102"/>
                </a:lnTo>
                <a:close/>
                <a:moveTo>
                  <a:pt x="486690" y="8915"/>
                </a:moveTo>
                <a:lnTo>
                  <a:pt x="575844" y="8915"/>
                </a:lnTo>
                <a:lnTo>
                  <a:pt x="575844" y="246888"/>
                </a:lnTo>
                <a:lnTo>
                  <a:pt x="850850" y="246888"/>
                </a:lnTo>
                <a:lnTo>
                  <a:pt x="850850" y="8915"/>
                </a:lnTo>
                <a:lnTo>
                  <a:pt x="940004" y="8915"/>
                </a:lnTo>
                <a:lnTo>
                  <a:pt x="940004" y="589102"/>
                </a:lnTo>
                <a:lnTo>
                  <a:pt x="850850" y="589102"/>
                </a:lnTo>
                <a:lnTo>
                  <a:pt x="850850" y="323011"/>
                </a:lnTo>
                <a:lnTo>
                  <a:pt x="575844" y="323011"/>
                </a:lnTo>
                <a:lnTo>
                  <a:pt x="575844" y="589102"/>
                </a:lnTo>
                <a:lnTo>
                  <a:pt x="486690" y="589102"/>
                </a:lnTo>
                <a:close/>
                <a:moveTo>
                  <a:pt x="0" y="8915"/>
                </a:moveTo>
                <a:lnTo>
                  <a:pt x="395021" y="8915"/>
                </a:lnTo>
                <a:lnTo>
                  <a:pt x="395021" y="85039"/>
                </a:lnTo>
                <a:lnTo>
                  <a:pt x="242774" y="85039"/>
                </a:lnTo>
                <a:lnTo>
                  <a:pt x="242774" y="589102"/>
                </a:lnTo>
                <a:lnTo>
                  <a:pt x="152934" y="589102"/>
                </a:lnTo>
                <a:lnTo>
                  <a:pt x="152934" y="85039"/>
                </a:lnTo>
                <a:lnTo>
                  <a:pt x="0" y="85039"/>
                </a:lnTo>
                <a:close/>
                <a:moveTo>
                  <a:pt x="2868016" y="0"/>
                </a:moveTo>
                <a:cubicBezTo>
                  <a:pt x="2916479" y="0"/>
                  <a:pt x="2956598" y="9944"/>
                  <a:pt x="2988374" y="29832"/>
                </a:cubicBezTo>
                <a:cubicBezTo>
                  <a:pt x="3020149" y="49720"/>
                  <a:pt x="3042209" y="78181"/>
                  <a:pt x="3054553" y="115214"/>
                </a:cubicBezTo>
                <a:lnTo>
                  <a:pt x="2982544" y="148818"/>
                </a:lnTo>
                <a:cubicBezTo>
                  <a:pt x="2973858" y="125958"/>
                  <a:pt x="2960942" y="108242"/>
                  <a:pt x="2943797" y="95669"/>
                </a:cubicBezTo>
                <a:cubicBezTo>
                  <a:pt x="2926652" y="83096"/>
                  <a:pt x="2902077" y="76809"/>
                  <a:pt x="2870073" y="76809"/>
                </a:cubicBezTo>
                <a:cubicBezTo>
                  <a:pt x="2835326" y="76809"/>
                  <a:pt x="2809266" y="83781"/>
                  <a:pt x="2791892" y="97726"/>
                </a:cubicBezTo>
                <a:cubicBezTo>
                  <a:pt x="2774518" y="111671"/>
                  <a:pt x="2765832" y="131673"/>
                  <a:pt x="2765832" y="157734"/>
                </a:cubicBezTo>
                <a:cubicBezTo>
                  <a:pt x="2765832" y="170078"/>
                  <a:pt x="2767775" y="181051"/>
                  <a:pt x="2771661" y="190652"/>
                </a:cubicBezTo>
                <a:cubicBezTo>
                  <a:pt x="2775547" y="200253"/>
                  <a:pt x="2782177" y="208597"/>
                  <a:pt x="2791549" y="215684"/>
                </a:cubicBezTo>
                <a:cubicBezTo>
                  <a:pt x="2800922" y="222770"/>
                  <a:pt x="2813038" y="229057"/>
                  <a:pt x="2827897" y="234543"/>
                </a:cubicBezTo>
                <a:cubicBezTo>
                  <a:pt x="2842756" y="240030"/>
                  <a:pt x="2861158" y="245059"/>
                  <a:pt x="2883103" y="249631"/>
                </a:cubicBezTo>
                <a:cubicBezTo>
                  <a:pt x="2948483" y="261975"/>
                  <a:pt x="2995232" y="282663"/>
                  <a:pt x="3023349" y="311696"/>
                </a:cubicBezTo>
                <a:cubicBezTo>
                  <a:pt x="3051468" y="340728"/>
                  <a:pt x="3065526" y="379476"/>
                  <a:pt x="3065526" y="427939"/>
                </a:cubicBezTo>
                <a:cubicBezTo>
                  <a:pt x="3065526" y="453085"/>
                  <a:pt x="3060611" y="476059"/>
                  <a:pt x="3050782" y="496862"/>
                </a:cubicBezTo>
                <a:cubicBezTo>
                  <a:pt x="3040952" y="517664"/>
                  <a:pt x="3027236" y="535609"/>
                  <a:pt x="3009634" y="550697"/>
                </a:cubicBezTo>
                <a:cubicBezTo>
                  <a:pt x="2992032" y="565785"/>
                  <a:pt x="2970772" y="577557"/>
                  <a:pt x="2945854" y="586016"/>
                </a:cubicBezTo>
                <a:cubicBezTo>
                  <a:pt x="2920937" y="594474"/>
                  <a:pt x="2893391" y="598703"/>
                  <a:pt x="2863215" y="598703"/>
                </a:cubicBezTo>
                <a:cubicBezTo>
                  <a:pt x="2809723" y="598703"/>
                  <a:pt x="2765146" y="587502"/>
                  <a:pt x="2729484" y="565099"/>
                </a:cubicBezTo>
                <a:cubicBezTo>
                  <a:pt x="2693823" y="542696"/>
                  <a:pt x="2669362" y="510463"/>
                  <a:pt x="2656104" y="468401"/>
                </a:cubicBezTo>
                <a:lnTo>
                  <a:pt x="2728799" y="434797"/>
                </a:lnTo>
                <a:cubicBezTo>
                  <a:pt x="2747544" y="492861"/>
                  <a:pt x="2792121" y="521893"/>
                  <a:pt x="2862530" y="521893"/>
                </a:cubicBezTo>
                <a:cubicBezTo>
                  <a:pt x="2900020" y="521893"/>
                  <a:pt x="2928366" y="513892"/>
                  <a:pt x="2947569" y="497890"/>
                </a:cubicBezTo>
                <a:cubicBezTo>
                  <a:pt x="2966771" y="481888"/>
                  <a:pt x="2976372" y="459486"/>
                  <a:pt x="2976372" y="430682"/>
                </a:cubicBezTo>
                <a:cubicBezTo>
                  <a:pt x="2976372" y="416966"/>
                  <a:pt x="2974201" y="404736"/>
                  <a:pt x="2969857" y="393992"/>
                </a:cubicBezTo>
                <a:cubicBezTo>
                  <a:pt x="2965514" y="383247"/>
                  <a:pt x="2958427" y="373646"/>
                  <a:pt x="2948597" y="365188"/>
                </a:cubicBezTo>
                <a:cubicBezTo>
                  <a:pt x="2938767" y="356730"/>
                  <a:pt x="2925623" y="349300"/>
                  <a:pt x="2909164" y="342900"/>
                </a:cubicBezTo>
                <a:cubicBezTo>
                  <a:pt x="2892705" y="336499"/>
                  <a:pt x="2872359" y="330784"/>
                  <a:pt x="2848128" y="325755"/>
                </a:cubicBezTo>
                <a:cubicBezTo>
                  <a:pt x="2788234" y="313867"/>
                  <a:pt x="2744686" y="294436"/>
                  <a:pt x="2717483" y="267462"/>
                </a:cubicBezTo>
                <a:cubicBezTo>
                  <a:pt x="2690279" y="240487"/>
                  <a:pt x="2676678" y="205282"/>
                  <a:pt x="2676678" y="161848"/>
                </a:cubicBezTo>
                <a:cubicBezTo>
                  <a:pt x="2676678" y="138531"/>
                  <a:pt x="2680907" y="116928"/>
                  <a:pt x="2689365" y="97040"/>
                </a:cubicBezTo>
                <a:cubicBezTo>
                  <a:pt x="2697823" y="77152"/>
                  <a:pt x="2710167" y="60007"/>
                  <a:pt x="2726398" y="45605"/>
                </a:cubicBezTo>
                <a:cubicBezTo>
                  <a:pt x="2742629" y="31203"/>
                  <a:pt x="2762631" y="20002"/>
                  <a:pt x="2786406" y="12001"/>
                </a:cubicBezTo>
                <a:cubicBezTo>
                  <a:pt x="2810180" y="4000"/>
                  <a:pt x="2837384" y="0"/>
                  <a:pt x="28680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547296" y="3196395"/>
            <a:ext cx="2315414" cy="928345"/>
          </a:xfrm>
          <a:custGeom>
            <a:avLst/>
            <a:gdLst/>
            <a:ahLst/>
            <a:cxnLst/>
            <a:rect l="l" t="t" r="r" b="b"/>
            <a:pathLst>
              <a:path w="2315414" h="928345">
                <a:moveTo>
                  <a:pt x="1872158" y="686943"/>
                </a:moveTo>
                <a:cubicBezTo>
                  <a:pt x="1851432" y="686943"/>
                  <a:pt x="1834744" y="695630"/>
                  <a:pt x="1822095" y="713004"/>
                </a:cubicBezTo>
                <a:cubicBezTo>
                  <a:pt x="1809446" y="730377"/>
                  <a:pt x="1803121" y="753237"/>
                  <a:pt x="1803121" y="781584"/>
                </a:cubicBezTo>
                <a:cubicBezTo>
                  <a:pt x="1803121" y="809930"/>
                  <a:pt x="1809446" y="832714"/>
                  <a:pt x="1822095" y="849935"/>
                </a:cubicBezTo>
                <a:cubicBezTo>
                  <a:pt x="1834744" y="867156"/>
                  <a:pt x="1851432" y="875767"/>
                  <a:pt x="1872158" y="875767"/>
                </a:cubicBezTo>
                <a:cubicBezTo>
                  <a:pt x="1892885" y="875767"/>
                  <a:pt x="1909572" y="867156"/>
                  <a:pt x="1922222" y="849935"/>
                </a:cubicBezTo>
                <a:cubicBezTo>
                  <a:pt x="1934871" y="832714"/>
                  <a:pt x="1941196" y="809930"/>
                  <a:pt x="1941196" y="781584"/>
                </a:cubicBezTo>
                <a:cubicBezTo>
                  <a:pt x="1941196" y="753237"/>
                  <a:pt x="1934871" y="730377"/>
                  <a:pt x="1922222" y="713004"/>
                </a:cubicBezTo>
                <a:cubicBezTo>
                  <a:pt x="1909572" y="695630"/>
                  <a:pt x="1892885" y="686943"/>
                  <a:pt x="1872158" y="686943"/>
                </a:cubicBezTo>
                <a:close/>
                <a:moveTo>
                  <a:pt x="904647" y="686943"/>
                </a:moveTo>
                <a:cubicBezTo>
                  <a:pt x="888188" y="686943"/>
                  <a:pt x="874472" y="692582"/>
                  <a:pt x="863499" y="703860"/>
                </a:cubicBezTo>
                <a:cubicBezTo>
                  <a:pt x="852526" y="715137"/>
                  <a:pt x="845516" y="731139"/>
                  <a:pt x="842468" y="751866"/>
                </a:cubicBezTo>
                <a:lnTo>
                  <a:pt x="965912" y="751866"/>
                </a:lnTo>
                <a:cubicBezTo>
                  <a:pt x="963473" y="730530"/>
                  <a:pt x="957072" y="714375"/>
                  <a:pt x="946709" y="703403"/>
                </a:cubicBezTo>
                <a:cubicBezTo>
                  <a:pt x="936346" y="692430"/>
                  <a:pt x="922325" y="686943"/>
                  <a:pt x="904647" y="686943"/>
                </a:cubicBezTo>
                <a:close/>
                <a:moveTo>
                  <a:pt x="1607668" y="640766"/>
                </a:moveTo>
                <a:lnTo>
                  <a:pt x="1673962" y="640766"/>
                </a:lnTo>
                <a:lnTo>
                  <a:pt x="1673962" y="921944"/>
                </a:lnTo>
                <a:lnTo>
                  <a:pt x="1607668" y="921944"/>
                </a:lnTo>
                <a:close/>
                <a:moveTo>
                  <a:pt x="2219402" y="634365"/>
                </a:moveTo>
                <a:cubicBezTo>
                  <a:pt x="2249272" y="634365"/>
                  <a:pt x="2272741" y="643357"/>
                  <a:pt x="2289810" y="661340"/>
                </a:cubicBezTo>
                <a:cubicBezTo>
                  <a:pt x="2306879" y="679323"/>
                  <a:pt x="2315414" y="704622"/>
                  <a:pt x="2315414" y="737235"/>
                </a:cubicBezTo>
                <a:lnTo>
                  <a:pt x="2315414" y="921944"/>
                </a:lnTo>
                <a:lnTo>
                  <a:pt x="2249120" y="921944"/>
                </a:lnTo>
                <a:lnTo>
                  <a:pt x="2249120" y="747751"/>
                </a:lnTo>
                <a:cubicBezTo>
                  <a:pt x="2249120" y="709346"/>
                  <a:pt x="2230984" y="690144"/>
                  <a:pt x="2194713" y="690144"/>
                </a:cubicBezTo>
                <a:cubicBezTo>
                  <a:pt x="2173986" y="690144"/>
                  <a:pt x="2157756" y="696849"/>
                  <a:pt x="2146021" y="710261"/>
                </a:cubicBezTo>
                <a:cubicBezTo>
                  <a:pt x="2134286" y="723672"/>
                  <a:pt x="2128419" y="742112"/>
                  <a:pt x="2128419" y="765582"/>
                </a:cubicBezTo>
                <a:lnTo>
                  <a:pt x="2128419" y="921944"/>
                </a:lnTo>
                <a:lnTo>
                  <a:pt x="2062125" y="921944"/>
                </a:lnTo>
                <a:lnTo>
                  <a:pt x="2062125" y="705231"/>
                </a:lnTo>
                <a:cubicBezTo>
                  <a:pt x="2062125" y="679019"/>
                  <a:pt x="2061363" y="657530"/>
                  <a:pt x="2059839" y="640766"/>
                </a:cubicBezTo>
                <a:lnTo>
                  <a:pt x="2118818" y="640766"/>
                </a:lnTo>
                <a:cubicBezTo>
                  <a:pt x="2120646" y="652349"/>
                  <a:pt x="2121713" y="666369"/>
                  <a:pt x="2122018" y="682829"/>
                </a:cubicBezTo>
                <a:cubicBezTo>
                  <a:pt x="2142744" y="650520"/>
                  <a:pt x="2175205" y="634365"/>
                  <a:pt x="2219402" y="634365"/>
                </a:cubicBezTo>
                <a:close/>
                <a:moveTo>
                  <a:pt x="1872158" y="634365"/>
                </a:moveTo>
                <a:cubicBezTo>
                  <a:pt x="1898066" y="634365"/>
                  <a:pt x="1921307" y="640538"/>
                  <a:pt x="1941881" y="652882"/>
                </a:cubicBezTo>
                <a:cubicBezTo>
                  <a:pt x="1962455" y="665226"/>
                  <a:pt x="1978610" y="682524"/>
                  <a:pt x="1990344" y="704774"/>
                </a:cubicBezTo>
                <a:cubicBezTo>
                  <a:pt x="2002079" y="727025"/>
                  <a:pt x="2007947" y="752628"/>
                  <a:pt x="2007947" y="781584"/>
                </a:cubicBezTo>
                <a:cubicBezTo>
                  <a:pt x="2007947" y="810540"/>
                  <a:pt x="2002079" y="836143"/>
                  <a:pt x="1990344" y="858393"/>
                </a:cubicBezTo>
                <a:cubicBezTo>
                  <a:pt x="1978610" y="880644"/>
                  <a:pt x="1962455" y="897865"/>
                  <a:pt x="1941881" y="910057"/>
                </a:cubicBezTo>
                <a:cubicBezTo>
                  <a:pt x="1921307" y="922249"/>
                  <a:pt x="1898066" y="928345"/>
                  <a:pt x="1872158" y="928345"/>
                </a:cubicBezTo>
                <a:cubicBezTo>
                  <a:pt x="1846250" y="928345"/>
                  <a:pt x="1822933" y="922249"/>
                  <a:pt x="1802207" y="910057"/>
                </a:cubicBezTo>
                <a:cubicBezTo>
                  <a:pt x="1781480" y="897865"/>
                  <a:pt x="1765326" y="880644"/>
                  <a:pt x="1753743" y="858393"/>
                </a:cubicBezTo>
                <a:cubicBezTo>
                  <a:pt x="1742161" y="836143"/>
                  <a:pt x="1736370" y="810540"/>
                  <a:pt x="1736370" y="781584"/>
                </a:cubicBezTo>
                <a:cubicBezTo>
                  <a:pt x="1736370" y="752628"/>
                  <a:pt x="1742161" y="727025"/>
                  <a:pt x="1753743" y="704774"/>
                </a:cubicBezTo>
                <a:cubicBezTo>
                  <a:pt x="1765326" y="682524"/>
                  <a:pt x="1781480" y="665226"/>
                  <a:pt x="1802207" y="652882"/>
                </a:cubicBezTo>
                <a:cubicBezTo>
                  <a:pt x="1822933" y="640538"/>
                  <a:pt x="1846250" y="634365"/>
                  <a:pt x="1872158" y="634365"/>
                </a:cubicBezTo>
                <a:close/>
                <a:moveTo>
                  <a:pt x="1247852" y="634365"/>
                </a:moveTo>
                <a:cubicBezTo>
                  <a:pt x="1277722" y="634365"/>
                  <a:pt x="1301192" y="643357"/>
                  <a:pt x="1318260" y="661340"/>
                </a:cubicBezTo>
                <a:cubicBezTo>
                  <a:pt x="1335329" y="679323"/>
                  <a:pt x="1343864" y="704622"/>
                  <a:pt x="1343864" y="737235"/>
                </a:cubicBezTo>
                <a:lnTo>
                  <a:pt x="1343864" y="921944"/>
                </a:lnTo>
                <a:lnTo>
                  <a:pt x="1277570" y="921944"/>
                </a:lnTo>
                <a:lnTo>
                  <a:pt x="1277570" y="747751"/>
                </a:lnTo>
                <a:cubicBezTo>
                  <a:pt x="1277570" y="709346"/>
                  <a:pt x="1259434" y="690144"/>
                  <a:pt x="1223163" y="690144"/>
                </a:cubicBezTo>
                <a:cubicBezTo>
                  <a:pt x="1202436" y="690144"/>
                  <a:pt x="1186206" y="696849"/>
                  <a:pt x="1174471" y="710261"/>
                </a:cubicBezTo>
                <a:cubicBezTo>
                  <a:pt x="1162736" y="723672"/>
                  <a:pt x="1156869" y="742112"/>
                  <a:pt x="1156869" y="765582"/>
                </a:cubicBezTo>
                <a:lnTo>
                  <a:pt x="1156869" y="921944"/>
                </a:lnTo>
                <a:lnTo>
                  <a:pt x="1090575" y="921944"/>
                </a:lnTo>
                <a:lnTo>
                  <a:pt x="1090575" y="705231"/>
                </a:lnTo>
                <a:cubicBezTo>
                  <a:pt x="1090575" y="679019"/>
                  <a:pt x="1089813" y="657530"/>
                  <a:pt x="1088289" y="640766"/>
                </a:cubicBezTo>
                <a:lnTo>
                  <a:pt x="1147268" y="640766"/>
                </a:lnTo>
                <a:cubicBezTo>
                  <a:pt x="1149096" y="652349"/>
                  <a:pt x="1150163" y="666369"/>
                  <a:pt x="1150468" y="682829"/>
                </a:cubicBezTo>
                <a:cubicBezTo>
                  <a:pt x="1171194" y="650520"/>
                  <a:pt x="1203656" y="634365"/>
                  <a:pt x="1247852" y="634365"/>
                </a:cubicBezTo>
                <a:close/>
                <a:moveTo>
                  <a:pt x="905104" y="634365"/>
                </a:moveTo>
                <a:cubicBezTo>
                  <a:pt x="931317" y="634365"/>
                  <a:pt x="954101" y="640461"/>
                  <a:pt x="973455" y="652653"/>
                </a:cubicBezTo>
                <a:cubicBezTo>
                  <a:pt x="992810" y="664845"/>
                  <a:pt x="1007669" y="681990"/>
                  <a:pt x="1018032" y="704088"/>
                </a:cubicBezTo>
                <a:cubicBezTo>
                  <a:pt x="1028396" y="726186"/>
                  <a:pt x="1033577" y="752018"/>
                  <a:pt x="1033577" y="781584"/>
                </a:cubicBezTo>
                <a:cubicBezTo>
                  <a:pt x="1033577" y="787985"/>
                  <a:pt x="1033272" y="793928"/>
                  <a:pt x="1032663" y="799415"/>
                </a:cubicBezTo>
                <a:lnTo>
                  <a:pt x="841096" y="799415"/>
                </a:lnTo>
                <a:cubicBezTo>
                  <a:pt x="843230" y="824408"/>
                  <a:pt x="850621" y="843382"/>
                  <a:pt x="863270" y="856336"/>
                </a:cubicBezTo>
                <a:cubicBezTo>
                  <a:pt x="875919" y="869290"/>
                  <a:pt x="892455" y="875767"/>
                  <a:pt x="912876" y="875767"/>
                </a:cubicBezTo>
                <a:cubicBezTo>
                  <a:pt x="928726" y="875767"/>
                  <a:pt x="941299" y="872338"/>
                  <a:pt x="950596" y="865480"/>
                </a:cubicBezTo>
                <a:cubicBezTo>
                  <a:pt x="959892" y="858622"/>
                  <a:pt x="967131" y="848792"/>
                  <a:pt x="972313" y="835991"/>
                </a:cubicBezTo>
                <a:lnTo>
                  <a:pt x="1027176" y="862051"/>
                </a:lnTo>
                <a:cubicBezTo>
                  <a:pt x="1008584" y="906247"/>
                  <a:pt x="970788" y="928345"/>
                  <a:pt x="913791" y="928345"/>
                </a:cubicBezTo>
                <a:cubicBezTo>
                  <a:pt x="885444" y="928345"/>
                  <a:pt x="860756" y="922173"/>
                  <a:pt x="839724" y="909828"/>
                </a:cubicBezTo>
                <a:cubicBezTo>
                  <a:pt x="818693" y="897484"/>
                  <a:pt x="802539" y="880187"/>
                  <a:pt x="791261" y="857936"/>
                </a:cubicBezTo>
                <a:cubicBezTo>
                  <a:pt x="779984" y="835686"/>
                  <a:pt x="774345" y="810235"/>
                  <a:pt x="774345" y="781584"/>
                </a:cubicBezTo>
                <a:cubicBezTo>
                  <a:pt x="774345" y="752933"/>
                  <a:pt x="780060" y="727482"/>
                  <a:pt x="791490" y="705231"/>
                </a:cubicBezTo>
                <a:cubicBezTo>
                  <a:pt x="802920" y="682981"/>
                  <a:pt x="818541" y="665607"/>
                  <a:pt x="838353" y="653111"/>
                </a:cubicBezTo>
                <a:cubicBezTo>
                  <a:pt x="858165" y="640614"/>
                  <a:pt x="880415" y="634365"/>
                  <a:pt x="905104" y="634365"/>
                </a:cubicBezTo>
                <a:close/>
                <a:moveTo>
                  <a:pt x="169164" y="600533"/>
                </a:moveTo>
                <a:lnTo>
                  <a:pt x="120244" y="764667"/>
                </a:lnTo>
                <a:lnTo>
                  <a:pt x="217628" y="764667"/>
                </a:lnTo>
                <a:close/>
                <a:moveTo>
                  <a:pt x="1425474" y="574472"/>
                </a:moveTo>
                <a:lnTo>
                  <a:pt x="1491768" y="574472"/>
                </a:lnTo>
                <a:lnTo>
                  <a:pt x="1491768" y="640766"/>
                </a:lnTo>
                <a:lnTo>
                  <a:pt x="1554861" y="640766"/>
                </a:lnTo>
                <a:lnTo>
                  <a:pt x="1554861" y="693344"/>
                </a:lnTo>
                <a:lnTo>
                  <a:pt x="1491768" y="693344"/>
                </a:lnTo>
                <a:lnTo>
                  <a:pt x="1491768" y="835991"/>
                </a:lnTo>
                <a:cubicBezTo>
                  <a:pt x="1491768" y="860679"/>
                  <a:pt x="1503807" y="873024"/>
                  <a:pt x="1527887" y="873024"/>
                </a:cubicBezTo>
                <a:cubicBezTo>
                  <a:pt x="1537945" y="873024"/>
                  <a:pt x="1546937" y="871805"/>
                  <a:pt x="1554861" y="869366"/>
                </a:cubicBezTo>
                <a:lnTo>
                  <a:pt x="1554861" y="921030"/>
                </a:lnTo>
                <a:cubicBezTo>
                  <a:pt x="1541450" y="925907"/>
                  <a:pt x="1527429" y="928345"/>
                  <a:pt x="1512799" y="928345"/>
                </a:cubicBezTo>
                <a:cubicBezTo>
                  <a:pt x="1485672" y="928345"/>
                  <a:pt x="1464336" y="920420"/>
                  <a:pt x="1448791" y="904571"/>
                </a:cubicBezTo>
                <a:cubicBezTo>
                  <a:pt x="1433246" y="888721"/>
                  <a:pt x="1425474" y="866928"/>
                  <a:pt x="1425474" y="839191"/>
                </a:cubicBezTo>
                <a:lnTo>
                  <a:pt x="1425474" y="693344"/>
                </a:lnTo>
                <a:lnTo>
                  <a:pt x="1387069" y="693344"/>
                </a:lnTo>
                <a:lnTo>
                  <a:pt x="1387069" y="640766"/>
                </a:lnTo>
                <a:lnTo>
                  <a:pt x="1425474" y="640766"/>
                </a:lnTo>
                <a:close/>
                <a:moveTo>
                  <a:pt x="606324" y="574472"/>
                </a:moveTo>
                <a:lnTo>
                  <a:pt x="672618" y="574472"/>
                </a:lnTo>
                <a:lnTo>
                  <a:pt x="672618" y="640766"/>
                </a:lnTo>
                <a:lnTo>
                  <a:pt x="735711" y="640766"/>
                </a:lnTo>
                <a:lnTo>
                  <a:pt x="735711" y="693344"/>
                </a:lnTo>
                <a:lnTo>
                  <a:pt x="672618" y="693344"/>
                </a:lnTo>
                <a:lnTo>
                  <a:pt x="672618" y="835991"/>
                </a:lnTo>
                <a:cubicBezTo>
                  <a:pt x="672618" y="860679"/>
                  <a:pt x="684657" y="873024"/>
                  <a:pt x="708737" y="873024"/>
                </a:cubicBezTo>
                <a:cubicBezTo>
                  <a:pt x="718795" y="873024"/>
                  <a:pt x="727787" y="871805"/>
                  <a:pt x="735711" y="869366"/>
                </a:cubicBezTo>
                <a:lnTo>
                  <a:pt x="735711" y="921030"/>
                </a:lnTo>
                <a:cubicBezTo>
                  <a:pt x="722300" y="925907"/>
                  <a:pt x="708279" y="928345"/>
                  <a:pt x="693649" y="928345"/>
                </a:cubicBezTo>
                <a:cubicBezTo>
                  <a:pt x="666522" y="928345"/>
                  <a:pt x="645186" y="920420"/>
                  <a:pt x="629641" y="904571"/>
                </a:cubicBezTo>
                <a:cubicBezTo>
                  <a:pt x="614096" y="888721"/>
                  <a:pt x="606324" y="866928"/>
                  <a:pt x="606324" y="839191"/>
                </a:cubicBezTo>
                <a:lnTo>
                  <a:pt x="606324" y="693344"/>
                </a:lnTo>
                <a:lnTo>
                  <a:pt x="567919" y="693344"/>
                </a:lnTo>
                <a:lnTo>
                  <a:pt x="567919" y="640766"/>
                </a:lnTo>
                <a:lnTo>
                  <a:pt x="606324" y="640766"/>
                </a:lnTo>
                <a:close/>
                <a:moveTo>
                  <a:pt x="406299" y="574472"/>
                </a:moveTo>
                <a:lnTo>
                  <a:pt x="472593" y="574472"/>
                </a:lnTo>
                <a:lnTo>
                  <a:pt x="472593" y="640766"/>
                </a:lnTo>
                <a:lnTo>
                  <a:pt x="535686" y="640766"/>
                </a:lnTo>
                <a:lnTo>
                  <a:pt x="535686" y="693344"/>
                </a:lnTo>
                <a:lnTo>
                  <a:pt x="472593" y="693344"/>
                </a:lnTo>
                <a:lnTo>
                  <a:pt x="472593" y="835991"/>
                </a:lnTo>
                <a:cubicBezTo>
                  <a:pt x="472593" y="860679"/>
                  <a:pt x="484632" y="873024"/>
                  <a:pt x="508712" y="873024"/>
                </a:cubicBezTo>
                <a:cubicBezTo>
                  <a:pt x="518770" y="873024"/>
                  <a:pt x="527762" y="871805"/>
                  <a:pt x="535686" y="869366"/>
                </a:cubicBezTo>
                <a:lnTo>
                  <a:pt x="535686" y="921030"/>
                </a:lnTo>
                <a:cubicBezTo>
                  <a:pt x="522275" y="925907"/>
                  <a:pt x="508254" y="928345"/>
                  <a:pt x="493624" y="928345"/>
                </a:cubicBezTo>
                <a:cubicBezTo>
                  <a:pt x="466497" y="928345"/>
                  <a:pt x="445161" y="920420"/>
                  <a:pt x="429616" y="904571"/>
                </a:cubicBezTo>
                <a:cubicBezTo>
                  <a:pt x="414071" y="888721"/>
                  <a:pt x="406299" y="866928"/>
                  <a:pt x="406299" y="839191"/>
                </a:cubicBezTo>
                <a:lnTo>
                  <a:pt x="406299" y="693344"/>
                </a:lnTo>
                <a:lnTo>
                  <a:pt x="367894" y="693344"/>
                </a:lnTo>
                <a:lnTo>
                  <a:pt x="367894" y="640766"/>
                </a:lnTo>
                <a:lnTo>
                  <a:pt x="406299" y="640766"/>
                </a:lnTo>
                <a:close/>
                <a:moveTo>
                  <a:pt x="126645" y="542925"/>
                </a:moveTo>
                <a:lnTo>
                  <a:pt x="215342" y="542925"/>
                </a:lnTo>
                <a:lnTo>
                  <a:pt x="341986" y="921944"/>
                </a:lnTo>
                <a:lnTo>
                  <a:pt x="264719" y="921944"/>
                </a:lnTo>
                <a:lnTo>
                  <a:pt x="235916" y="825018"/>
                </a:lnTo>
                <a:lnTo>
                  <a:pt x="101956" y="825018"/>
                </a:lnTo>
                <a:lnTo>
                  <a:pt x="73152" y="921944"/>
                </a:lnTo>
                <a:lnTo>
                  <a:pt x="0" y="921944"/>
                </a:lnTo>
                <a:close/>
                <a:moveTo>
                  <a:pt x="1641043" y="532410"/>
                </a:moveTo>
                <a:cubicBezTo>
                  <a:pt x="1652931" y="532410"/>
                  <a:pt x="1662456" y="535991"/>
                  <a:pt x="1669618" y="543154"/>
                </a:cubicBezTo>
                <a:cubicBezTo>
                  <a:pt x="1676781" y="550317"/>
                  <a:pt x="1680363" y="559842"/>
                  <a:pt x="1680363" y="571729"/>
                </a:cubicBezTo>
                <a:cubicBezTo>
                  <a:pt x="1680363" y="583616"/>
                  <a:pt x="1676781" y="593141"/>
                  <a:pt x="1669618" y="600304"/>
                </a:cubicBezTo>
                <a:cubicBezTo>
                  <a:pt x="1662456" y="607467"/>
                  <a:pt x="1652931" y="611048"/>
                  <a:pt x="1641043" y="611048"/>
                </a:cubicBezTo>
                <a:cubicBezTo>
                  <a:pt x="1629156" y="611048"/>
                  <a:pt x="1619631" y="607467"/>
                  <a:pt x="1612468" y="600304"/>
                </a:cubicBezTo>
                <a:cubicBezTo>
                  <a:pt x="1605306" y="593141"/>
                  <a:pt x="1601724" y="583616"/>
                  <a:pt x="1601724" y="571729"/>
                </a:cubicBezTo>
                <a:cubicBezTo>
                  <a:pt x="1601724" y="559842"/>
                  <a:pt x="1605306" y="550317"/>
                  <a:pt x="1612468" y="543154"/>
                </a:cubicBezTo>
                <a:cubicBezTo>
                  <a:pt x="1619631" y="535991"/>
                  <a:pt x="1629156" y="532410"/>
                  <a:pt x="1641043" y="532410"/>
                </a:cubicBezTo>
                <a:close/>
                <a:moveTo>
                  <a:pt x="1434008" y="144018"/>
                </a:moveTo>
                <a:cubicBezTo>
                  <a:pt x="1413282" y="144018"/>
                  <a:pt x="1396594" y="152705"/>
                  <a:pt x="1383945" y="170079"/>
                </a:cubicBezTo>
                <a:cubicBezTo>
                  <a:pt x="1371296" y="187452"/>
                  <a:pt x="1364971" y="210312"/>
                  <a:pt x="1364971" y="238659"/>
                </a:cubicBezTo>
                <a:cubicBezTo>
                  <a:pt x="1364971" y="267005"/>
                  <a:pt x="1371296" y="289789"/>
                  <a:pt x="1383945" y="307010"/>
                </a:cubicBezTo>
                <a:cubicBezTo>
                  <a:pt x="1396594" y="324231"/>
                  <a:pt x="1413282" y="332842"/>
                  <a:pt x="1434008" y="332842"/>
                </a:cubicBezTo>
                <a:cubicBezTo>
                  <a:pt x="1454735" y="332842"/>
                  <a:pt x="1471422" y="324231"/>
                  <a:pt x="1484072" y="307010"/>
                </a:cubicBezTo>
                <a:cubicBezTo>
                  <a:pt x="1496721" y="289789"/>
                  <a:pt x="1503045" y="267005"/>
                  <a:pt x="1503045" y="238659"/>
                </a:cubicBezTo>
                <a:cubicBezTo>
                  <a:pt x="1503045" y="210312"/>
                  <a:pt x="1496721" y="187452"/>
                  <a:pt x="1484072" y="170079"/>
                </a:cubicBezTo>
                <a:cubicBezTo>
                  <a:pt x="1471422" y="152705"/>
                  <a:pt x="1454735" y="144018"/>
                  <a:pt x="1434008" y="144018"/>
                </a:cubicBezTo>
                <a:close/>
                <a:moveTo>
                  <a:pt x="433883" y="144018"/>
                </a:moveTo>
                <a:cubicBezTo>
                  <a:pt x="413157" y="144018"/>
                  <a:pt x="396469" y="152705"/>
                  <a:pt x="383820" y="170079"/>
                </a:cubicBezTo>
                <a:cubicBezTo>
                  <a:pt x="371171" y="187452"/>
                  <a:pt x="364846" y="210312"/>
                  <a:pt x="364846" y="238659"/>
                </a:cubicBezTo>
                <a:cubicBezTo>
                  <a:pt x="364846" y="267005"/>
                  <a:pt x="371171" y="289789"/>
                  <a:pt x="383820" y="307010"/>
                </a:cubicBezTo>
                <a:cubicBezTo>
                  <a:pt x="396469" y="324231"/>
                  <a:pt x="413157" y="332842"/>
                  <a:pt x="433883" y="332842"/>
                </a:cubicBezTo>
                <a:cubicBezTo>
                  <a:pt x="454610" y="332842"/>
                  <a:pt x="471297" y="324231"/>
                  <a:pt x="483947" y="307010"/>
                </a:cubicBezTo>
                <a:cubicBezTo>
                  <a:pt x="496596" y="289789"/>
                  <a:pt x="502920" y="267005"/>
                  <a:pt x="502920" y="238659"/>
                </a:cubicBezTo>
                <a:cubicBezTo>
                  <a:pt x="502920" y="210312"/>
                  <a:pt x="496596" y="187452"/>
                  <a:pt x="483947" y="170079"/>
                </a:cubicBezTo>
                <a:cubicBezTo>
                  <a:pt x="471297" y="152705"/>
                  <a:pt x="454610" y="144018"/>
                  <a:pt x="433883" y="144018"/>
                </a:cubicBezTo>
                <a:close/>
                <a:moveTo>
                  <a:pt x="1622146" y="97841"/>
                </a:moveTo>
                <a:lnTo>
                  <a:pt x="1688440" y="97841"/>
                </a:lnTo>
                <a:lnTo>
                  <a:pt x="1688440" y="272034"/>
                </a:lnTo>
                <a:cubicBezTo>
                  <a:pt x="1688440" y="310439"/>
                  <a:pt x="1706576" y="329642"/>
                  <a:pt x="1742847" y="329642"/>
                </a:cubicBezTo>
                <a:cubicBezTo>
                  <a:pt x="1763268" y="329642"/>
                  <a:pt x="1779423" y="322860"/>
                  <a:pt x="1791310" y="309296"/>
                </a:cubicBezTo>
                <a:cubicBezTo>
                  <a:pt x="1803197" y="295733"/>
                  <a:pt x="1809141" y="277216"/>
                  <a:pt x="1809141" y="253746"/>
                </a:cubicBezTo>
                <a:lnTo>
                  <a:pt x="1809141" y="97841"/>
                </a:lnTo>
                <a:lnTo>
                  <a:pt x="1875435" y="97841"/>
                </a:lnTo>
                <a:lnTo>
                  <a:pt x="1875435" y="314554"/>
                </a:lnTo>
                <a:cubicBezTo>
                  <a:pt x="1875435" y="340767"/>
                  <a:pt x="1876197" y="362255"/>
                  <a:pt x="1877721" y="379019"/>
                </a:cubicBezTo>
                <a:lnTo>
                  <a:pt x="1818742" y="379019"/>
                </a:lnTo>
                <a:cubicBezTo>
                  <a:pt x="1816913" y="368351"/>
                  <a:pt x="1815846" y="354483"/>
                  <a:pt x="1815542" y="337414"/>
                </a:cubicBezTo>
                <a:cubicBezTo>
                  <a:pt x="1794510" y="369418"/>
                  <a:pt x="1762049" y="385420"/>
                  <a:pt x="1718158" y="385420"/>
                </a:cubicBezTo>
                <a:cubicBezTo>
                  <a:pt x="1688288" y="385420"/>
                  <a:pt x="1664818" y="376428"/>
                  <a:pt x="1647749" y="358445"/>
                </a:cubicBezTo>
                <a:cubicBezTo>
                  <a:pt x="1630680" y="340462"/>
                  <a:pt x="1622146" y="315316"/>
                  <a:pt x="1622146" y="283007"/>
                </a:cubicBezTo>
                <a:close/>
                <a:moveTo>
                  <a:pt x="2075003" y="91440"/>
                </a:moveTo>
                <a:cubicBezTo>
                  <a:pt x="2083842" y="91440"/>
                  <a:pt x="2089938" y="92507"/>
                  <a:pt x="2093291" y="94641"/>
                </a:cubicBezTo>
                <a:lnTo>
                  <a:pt x="2093291" y="153620"/>
                </a:lnTo>
                <a:cubicBezTo>
                  <a:pt x="2085975" y="152400"/>
                  <a:pt x="2079117" y="151791"/>
                  <a:pt x="2072717" y="151791"/>
                </a:cubicBezTo>
                <a:cubicBezTo>
                  <a:pt x="2052295" y="151791"/>
                  <a:pt x="2035836" y="158192"/>
                  <a:pt x="2023339" y="170993"/>
                </a:cubicBezTo>
                <a:cubicBezTo>
                  <a:pt x="2010842" y="183795"/>
                  <a:pt x="2004594" y="202083"/>
                  <a:pt x="2004594" y="225857"/>
                </a:cubicBezTo>
                <a:lnTo>
                  <a:pt x="2004594" y="379019"/>
                </a:lnTo>
                <a:lnTo>
                  <a:pt x="1938300" y="379019"/>
                </a:lnTo>
                <a:lnTo>
                  <a:pt x="1938300" y="162306"/>
                </a:lnTo>
                <a:cubicBezTo>
                  <a:pt x="1938300" y="136094"/>
                  <a:pt x="1937538" y="114605"/>
                  <a:pt x="1936014" y="97841"/>
                </a:cubicBezTo>
                <a:lnTo>
                  <a:pt x="1993621" y="97841"/>
                </a:lnTo>
                <a:cubicBezTo>
                  <a:pt x="1995145" y="106985"/>
                  <a:pt x="1996059" y="121920"/>
                  <a:pt x="1996364" y="142647"/>
                </a:cubicBezTo>
                <a:cubicBezTo>
                  <a:pt x="2004898" y="125883"/>
                  <a:pt x="2015871" y="113157"/>
                  <a:pt x="2029283" y="104471"/>
                </a:cubicBezTo>
                <a:cubicBezTo>
                  <a:pt x="2042694" y="95784"/>
                  <a:pt x="2057934" y="91440"/>
                  <a:pt x="2075003" y="91440"/>
                </a:cubicBezTo>
                <a:close/>
                <a:moveTo>
                  <a:pt x="1434008" y="91440"/>
                </a:moveTo>
                <a:cubicBezTo>
                  <a:pt x="1459916" y="91440"/>
                  <a:pt x="1483157" y="97613"/>
                  <a:pt x="1503731" y="109957"/>
                </a:cubicBezTo>
                <a:cubicBezTo>
                  <a:pt x="1524305" y="122301"/>
                  <a:pt x="1540460" y="139599"/>
                  <a:pt x="1552194" y="161849"/>
                </a:cubicBezTo>
                <a:cubicBezTo>
                  <a:pt x="1563929" y="184100"/>
                  <a:pt x="1569797" y="209703"/>
                  <a:pt x="1569797" y="238659"/>
                </a:cubicBezTo>
                <a:cubicBezTo>
                  <a:pt x="1569797" y="267615"/>
                  <a:pt x="1563929" y="293218"/>
                  <a:pt x="1552194" y="315468"/>
                </a:cubicBezTo>
                <a:cubicBezTo>
                  <a:pt x="1540460" y="337719"/>
                  <a:pt x="1524305" y="354940"/>
                  <a:pt x="1503731" y="367132"/>
                </a:cubicBezTo>
                <a:cubicBezTo>
                  <a:pt x="1483157" y="379324"/>
                  <a:pt x="1459916" y="385420"/>
                  <a:pt x="1434008" y="385420"/>
                </a:cubicBezTo>
                <a:cubicBezTo>
                  <a:pt x="1408100" y="385420"/>
                  <a:pt x="1384783" y="379324"/>
                  <a:pt x="1364057" y="367132"/>
                </a:cubicBezTo>
                <a:cubicBezTo>
                  <a:pt x="1343330" y="354940"/>
                  <a:pt x="1327176" y="337719"/>
                  <a:pt x="1315593" y="315468"/>
                </a:cubicBezTo>
                <a:cubicBezTo>
                  <a:pt x="1304011" y="293218"/>
                  <a:pt x="1298220" y="267615"/>
                  <a:pt x="1298220" y="238659"/>
                </a:cubicBezTo>
                <a:cubicBezTo>
                  <a:pt x="1298220" y="209703"/>
                  <a:pt x="1304011" y="184100"/>
                  <a:pt x="1315593" y="161849"/>
                </a:cubicBezTo>
                <a:cubicBezTo>
                  <a:pt x="1327176" y="139599"/>
                  <a:pt x="1343330" y="122301"/>
                  <a:pt x="1364057" y="109957"/>
                </a:cubicBezTo>
                <a:cubicBezTo>
                  <a:pt x="1384783" y="97613"/>
                  <a:pt x="1408100" y="91440"/>
                  <a:pt x="1434008" y="91440"/>
                </a:cubicBezTo>
                <a:close/>
                <a:moveTo>
                  <a:pt x="760553" y="91440"/>
                </a:moveTo>
                <a:cubicBezTo>
                  <a:pt x="769392" y="91440"/>
                  <a:pt x="775488" y="92507"/>
                  <a:pt x="778841" y="94641"/>
                </a:cubicBezTo>
                <a:lnTo>
                  <a:pt x="778841" y="153620"/>
                </a:lnTo>
                <a:cubicBezTo>
                  <a:pt x="771525" y="152400"/>
                  <a:pt x="764668" y="151791"/>
                  <a:pt x="758267" y="151791"/>
                </a:cubicBezTo>
                <a:cubicBezTo>
                  <a:pt x="737845" y="151791"/>
                  <a:pt x="721386" y="158192"/>
                  <a:pt x="708889" y="170993"/>
                </a:cubicBezTo>
                <a:cubicBezTo>
                  <a:pt x="696392" y="183795"/>
                  <a:pt x="690144" y="202083"/>
                  <a:pt x="690144" y="225857"/>
                </a:cubicBezTo>
                <a:lnTo>
                  <a:pt x="690144" y="379019"/>
                </a:lnTo>
                <a:lnTo>
                  <a:pt x="623850" y="379019"/>
                </a:lnTo>
                <a:lnTo>
                  <a:pt x="623850" y="162306"/>
                </a:lnTo>
                <a:cubicBezTo>
                  <a:pt x="623850" y="136094"/>
                  <a:pt x="623088" y="114605"/>
                  <a:pt x="621564" y="97841"/>
                </a:cubicBezTo>
                <a:lnTo>
                  <a:pt x="679171" y="97841"/>
                </a:lnTo>
                <a:cubicBezTo>
                  <a:pt x="680695" y="106985"/>
                  <a:pt x="681609" y="121920"/>
                  <a:pt x="681914" y="142647"/>
                </a:cubicBezTo>
                <a:cubicBezTo>
                  <a:pt x="690449" y="125883"/>
                  <a:pt x="701421" y="113157"/>
                  <a:pt x="714833" y="104471"/>
                </a:cubicBezTo>
                <a:cubicBezTo>
                  <a:pt x="728244" y="95784"/>
                  <a:pt x="743484" y="91440"/>
                  <a:pt x="760553" y="91440"/>
                </a:cubicBezTo>
                <a:close/>
                <a:moveTo>
                  <a:pt x="433883" y="91440"/>
                </a:moveTo>
                <a:cubicBezTo>
                  <a:pt x="459791" y="91440"/>
                  <a:pt x="483032" y="97613"/>
                  <a:pt x="503606" y="109957"/>
                </a:cubicBezTo>
                <a:cubicBezTo>
                  <a:pt x="524180" y="122301"/>
                  <a:pt x="540335" y="139599"/>
                  <a:pt x="552069" y="161849"/>
                </a:cubicBezTo>
                <a:cubicBezTo>
                  <a:pt x="563804" y="184100"/>
                  <a:pt x="569672" y="209703"/>
                  <a:pt x="569672" y="238659"/>
                </a:cubicBezTo>
                <a:cubicBezTo>
                  <a:pt x="569672" y="267615"/>
                  <a:pt x="563804" y="293218"/>
                  <a:pt x="552069" y="315468"/>
                </a:cubicBezTo>
                <a:cubicBezTo>
                  <a:pt x="540335" y="337719"/>
                  <a:pt x="524180" y="354940"/>
                  <a:pt x="503606" y="367132"/>
                </a:cubicBezTo>
                <a:cubicBezTo>
                  <a:pt x="483032" y="379324"/>
                  <a:pt x="459791" y="385420"/>
                  <a:pt x="433883" y="385420"/>
                </a:cubicBezTo>
                <a:cubicBezTo>
                  <a:pt x="407975" y="385420"/>
                  <a:pt x="384658" y="379324"/>
                  <a:pt x="363932" y="367132"/>
                </a:cubicBezTo>
                <a:cubicBezTo>
                  <a:pt x="343205" y="354940"/>
                  <a:pt x="327051" y="337719"/>
                  <a:pt x="315468" y="315468"/>
                </a:cubicBezTo>
                <a:cubicBezTo>
                  <a:pt x="303886" y="293218"/>
                  <a:pt x="298095" y="267615"/>
                  <a:pt x="298095" y="238659"/>
                </a:cubicBezTo>
                <a:cubicBezTo>
                  <a:pt x="298095" y="209703"/>
                  <a:pt x="303886" y="184100"/>
                  <a:pt x="315468" y="161849"/>
                </a:cubicBezTo>
                <a:cubicBezTo>
                  <a:pt x="327051" y="139599"/>
                  <a:pt x="343205" y="122301"/>
                  <a:pt x="363932" y="109957"/>
                </a:cubicBezTo>
                <a:cubicBezTo>
                  <a:pt x="384658" y="97613"/>
                  <a:pt x="407975" y="91440"/>
                  <a:pt x="433883" y="91440"/>
                </a:cubicBezTo>
                <a:close/>
                <a:moveTo>
                  <a:pt x="939318" y="0"/>
                </a:moveTo>
                <a:lnTo>
                  <a:pt x="1020242" y="0"/>
                </a:lnTo>
                <a:lnTo>
                  <a:pt x="1105281" y="172365"/>
                </a:lnTo>
                <a:lnTo>
                  <a:pt x="1190321" y="0"/>
                </a:lnTo>
                <a:lnTo>
                  <a:pt x="1268045" y="0"/>
                </a:lnTo>
                <a:lnTo>
                  <a:pt x="1139571" y="229058"/>
                </a:lnTo>
                <a:lnTo>
                  <a:pt x="1139571" y="379019"/>
                </a:lnTo>
                <a:lnTo>
                  <a:pt x="1067791" y="379019"/>
                </a:lnTo>
                <a:lnTo>
                  <a:pt x="1067791" y="229515"/>
                </a:lnTo>
                <a:close/>
                <a:moveTo>
                  <a:pt x="25604" y="0"/>
                </a:moveTo>
                <a:lnTo>
                  <a:pt x="253746" y="0"/>
                </a:lnTo>
                <a:lnTo>
                  <a:pt x="253746" y="60351"/>
                </a:lnTo>
                <a:lnTo>
                  <a:pt x="97384" y="60351"/>
                </a:lnTo>
                <a:lnTo>
                  <a:pt x="97384" y="155448"/>
                </a:lnTo>
                <a:lnTo>
                  <a:pt x="243231" y="155448"/>
                </a:lnTo>
                <a:lnTo>
                  <a:pt x="243231" y="215799"/>
                </a:lnTo>
                <a:lnTo>
                  <a:pt x="97384" y="215799"/>
                </a:lnTo>
                <a:lnTo>
                  <a:pt x="97384" y="379019"/>
                </a:lnTo>
                <a:lnTo>
                  <a:pt x="25604" y="3790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POSans H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8" name="矩形: 圆角 77"/>
          <p:cNvSpPr/>
          <p:nvPr/>
        </p:nvSpPr>
        <p:spPr>
          <a:xfrm>
            <a:off x="605969" y="2344543"/>
            <a:ext cx="10976431" cy="3600000"/>
          </a:xfrm>
          <a:prstGeom prst="roundRect">
            <a:avLst>
              <a:gd name="adj" fmla="val 8583"/>
            </a:avLst>
          </a:prstGeom>
          <a:gradFill flip="none" rotWithShape="1">
            <a:gsLst>
              <a:gs pos="93000">
                <a:schemeClr val="bg1">
                  <a:alpha val="0"/>
                </a:schemeClr>
              </a:gs>
              <a:gs pos="93000">
                <a:schemeClr val="accent1"/>
              </a:gs>
            </a:gsLst>
            <a:lin ang="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0617361" y="1612509"/>
            <a:ext cx="82073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目录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727042" y="2658958"/>
            <a:ext cx="5293518" cy="430887"/>
            <a:chOff x="2877421" y="2717377"/>
            <a:chExt cx="5293518" cy="430887"/>
          </a:xfrm>
        </p:grpSpPr>
        <p:sp>
          <p:nvSpPr>
            <p:cNvPr id="60" name="文本框 59"/>
            <p:cNvSpPr txBox="1"/>
            <p:nvPr/>
          </p:nvSpPr>
          <p:spPr>
            <a:xfrm>
              <a:off x="3476261" y="2717377"/>
              <a:ext cx="4694678" cy="43088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进程数据结构</a:t>
              </a: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en-US" altLang="zh-CN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task_struct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877421" y="3021806"/>
              <a:ext cx="511652" cy="102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918444" y="2717377"/>
              <a:ext cx="429605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727042" y="3433962"/>
            <a:ext cx="3336769" cy="430887"/>
            <a:chOff x="2877421" y="2717377"/>
            <a:chExt cx="3336769" cy="430887"/>
          </a:xfrm>
        </p:grpSpPr>
        <p:sp>
          <p:nvSpPr>
            <p:cNvPr id="94" name="文本框 93"/>
            <p:cNvSpPr txBox="1"/>
            <p:nvPr/>
          </p:nvSpPr>
          <p:spPr>
            <a:xfrm>
              <a:off x="3476261" y="2717377"/>
              <a:ext cx="2737929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进程标识符</a:t>
              </a: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en-US" altLang="zh-CN" sz="28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877421" y="3021806"/>
              <a:ext cx="511652" cy="102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2923253" y="2717377"/>
              <a:ext cx="419987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727042" y="4983972"/>
            <a:ext cx="3112349" cy="430887"/>
            <a:chOff x="2877421" y="2717377"/>
            <a:chExt cx="3112349" cy="430887"/>
          </a:xfrm>
        </p:grpSpPr>
        <p:sp>
          <p:nvSpPr>
            <p:cNvPr id="98" name="文本框 97"/>
            <p:cNvSpPr txBox="1"/>
            <p:nvPr/>
          </p:nvSpPr>
          <p:spPr>
            <a:xfrm>
              <a:off x="3476261" y="2717377"/>
              <a:ext cx="2513509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进程间通信机制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877421" y="3021806"/>
              <a:ext cx="511652" cy="102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923253" y="2717377"/>
              <a:ext cx="419987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27042" y="4208967"/>
            <a:ext cx="1676058" cy="430887"/>
            <a:chOff x="2877421" y="2717377"/>
            <a:chExt cx="1676058" cy="430887"/>
          </a:xfrm>
        </p:grpSpPr>
        <p:sp>
          <p:nvSpPr>
            <p:cNvPr id="66" name="文本框 65"/>
            <p:cNvSpPr txBox="1"/>
            <p:nvPr/>
          </p:nvSpPr>
          <p:spPr>
            <a:xfrm>
              <a:off x="3476261" y="2717377"/>
              <a:ext cx="1077218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进程树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877421" y="3021806"/>
              <a:ext cx="511652" cy="1023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923253" y="2717377"/>
              <a:ext cx="419987" cy="430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3250" y="340149"/>
            <a:ext cx="4498924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进程数据结构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/>
          <p:cNvSpPr/>
          <p:nvPr/>
        </p:nvSpPr>
        <p:spPr>
          <a:xfrm>
            <a:off x="261886" y="460455"/>
            <a:ext cx="190274" cy="190274"/>
          </a:xfrm>
          <a:prstGeom prst="donut">
            <a:avLst>
              <a:gd name="adj" fmla="val 232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90" y="1111185"/>
            <a:ext cx="7167380" cy="5377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矩形: 圆角 3"/>
          <p:cNvSpPr/>
          <p:nvPr/>
        </p:nvSpPr>
        <p:spPr>
          <a:xfrm>
            <a:off x="452160" y="1023716"/>
            <a:ext cx="3863788" cy="2492963"/>
          </a:xfrm>
          <a:prstGeom prst="roundRect">
            <a:avLst>
              <a:gd name="adj" fmla="val 7403"/>
            </a:avLst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114300" dir="5400000" sx="98000" sy="98000" algn="t" rotWithShape="0">
              <a:schemeClr val="accent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97740" y="1128434"/>
            <a:ext cx="3372627" cy="225395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的实现形式就是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内核中的一种数据结构，每个进程都把它的信息放在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task_struct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 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52160" y="3728477"/>
            <a:ext cx="3863788" cy="2808000"/>
          </a:xfrm>
          <a:prstGeom prst="roundRect">
            <a:avLst>
              <a:gd name="adj" fmla="val 7403"/>
            </a:avLst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114300" dir="5400000" sx="98000" sy="98000" algn="t" rotWithShape="0">
              <a:schemeClr val="accent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3046" y="3748797"/>
            <a:ext cx="3142199" cy="271561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描述进程属性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进程调度和切换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进程间通信和同步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文件系统和</a:t>
            </a: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I/O</a:t>
            </a: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管理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ea"/>
                <a:ea typeface="+mj-ea"/>
              </a:rPr>
              <a:t>权限和安全性</a:t>
            </a:r>
            <a:endParaRPr lang="en-US" altLang="zh-CN" sz="20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bg1"/>
                </a:solidFill>
                <a:latin typeface="+mj-ea"/>
                <a:ea typeface="+mj-ea"/>
              </a:rPr>
              <a:t>……</a:t>
            </a:r>
            <a:endParaRPr lang="zh-CN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3250" y="340149"/>
            <a:ext cx="2843727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进程标识符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/>
          <p:cNvSpPr/>
          <p:nvPr/>
        </p:nvSpPr>
        <p:spPr>
          <a:xfrm>
            <a:off x="261886" y="460455"/>
            <a:ext cx="190274" cy="190274"/>
          </a:xfrm>
          <a:prstGeom prst="donut">
            <a:avLst>
              <a:gd name="adj" fmla="val 232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89" y="1301809"/>
            <a:ext cx="5386066" cy="115202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903072" y="874713"/>
            <a:ext cx="2645169" cy="2645170"/>
          </a:xfrm>
          <a:prstGeom prst="ellipse">
            <a:avLst/>
          </a:prstGeom>
          <a:gradFill flip="none" rotWithShape="1">
            <a:gsLst>
              <a:gs pos="1000">
                <a:schemeClr val="accent2">
                  <a:alpha val="0"/>
                </a:schemeClr>
              </a:gs>
              <a:gs pos="100000">
                <a:schemeClr val="accent2"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41328" y="1190150"/>
            <a:ext cx="923330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进程控制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39834" y="1823746"/>
            <a:ext cx="2298535" cy="10533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内核可以通过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识别和操作特定的进程，如发送信号、管理进程的执行、改变进程的状态等。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7148320" y="1540806"/>
            <a:ext cx="154673" cy="15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150216" y="3094044"/>
            <a:ext cx="154673" cy="15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849081" y="874713"/>
            <a:ext cx="2645169" cy="2645170"/>
          </a:xfrm>
          <a:prstGeom prst="ellipse">
            <a:avLst/>
          </a:prstGeom>
          <a:gradFill flip="none" rotWithShape="1">
            <a:gsLst>
              <a:gs pos="1000">
                <a:schemeClr val="accent2">
                  <a:alpha val="0"/>
                </a:schemeClr>
              </a:gs>
              <a:gs pos="100000">
                <a:schemeClr val="accent2"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556504" y="1164961"/>
            <a:ext cx="1384995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进程层次结构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71812" y="1817207"/>
            <a:ext cx="2070403" cy="78406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的一部分可以用于表示父进程与子进程之间的关系，从而形成层次结构。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10094329" y="1540806"/>
            <a:ext cx="154673" cy="15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0094329" y="2736194"/>
            <a:ext cx="154673" cy="15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903072" y="3800396"/>
            <a:ext cx="2645169" cy="2645170"/>
          </a:xfrm>
          <a:prstGeom prst="ellipse">
            <a:avLst/>
          </a:prstGeom>
          <a:gradFill flip="none" rotWithShape="1">
            <a:gsLst>
              <a:gs pos="1000">
                <a:schemeClr val="accent2">
                  <a:alpha val="0"/>
                </a:schemeClr>
              </a:gs>
              <a:gs pos="100000">
                <a:schemeClr val="accent2"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495079" y="4100983"/>
            <a:ext cx="1615827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进程识别和通信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63831" y="4704802"/>
            <a:ext cx="2397041" cy="10533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进程可以通过特定的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IPC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机制（如管道、信号量、共享内存等）使用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来识别和连接到其他进程。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7148320" y="4466489"/>
            <a:ext cx="154673" cy="15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7134427" y="5826402"/>
            <a:ext cx="154673" cy="15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71744" y="3800396"/>
            <a:ext cx="2645169" cy="2645170"/>
          </a:xfrm>
          <a:prstGeom prst="ellipse">
            <a:avLst/>
          </a:prstGeom>
          <a:gradFill flip="none" rotWithShape="1">
            <a:gsLst>
              <a:gs pos="1000">
                <a:schemeClr val="accent2">
                  <a:alpha val="0"/>
                </a:schemeClr>
              </a:gs>
              <a:gs pos="100000">
                <a:schemeClr val="accent2">
                  <a:alpha val="2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cap="rnd">
            <a:solidFill>
              <a:schemeClr val="accent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10000" y="4115833"/>
            <a:ext cx="923330" cy="27699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OPPOSans B" panose="00020600040101010101" pitchFamily="18" charset="-122"/>
                <a:ea typeface="OPPOSans B" panose="00020600040101010101" pitchFamily="18" charset="-122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22396" y="4694820"/>
            <a:ext cx="2298535" cy="10533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操作系统使用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来分配和跟踪进程所需的各种资源，如内存、文件描述符、打开的文件等。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0016992" y="4466489"/>
            <a:ext cx="154673" cy="15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0016992" y="5753317"/>
            <a:ext cx="154673" cy="154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/>
          <p:cNvSpPr/>
          <p:nvPr/>
        </p:nvSpPr>
        <p:spPr>
          <a:xfrm>
            <a:off x="462596" y="2984602"/>
            <a:ext cx="4903485" cy="3273121"/>
          </a:xfrm>
          <a:prstGeom prst="roundRect">
            <a:avLst>
              <a:gd name="adj" fmla="val 7403"/>
            </a:avLst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114300" dir="5400000" sx="98000" sy="98000" algn="t" rotWithShape="0">
              <a:schemeClr val="accent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64390" y="3216517"/>
            <a:ext cx="4618068" cy="317728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（进程标识符），是每个进程的主要标识。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类型是一个整数，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内核使用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唯一标识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管理进程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，操作系统可以管理和跟踪进程的状态、资源分配及进程间的通信等。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3250" y="340149"/>
            <a:ext cx="1077218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进程树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/>
          <p:cNvSpPr/>
          <p:nvPr/>
        </p:nvSpPr>
        <p:spPr>
          <a:xfrm>
            <a:off x="261886" y="460455"/>
            <a:ext cx="190274" cy="190274"/>
          </a:xfrm>
          <a:prstGeom prst="donut">
            <a:avLst>
              <a:gd name="adj" fmla="val 232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AutoShape 2" descr="imag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293070" y="2183181"/>
            <a:ext cx="4800284" cy="2491638"/>
          </a:xfrm>
          <a:prstGeom prst="roundRect">
            <a:avLst>
              <a:gd name="adj" fmla="val 7403"/>
            </a:avLst>
          </a:pr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17500" dist="114300" dir="5400000" sx="98000" sy="98000" algn="t" rotWithShape="0">
              <a:schemeClr val="accent1"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69058" y="2475178"/>
            <a:ext cx="4497070" cy="17922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中，进程树是由进程和它们的父子关系组成的层级结构，它反映了进程的层次化和组织结构，是理解和管理进程间关系的重要工具。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73" y="198442"/>
            <a:ext cx="6795248" cy="6345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3250" y="208069"/>
            <a:ext cx="1077218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进程树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/>
          <p:cNvSpPr/>
          <p:nvPr/>
        </p:nvSpPr>
        <p:spPr>
          <a:xfrm>
            <a:off x="261886" y="328375"/>
            <a:ext cx="190274" cy="190274"/>
          </a:xfrm>
          <a:prstGeom prst="donut">
            <a:avLst>
              <a:gd name="adj" fmla="val 232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AutoShape 2" descr="imag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840" y="710656"/>
            <a:ext cx="10978317" cy="369056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父进程指针（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parent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</a:rPr>
              <a:t>"parent"</a:t>
            </a:r>
            <a:r>
              <a:rPr lang="zh-CN" altLang="en-US" dirty="0">
                <a:latin typeface="+mj-ea"/>
                <a:ea typeface="+mj-ea"/>
              </a:rPr>
              <a:t>字段表示当前进程的父进程。每个进程（除了</a:t>
            </a:r>
            <a:r>
              <a:rPr lang="en-US" altLang="zh-CN" dirty="0" err="1">
                <a:latin typeface="+mj-ea"/>
                <a:ea typeface="+mj-ea"/>
              </a:rPr>
              <a:t>init</a:t>
            </a:r>
            <a:r>
              <a:rPr lang="zh-CN" altLang="en-US" dirty="0">
                <a:latin typeface="+mj-ea"/>
                <a:ea typeface="+mj-ea"/>
              </a:rPr>
              <a:t>进程）都有一个父进程，即创建它的进程。通过父进程指针，可以建立起进程之间的父子关系，并组成进程树的层级结构。</a:t>
            </a:r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实际父进程指针（</a:t>
            </a:r>
            <a:r>
              <a:rPr lang="en-US" altLang="zh-CN" dirty="0" err="1">
                <a:solidFill>
                  <a:schemeClr val="accent1"/>
                </a:solidFill>
                <a:latin typeface="+mj-ea"/>
                <a:ea typeface="+mj-ea"/>
              </a:rPr>
              <a:t>real_parent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  <a:r>
              <a:rPr lang="en-US" altLang="zh-CN" dirty="0">
                <a:latin typeface="+mj-ea"/>
                <a:ea typeface="+mj-ea"/>
              </a:rPr>
              <a:t>: “</a:t>
            </a:r>
            <a:r>
              <a:rPr lang="en-US" altLang="zh-CN" dirty="0" err="1">
                <a:latin typeface="+mj-ea"/>
                <a:ea typeface="+mj-ea"/>
              </a:rPr>
              <a:t>real_parent</a:t>
            </a:r>
            <a:r>
              <a:rPr lang="en-US" altLang="zh-CN" dirty="0">
                <a:latin typeface="+mj-ea"/>
                <a:ea typeface="+mj-ea"/>
              </a:rPr>
              <a:t>”</a:t>
            </a:r>
            <a:r>
              <a:rPr lang="zh-CN" altLang="en-US" dirty="0">
                <a:latin typeface="+mj-ea"/>
                <a:ea typeface="+mj-ea"/>
              </a:rPr>
              <a:t>指向当前进程的实际父进程。当进程被</a:t>
            </a:r>
            <a:r>
              <a:rPr lang="en-US" altLang="zh-CN" dirty="0" err="1">
                <a:latin typeface="+mj-ea"/>
                <a:ea typeface="+mj-ea"/>
              </a:rPr>
              <a:t>ptrace</a:t>
            </a:r>
            <a:r>
              <a:rPr lang="zh-CN" altLang="en-US" dirty="0">
                <a:latin typeface="+mj-ea"/>
                <a:ea typeface="+mj-ea"/>
              </a:rPr>
              <a:t>或类似机制跟踪时，</a:t>
            </a:r>
            <a:r>
              <a:rPr lang="en-US" altLang="zh-CN" dirty="0">
                <a:latin typeface="+mj-ea"/>
                <a:ea typeface="+mj-ea"/>
              </a:rPr>
              <a:t>parent</a:t>
            </a:r>
            <a:r>
              <a:rPr lang="zh-CN" altLang="en-US" dirty="0">
                <a:latin typeface="+mj-ea"/>
                <a:ea typeface="+mj-ea"/>
              </a:rPr>
              <a:t>指向的是跟踪者进程，而</a:t>
            </a:r>
            <a:r>
              <a:rPr lang="en-US" altLang="zh-CN" dirty="0" err="1">
                <a:latin typeface="+mj-ea"/>
                <a:ea typeface="+mj-ea"/>
              </a:rPr>
              <a:t>real_parent</a:t>
            </a:r>
            <a:r>
              <a:rPr lang="zh-CN" altLang="en-US" dirty="0">
                <a:latin typeface="+mj-ea"/>
                <a:ea typeface="+mj-ea"/>
              </a:rPr>
              <a:t>指向的是实际父进程。</a:t>
            </a:r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子进程列表（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children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</a:rPr>
              <a:t>“children”</a:t>
            </a:r>
            <a:r>
              <a:rPr lang="zh-CN" altLang="en-US" dirty="0">
                <a:latin typeface="+mj-ea"/>
                <a:ea typeface="+mj-ea"/>
              </a:rPr>
              <a:t>字段是一个链表，包含当前进程的所有子进程。当一个进程用创建了一个新的子进程时，将在进程数据结构中更新相应的链表。这使得可以轻松地遍历和管理一个进程的子进程列表。</a:t>
            </a:r>
            <a:endParaRPr lang="en-US" altLang="zh-CN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兄弟进程列表（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sibling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en-US" altLang="zh-CN" dirty="0">
                <a:latin typeface="+mj-ea"/>
                <a:ea typeface="+mj-ea"/>
              </a:rPr>
              <a:t>"sibling"</a:t>
            </a:r>
            <a:r>
              <a:rPr lang="zh-CN" altLang="en-US" dirty="0">
                <a:latin typeface="+mj-ea"/>
                <a:ea typeface="+mj-ea"/>
              </a:rPr>
              <a:t>字段指向当前进程的兄弟进程。兄弟进程具有相同的父进程。这个字段用于将同一父进程的所有子进程链接在一起，形成兄弟进程链表。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1380" y="4453567"/>
            <a:ext cx="4564439" cy="23520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3250" y="340149"/>
            <a:ext cx="1077218" cy="4308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进程树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/>
          <p:cNvSpPr/>
          <p:nvPr/>
        </p:nvSpPr>
        <p:spPr>
          <a:xfrm>
            <a:off x="261886" y="460455"/>
            <a:ext cx="190274" cy="190274"/>
          </a:xfrm>
          <a:prstGeom prst="donut">
            <a:avLst>
              <a:gd name="adj" fmla="val 232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AutoShape 2" descr="imag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841" y="1003414"/>
            <a:ext cx="10978317" cy="227318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进程组标识符（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group_leader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r>
              <a:rPr lang="en-US" altLang="zh-CN" sz="2000" dirty="0">
                <a:latin typeface="+mj-ea"/>
                <a:ea typeface="+mj-ea"/>
              </a:rPr>
              <a:t>“</a:t>
            </a:r>
            <a:r>
              <a:rPr lang="en-US" altLang="zh-CN" sz="2000" dirty="0" err="1">
                <a:latin typeface="+mj-ea"/>
                <a:ea typeface="+mj-ea"/>
              </a:rPr>
              <a:t>group_leader</a:t>
            </a:r>
            <a:r>
              <a:rPr lang="en-US" altLang="zh-CN" sz="2000" dirty="0">
                <a:latin typeface="+mj-ea"/>
                <a:ea typeface="+mj-ea"/>
              </a:rPr>
              <a:t>"</a:t>
            </a:r>
            <a:r>
              <a:rPr lang="zh-CN" altLang="en-US" sz="2000" dirty="0">
                <a:latin typeface="+mj-ea"/>
                <a:ea typeface="+mj-ea"/>
              </a:rPr>
              <a:t>字段用于表示进程所属的进程组。进程组是一组相关进程的集合，具有相同的进程组标识符。进程组中的一个进程（通常是第一个进程）会成为进程组的组长，并使用其进程标识符作为进程组标识符。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会话标识符（</a:t>
            </a:r>
            <a:r>
              <a:rPr lang="en-US" altLang="zh-CN" sz="2000" dirty="0" err="1">
                <a:solidFill>
                  <a:schemeClr val="accent1"/>
                </a:solidFill>
                <a:latin typeface="+mj-ea"/>
                <a:ea typeface="+mj-ea"/>
              </a:rPr>
              <a:t>sessionid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）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r>
              <a:rPr lang="en-US" altLang="zh-CN" sz="2000" dirty="0">
                <a:latin typeface="+mj-ea"/>
                <a:ea typeface="+mj-ea"/>
              </a:rPr>
              <a:t>"</a:t>
            </a:r>
            <a:r>
              <a:rPr lang="en-US" altLang="zh-CN" sz="2000" dirty="0" err="1">
                <a:latin typeface="+mj-ea"/>
                <a:ea typeface="+mj-ea"/>
              </a:rPr>
              <a:t>sessionid</a:t>
            </a:r>
            <a:r>
              <a:rPr lang="en-US" altLang="zh-CN" sz="2000" dirty="0">
                <a:latin typeface="+mj-ea"/>
                <a:ea typeface="+mj-ea"/>
              </a:rPr>
              <a:t>"</a:t>
            </a:r>
            <a:r>
              <a:rPr lang="zh-CN" altLang="en-US" sz="2000" dirty="0">
                <a:latin typeface="+mj-ea"/>
                <a:ea typeface="+mj-ea"/>
              </a:rPr>
              <a:t>字段用于表示进程所属的会话。会话是一个或多个进程组的集合。会话中的一个进程（通常是第一个进程组的组长）会成为会话的领导者，并使用其进程组标识符作为会话标识符。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9241" y="4797913"/>
            <a:ext cx="10978317" cy="1503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2000" dirty="0">
                <a:latin typeface="+mj-ea"/>
                <a:ea typeface="+mj-ea"/>
              </a:rPr>
              <a:t>通过这些字段，</a:t>
            </a:r>
            <a:r>
              <a:rPr lang="en-US" altLang="zh-CN" sz="2000" dirty="0">
                <a:latin typeface="+mj-ea"/>
                <a:ea typeface="+mj-ea"/>
              </a:rPr>
              <a:t>Linux</a:t>
            </a:r>
            <a:r>
              <a:rPr lang="zh-CN" altLang="en-US" sz="2000" dirty="0">
                <a:latin typeface="+mj-ea"/>
                <a:ea typeface="+mj-ea"/>
              </a:rPr>
              <a:t>内核能够构建出一个进程树的层级结构，其中每个进程都有一个父进程和零个或多个子进程。在进程树中，</a:t>
            </a:r>
            <a:r>
              <a:rPr lang="en-US" altLang="zh-CN" sz="2000" dirty="0" err="1">
                <a:latin typeface="+mj-ea"/>
                <a:ea typeface="+mj-ea"/>
              </a:rPr>
              <a:t>init</a:t>
            </a:r>
            <a:r>
              <a:rPr lang="zh-CN" altLang="en-US" sz="2000" dirty="0">
                <a:latin typeface="+mj-ea"/>
                <a:ea typeface="+mj-ea"/>
              </a:rPr>
              <a:t>进程（</a:t>
            </a:r>
            <a:r>
              <a:rPr lang="en-US" altLang="zh-CN" sz="2000" dirty="0">
                <a:latin typeface="+mj-ea"/>
                <a:ea typeface="+mj-ea"/>
              </a:rPr>
              <a:t>PID=1</a:t>
            </a:r>
            <a:r>
              <a:rPr lang="zh-CN" altLang="en-US" sz="2000" dirty="0">
                <a:latin typeface="+mj-ea"/>
                <a:ea typeface="+mj-ea"/>
              </a:rPr>
              <a:t>）是顶级进程，它是整个进程树的根。进程树的层级关系有助于理解进程的派生、继承和组织方式，以及进行进程间的通信和协作。进程树为操作系统提供了一种有效的管理和控制进程的结构。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9784" y="3937278"/>
            <a:ext cx="5738088" cy="6085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39" y="3404042"/>
            <a:ext cx="5856445" cy="3404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3250" y="187749"/>
            <a:ext cx="2513509" cy="57022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进程间通信机制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/>
          <p:cNvSpPr/>
          <p:nvPr/>
        </p:nvSpPr>
        <p:spPr>
          <a:xfrm>
            <a:off x="261886" y="460455"/>
            <a:ext cx="190274" cy="190274"/>
          </a:xfrm>
          <a:prstGeom prst="donut">
            <a:avLst>
              <a:gd name="adj" fmla="val 232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841" y="1003414"/>
            <a:ext cx="10978317" cy="150374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indent="457200">
              <a:lnSpc>
                <a:spcPct val="125000"/>
              </a:lnSpc>
              <a:defRPr/>
            </a:pPr>
            <a:r>
              <a:rPr lang="zh-CN" altLang="en-US" sz="2000" dirty="0">
                <a:latin typeface="+mj-ea"/>
                <a:ea typeface="+mj-ea"/>
              </a:rPr>
              <a:t>进程的资源隔离特性使得天然存在进程间通信的需求，而进程通信的本质是通过某种存储载体间接传递信息，按照存储层级可以分为内存、磁盘</a:t>
            </a:r>
            <a:r>
              <a:rPr lang="en-US" altLang="zh-CN" sz="2000" dirty="0">
                <a:latin typeface="+mj-ea"/>
                <a:ea typeface="+mj-ea"/>
              </a:rPr>
              <a:t>IO</a:t>
            </a:r>
            <a:r>
              <a:rPr lang="zh-CN" altLang="en-US" sz="2000" dirty="0">
                <a:latin typeface="+mj-ea"/>
                <a:ea typeface="+mj-ea"/>
              </a:rPr>
              <a:t>、网络</a:t>
            </a:r>
            <a:r>
              <a:rPr lang="en-US" altLang="zh-CN" sz="2000" dirty="0">
                <a:latin typeface="+mj-ea"/>
                <a:ea typeface="+mj-ea"/>
              </a:rPr>
              <a:t>IO</a:t>
            </a:r>
            <a:r>
              <a:rPr lang="zh-CN" altLang="en-US" sz="2000" dirty="0">
                <a:latin typeface="+mj-ea"/>
                <a:ea typeface="+mj-ea"/>
              </a:rPr>
              <a:t>，基于这三种类型的存储载体开发出了六种进程间通信机制：管道、信号、信号量、共享内存、消息队列、</a:t>
            </a:r>
            <a:r>
              <a:rPr lang="en-US" altLang="zh-CN" sz="2000" dirty="0">
                <a:latin typeface="+mj-ea"/>
                <a:ea typeface="+mj-ea"/>
              </a:rPr>
              <a:t>socket</a:t>
            </a:r>
            <a:r>
              <a:rPr lang="zh-CN" altLang="en-US" sz="2000" dirty="0">
                <a:latin typeface="+mj-ea"/>
                <a:ea typeface="+mj-ea"/>
              </a:rPr>
              <a:t>，另外，文件也可以认为是一种进程通信方式。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1026" name="Picture 2" descr="6种Linux进程间的通信方式6种Linux进程间的通信方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6" y="2592765"/>
            <a:ext cx="7648993" cy="36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4560660" y="6426724"/>
            <a:ext cx="75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Figure From: https://www.linuxprobe.com/linux-process-method.html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0000"/>
                  <a:lumOff val="30000"/>
                </a:schemeClr>
              </a:gs>
              <a:gs pos="100000">
                <a:schemeClr val="accent6">
                  <a:lumMod val="70000"/>
                  <a:lumOff val="3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3250" y="187749"/>
            <a:ext cx="2513509" cy="57022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进程间通信机制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/>
          <p:cNvSpPr/>
          <p:nvPr/>
        </p:nvSpPr>
        <p:spPr>
          <a:xfrm>
            <a:off x="261886" y="460455"/>
            <a:ext cx="190274" cy="190274"/>
          </a:xfrm>
          <a:prstGeom prst="donut">
            <a:avLst>
              <a:gd name="adj" fmla="val 232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AutoShape 2" descr="image"/>
          <p:cNvSpPr>
            <a:spLocks noChangeAspect="1" noChangeArrowheads="1"/>
          </p:cNvSpPr>
          <p:nvPr/>
        </p:nvSpPr>
        <p:spPr bwMode="auto">
          <a:xfrm>
            <a:off x="5972628" y="19850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2" descr="image"/>
          <p:cNvSpPr>
            <a:spLocks noChangeAspect="1" noChangeArrowheads="1"/>
          </p:cNvSpPr>
          <p:nvPr/>
        </p:nvSpPr>
        <p:spPr bwMode="auto">
          <a:xfrm>
            <a:off x="5972628" y="19850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0563" y="945719"/>
            <a:ext cx="3580719" cy="73430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1. 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内存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：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信号：</a:t>
            </a:r>
            <a:r>
              <a:rPr lang="en-US" altLang="zh-CN" sz="2000" dirty="0" err="1">
                <a:latin typeface="+mj-ea"/>
                <a:ea typeface="+mj-ea"/>
              </a:rPr>
              <a:t>eg.</a:t>
            </a:r>
            <a:r>
              <a:rPr lang="en-US" altLang="zh-CN" sz="2000" dirty="0">
                <a:latin typeface="+mj-ea"/>
                <a:ea typeface="+mj-ea"/>
              </a:rPr>
              <a:t> kill </a:t>
            </a:r>
            <a:r>
              <a:rPr lang="en-US" altLang="zh-CN" sz="2000" dirty="0" err="1">
                <a:latin typeface="+mj-ea"/>
                <a:ea typeface="+mj-ea"/>
              </a:rPr>
              <a:t>pid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3250" y="4012258"/>
            <a:ext cx="3752912" cy="73430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信号量：</a:t>
            </a:r>
            <a:r>
              <a:rPr lang="en-US" altLang="zh-CN" sz="2000" dirty="0">
                <a:latin typeface="+mj-ea"/>
                <a:ea typeface="+mj-ea"/>
              </a:rPr>
              <a:t>PV</a:t>
            </a:r>
            <a:r>
              <a:rPr lang="zh-CN" altLang="en-US" sz="2000" dirty="0">
                <a:latin typeface="+mj-ea"/>
                <a:ea typeface="+mj-ea"/>
              </a:rPr>
              <a:t>操作</a:t>
            </a:r>
            <a:endParaRPr lang="en-US" altLang="zh-CN" sz="2000" dirty="0"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共享内存：</a:t>
            </a:r>
            <a:r>
              <a:rPr lang="zh-CN" altLang="en-US" sz="2000" dirty="0">
                <a:latin typeface="+mj-ea"/>
                <a:ea typeface="+mj-ea"/>
              </a:rPr>
              <a:t>映射物理内存</a:t>
            </a:r>
            <a:endParaRPr lang="en-US" altLang="zh-CN" sz="2000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10794" r="2893"/>
          <a:stretch>
            <a:fillRect/>
          </a:stretch>
        </p:blipFill>
        <p:spPr>
          <a:xfrm>
            <a:off x="1275913" y="1743040"/>
            <a:ext cx="4443473" cy="21514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3778"/>
          <a:stretch>
            <a:fillRect/>
          </a:stretch>
        </p:blipFill>
        <p:spPr>
          <a:xfrm>
            <a:off x="1275913" y="4803218"/>
            <a:ext cx="4479671" cy="8342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3250" y="5748937"/>
            <a:ext cx="5234010" cy="73430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消息队列：</a:t>
            </a:r>
            <a:r>
              <a:rPr lang="zh-CN" altLang="en-US" sz="2000" dirty="0">
                <a:latin typeface="+mj-ea"/>
                <a:ea typeface="+mj-ea"/>
              </a:rPr>
              <a:t>不在</a:t>
            </a:r>
            <a:r>
              <a:rPr lang="en-US" altLang="zh-CN" sz="2000" dirty="0">
                <a:latin typeface="+mj-ea"/>
                <a:ea typeface="+mj-ea"/>
              </a:rPr>
              <a:t>PCB</a:t>
            </a:r>
            <a:r>
              <a:rPr lang="zh-CN" altLang="en-US" sz="2000" dirty="0">
                <a:latin typeface="+mj-ea"/>
                <a:ea typeface="+mj-ea"/>
              </a:rPr>
              <a:t>中主动保存消息队列信息</a:t>
            </a:r>
            <a:endParaRPr lang="en-US" altLang="zh-CN" sz="2000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3290" y="988590"/>
            <a:ext cx="4899521" cy="73430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2. 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磁盘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I/O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：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管道：</a:t>
            </a:r>
            <a:r>
              <a:rPr lang="en-US" altLang="zh-CN" sz="2000" dirty="0" err="1">
                <a:latin typeface="+mj-ea"/>
                <a:ea typeface="+mj-ea"/>
              </a:rPr>
              <a:t>eg.</a:t>
            </a:r>
            <a:r>
              <a:rPr lang="en-US" altLang="zh-CN" sz="2000" dirty="0">
                <a:latin typeface="+mj-ea"/>
                <a:ea typeface="+mj-ea"/>
              </a:rPr>
              <a:t> history | grep </a:t>
            </a:r>
            <a:r>
              <a:rPr lang="en-US" altLang="zh-CN" sz="2000" dirty="0" err="1">
                <a:latin typeface="+mj-ea"/>
                <a:ea typeface="+mj-ea"/>
              </a:rPr>
              <a:t>ssh</a:t>
            </a:r>
            <a:r>
              <a:rPr lang="en-US" altLang="zh-CN" sz="2000" dirty="0">
                <a:latin typeface="+mj-ea"/>
                <a:ea typeface="+mj-ea"/>
              </a:rPr>
              <a:t> (</a:t>
            </a:r>
            <a:r>
              <a:rPr lang="zh-CN" altLang="en-US" sz="2000" dirty="0">
                <a:latin typeface="+mj-ea"/>
                <a:ea typeface="+mj-ea"/>
              </a:rPr>
              <a:t>文件</a:t>
            </a:r>
            <a:r>
              <a:rPr lang="en-US" altLang="zh-CN" sz="2000" dirty="0">
                <a:latin typeface="+mj-ea"/>
                <a:ea typeface="+mj-ea"/>
              </a:rPr>
              <a:t>)</a:t>
            </a:r>
            <a:endParaRPr lang="en-US" altLang="zh-CN" sz="2000" dirty="0">
              <a:latin typeface="+mj-ea"/>
              <a:ea typeface="+mj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096000" y="1057275"/>
            <a:ext cx="0" cy="54526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13" y="1932128"/>
            <a:ext cx="5358399" cy="111902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95414" y="3260386"/>
            <a:ext cx="4479667" cy="111902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3.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 网络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I/O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：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Socket: 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不在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PCB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中主动保存网络信息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ac114957-c432-495c-96fe-f6fa192e412d&quot;,&quot;Name&quot;:&quot;4&quot;,&quot;Kind&quot;:&quot;Custom&quot;,&quot;OldGuidesSetting&quot;:{&quot;HeaderHeight&quot;:7.0,&quot;FooterHeight&quot;:5.0,&quot;SideMargin&quot;:5.0,&quot;TopMargin&quot;:4.0,&quot;BottomMargin&quot;:4.0,&quot;IntervalMargin&quot;:3.0}}"/>
  <p:tag name="commondata" val="eyJoZGlkIjoiMGVlMDBlY2U5OGRiY2RiZDkwMWUwYTBjMmYwMTUxZWMifQ=="/>
</p:tagLst>
</file>

<file path=ppt/theme/theme1.xml><?xml version="1.0" encoding="utf-8"?>
<a:theme xmlns:a="http://schemas.openxmlformats.org/drawingml/2006/main" name="主题1">
  <a:themeElements>
    <a:clrScheme name="稿定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F2FEC"/>
      </a:accent1>
      <a:accent2>
        <a:srgbClr val="6399F4"/>
      </a:accent2>
      <a:accent3>
        <a:srgbClr val="5E60F4"/>
      </a:accent3>
      <a:accent4>
        <a:srgbClr val="8393F7"/>
      </a:accent4>
      <a:accent5>
        <a:srgbClr val="E1E2E9"/>
      </a:accent5>
      <a:accent6>
        <a:srgbClr val="CED6EB"/>
      </a:accent6>
      <a:hlink>
        <a:srgbClr val="0563C1"/>
      </a:hlink>
      <a:folHlink>
        <a:srgbClr val="954F72"/>
      </a:folHlink>
    </a:clrScheme>
    <a:fontScheme name="OPs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1773</Words>
  <Application>WPS 演示</Application>
  <PresentationFormat>宽屏</PresentationFormat>
  <Paragraphs>101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__Karla_fd2630</vt:lpstr>
      <vt:lpstr>Segoe Print</vt:lpstr>
      <vt:lpstr>OPPOSans B</vt:lpstr>
      <vt:lpstr>OPPOSans H</vt:lpstr>
      <vt:lpstr>Arial Unicode MS</vt:lpstr>
      <vt:lpstr>微软雅黑 Light</vt:lpstr>
      <vt:lpstr>Calibri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70</dc:creator>
  <cp:lastModifiedBy>龙翔天驱</cp:lastModifiedBy>
  <cp:revision>345</cp:revision>
  <dcterms:created xsi:type="dcterms:W3CDTF">2021-11-21T09:40:00Z</dcterms:created>
  <dcterms:modified xsi:type="dcterms:W3CDTF">2024-09-07T16:54:45Z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A19CC0BD24EF4A3D96F40AC4C8B1812B_12</vt:lpwstr>
  </property>
  <property fmtid="{D5CDD505-2E9C-101B-9397-08002B2CF9AE}" pid="3" name="KSOProductBuildVer">
    <vt:lpwstr>2052-12.1.0.17827</vt:lpwstr>
  </property>
</Properties>
</file>