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0" r:id="rId3"/>
  </p:sldMasterIdLst>
  <p:notesMasterIdLst>
    <p:notesMasterId r:id="rId7"/>
  </p:notesMasterIdLst>
  <p:sldIdLst>
    <p:sldId id="635" r:id="rId4"/>
    <p:sldId id="645" r:id="rId5"/>
    <p:sldId id="1759" r:id="rId6"/>
    <p:sldId id="1774" r:id="rId8"/>
    <p:sldId id="3247" r:id="rId9"/>
    <p:sldId id="3248" r:id="rId10"/>
    <p:sldId id="3249" r:id="rId11"/>
    <p:sldId id="3250" r:id="rId12"/>
    <p:sldId id="3251" r:id="rId13"/>
    <p:sldId id="3252" r:id="rId14"/>
    <p:sldId id="3253" r:id="rId15"/>
    <p:sldId id="3254" r:id="rId16"/>
    <p:sldId id="3255" r:id="rId17"/>
    <p:sldId id="3257" r:id="rId18"/>
    <p:sldId id="3258" r:id="rId19"/>
  </p:sldIdLst>
  <p:sldSz cx="12192000" cy="6858000"/>
  <p:notesSz cx="6858000" cy="9144000"/>
  <p:custDataLst>
    <p:tags r:id="rId2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840"/>
  </p:normalViewPr>
  <p:slideViewPr>
    <p:cSldViewPr snapToGrid="0">
      <p:cViewPr>
        <p:scale>
          <a:sx n="120" d="100"/>
          <a:sy n="120" d="100"/>
        </p:scale>
        <p:origin x="256" y="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3" Type="http://schemas.openxmlformats.org/officeDocument/2006/relationships/tags" Target="tags/tag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D8AAA9-7F71-7F46-8F3E-DC664E96E693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52EE7B-D709-594B-98EE-B0DBA65B365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FC3641-C2EF-46E9-A4E8-5656A400456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37607-6DB9-944E-9D6F-5A018A54701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813B4-9B52-0946-ADB6-9E921E90E3A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37607-6DB9-944E-9D6F-5A018A54701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813B4-9B52-0946-ADB6-9E921E90E3A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37607-6DB9-944E-9D6F-5A018A54701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813B4-9B52-0946-ADB6-9E921E90E3A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F2864-E0EF-4E70-A7F4-2B86DC303F0F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912495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CCBA9D17-A0D3-409F-BFF9-E5BAE63FEE36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37607-6DB9-944E-9D6F-5A018A54701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813B4-9B52-0946-ADB6-9E921E90E3A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37607-6DB9-944E-9D6F-5A018A54701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813B4-9B52-0946-ADB6-9E921E90E3A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37607-6DB9-944E-9D6F-5A018A54701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813B4-9B52-0946-ADB6-9E921E90E3A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37607-6DB9-944E-9D6F-5A018A54701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813B4-9B52-0946-ADB6-9E921E90E3A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37607-6DB9-944E-9D6F-5A018A54701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813B4-9B52-0946-ADB6-9E921E90E3A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37607-6DB9-944E-9D6F-5A018A54701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813B4-9B52-0946-ADB6-9E921E90E3A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37607-6DB9-944E-9D6F-5A018A54701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813B4-9B52-0946-ADB6-9E921E90E3A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37607-6DB9-944E-9D6F-5A018A54701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813B4-9B52-0946-ADB6-9E921E90E3A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237607-6DB9-944E-9D6F-5A018A54701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7813B4-9B52-0946-ADB6-9E921E90E3A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60D2EE-5E42-4C74-BD66-3934CD038B3B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A9D17-A0D3-409F-BFF9-E5BAE63FEE3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7.png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2.png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2.png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5.png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6.png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0"/>
            <a:ext cx="9144000" cy="685800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0" y="-20875"/>
            <a:ext cx="12192000" cy="6858000"/>
          </a:xfrm>
          <a:prstGeom prst="rect">
            <a:avLst/>
          </a:prstGeom>
          <a:gradFill flip="none" rotWithShape="1">
            <a:gsLst>
              <a:gs pos="31000">
                <a:schemeClr val="bg1"/>
              </a:gs>
              <a:gs pos="100000">
                <a:schemeClr val="bg1">
                  <a:alpha val="50000"/>
                </a:schemeClr>
              </a:gs>
            </a:gsLst>
            <a:lin ang="0" scaled="1"/>
            <a:tileRect/>
          </a:gra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700312" y="2946460"/>
            <a:ext cx="90609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5400" i="0" u="none" strike="noStrike" kern="1200" cap="none" spc="20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操作系统第三次作业任务一</a:t>
            </a:r>
            <a:endParaRPr kumimoji="0" lang="zh-CN" altLang="en-US" sz="6000" i="0" u="none" strike="noStrike" kern="1200" cap="none" spc="20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805340" y="3936910"/>
            <a:ext cx="7247984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pc="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第八组：</a:t>
            </a:r>
            <a:endParaRPr kumimoji="0" lang="zh-CN" altLang="en-US" i="0" u="none" strike="noStrike" kern="1200" cap="none" spc="200" normalizeH="0" baseline="0" noProof="0" dirty="0">
              <a:ln>
                <a:noFill/>
              </a:ln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70" name="图片 69" descr="黑白色的标志&#10;&#10;中度可信度描述已自动生成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604" y="1843756"/>
            <a:ext cx="3238282" cy="91219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600" y="2847975"/>
            <a:ext cx="12193200" cy="207645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: 圆角 2"/>
          <p:cNvSpPr/>
          <p:nvPr/>
        </p:nvSpPr>
        <p:spPr>
          <a:xfrm>
            <a:off x="1118419" y="1034694"/>
            <a:ext cx="9991015" cy="5494098"/>
          </a:xfrm>
          <a:prstGeom prst="roundRect">
            <a:avLst>
              <a:gd name="adj" fmla="val 3313"/>
            </a:avLst>
          </a:prstGeom>
          <a:solidFill>
            <a:schemeClr val="bg1"/>
          </a:solidFill>
          <a:ln>
            <a:gradFill flip="none" rotWithShape="1">
              <a:gsLst>
                <a:gs pos="0">
                  <a:schemeClr val="accent1"/>
                </a:gs>
                <a:gs pos="15000">
                  <a:schemeClr val="accent2">
                    <a:alpha val="0"/>
                  </a:schemeClr>
                </a:gs>
                <a:gs pos="85000">
                  <a:schemeClr val="accent2">
                    <a:alpha val="0"/>
                  </a:schemeClr>
                </a:gs>
                <a:gs pos="100000">
                  <a:schemeClr val="accent1"/>
                </a:gs>
              </a:gsLst>
              <a:lin ang="0" scaled="1"/>
              <a:tileRect/>
            </a:gra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endParaRPr lang="zh-CN" altLang="en-US" sz="8800">
              <a:gradFill flip="none" rotWithShape="1">
                <a:gsLst>
                  <a:gs pos="0">
                    <a:schemeClr val="accent1"/>
                  </a:gs>
                  <a:gs pos="99438">
                    <a:schemeClr val="accent3"/>
                  </a:gs>
                  <a:gs pos="66000">
                    <a:schemeClr val="accent2"/>
                  </a:gs>
                </a:gsLst>
                <a:path path="circle">
                  <a:fillToRect t="100000" r="100000"/>
                </a:path>
                <a:tileRect l="-100000" b="-100000"/>
              </a:gradFill>
              <a:latin typeface="+mj-lt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745067" y="868363"/>
            <a:ext cx="11008783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528706" y="867990"/>
            <a:ext cx="589713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452512" y="300592"/>
            <a:ext cx="46063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setfacl</a:t>
            </a:r>
            <a:r>
              <a:rPr lang="zh-CN" altLang="zh-CN" sz="1800" b="1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命令</a:t>
            </a:r>
            <a:r>
              <a:rPr lang="zh-CN" altLang="en-US" sz="1800" b="1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演示</a:t>
            </a:r>
            <a:r>
              <a:rPr lang="zh-CN" altLang="zh-CN" sz="2400" dirty="0">
                <a:effectLst/>
              </a:rPr>
              <a:t> </a:t>
            </a:r>
            <a:endParaRPr lang="zh-CN" altLang="en-US" sz="24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pic>
        <p:nvPicPr>
          <p:cNvPr id="7" name="图片 6" descr="黑白色的标志&#10;&#10;中度可信度描述已自动生成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6081" y="329205"/>
            <a:ext cx="1322213" cy="37245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385654" y="1348215"/>
            <a:ext cx="9070427" cy="644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lnSpc>
                <a:spcPct val="110000"/>
              </a:lnSpc>
              <a:defRPr sz="1200">
                <a:solidFill>
                  <a:schemeClr val="accent1">
                    <a:lumMod val="50000"/>
                    <a:alpha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15000"/>
              </a:lnSpc>
            </a:pPr>
            <a:r>
              <a:rPr lang="en-US" altLang="zh-CN" sz="1800" b="1" kern="100" dirty="0" err="1">
                <a:solidFill>
                  <a:schemeClr val="tx1">
                    <a:alpha val="8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setfacl</a:t>
            </a:r>
            <a:r>
              <a:rPr lang="zh-CN" altLang="zh-CN" sz="1800" b="1" kern="100" dirty="0">
                <a:solidFill>
                  <a:schemeClr val="tx1">
                    <a:alpha val="80000"/>
                  </a:schemeClr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命令</a:t>
            </a:r>
            <a:r>
              <a:rPr lang="zh-CN" altLang="en-US" sz="1800" b="1" kern="100" dirty="0">
                <a:solidFill>
                  <a:schemeClr val="tx1">
                    <a:alpha val="80000"/>
                  </a:schemeClr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演示说明</a:t>
            </a:r>
            <a:endParaRPr lang="zh-CN" altLang="zh-CN" sz="1800" b="1" kern="100" dirty="0">
              <a:solidFill>
                <a:schemeClr val="tx1">
                  <a:alpha val="80000"/>
                </a:schemeClr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endParaRPr lang="zh-CN" altLang="zh-CN" sz="1400" kern="100" dirty="0">
              <a:solidFill>
                <a:schemeClr val="tx1">
                  <a:alpha val="80000"/>
                </a:schemeClr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A9D17-A0D3-409F-BFF9-E5BAE63FEE36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7714" y="1847900"/>
            <a:ext cx="7603488" cy="41417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图片 6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3" name="文本框 22"/>
          <p:cNvSpPr txBox="1"/>
          <p:nvPr/>
        </p:nvSpPr>
        <p:spPr>
          <a:xfrm>
            <a:off x="1545157" y="1940541"/>
            <a:ext cx="24490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0" i="0" u="none" strike="noStrike" kern="1200" cap="none" spc="15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PART 02</a:t>
            </a:r>
            <a:endParaRPr kumimoji="0" lang="zh-CN" altLang="en-US" sz="3600" b="0" i="0" u="none" strike="noStrike" kern="1200" cap="none" spc="15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1514931" y="2961840"/>
            <a:ext cx="31612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5400" b="1" i="0" u="none" strike="noStrike" kern="1200" cap="none" spc="30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问题二</a:t>
            </a:r>
            <a:endParaRPr kumimoji="0" lang="zh-CN" altLang="en-US" sz="5400" b="1" i="0" u="none" strike="noStrike" kern="1200" cap="none" spc="30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1633339" y="2779909"/>
            <a:ext cx="665278" cy="4572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FF0000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71" name="图片 70" descr="黑白色的标志&#10;&#10;中度可信度描述已自动生成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4250" y="404534"/>
            <a:ext cx="1722758" cy="485284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600" y="2847975"/>
            <a:ext cx="12193200" cy="207645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: 圆角 2"/>
          <p:cNvSpPr/>
          <p:nvPr/>
        </p:nvSpPr>
        <p:spPr>
          <a:xfrm>
            <a:off x="1206500" y="1793874"/>
            <a:ext cx="9779000" cy="4479925"/>
          </a:xfrm>
          <a:prstGeom prst="roundRect">
            <a:avLst>
              <a:gd name="adj" fmla="val 3313"/>
            </a:avLst>
          </a:prstGeom>
          <a:solidFill>
            <a:schemeClr val="bg1"/>
          </a:solidFill>
          <a:ln>
            <a:gradFill flip="none" rotWithShape="1">
              <a:gsLst>
                <a:gs pos="0">
                  <a:schemeClr val="accent1"/>
                </a:gs>
                <a:gs pos="15000">
                  <a:schemeClr val="accent2">
                    <a:alpha val="0"/>
                  </a:schemeClr>
                </a:gs>
                <a:gs pos="85000">
                  <a:schemeClr val="accent2">
                    <a:alpha val="0"/>
                  </a:schemeClr>
                </a:gs>
                <a:gs pos="100000">
                  <a:schemeClr val="accent1"/>
                </a:gs>
              </a:gsLst>
              <a:lin ang="0" scaled="1"/>
              <a:tileRect/>
            </a:gra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endParaRPr lang="zh-CN" altLang="en-US" sz="8800" dirty="0">
              <a:gradFill flip="none" rotWithShape="1">
                <a:gsLst>
                  <a:gs pos="0">
                    <a:schemeClr val="accent1"/>
                  </a:gs>
                  <a:gs pos="99438">
                    <a:schemeClr val="accent3"/>
                  </a:gs>
                  <a:gs pos="66000">
                    <a:schemeClr val="accent2"/>
                  </a:gs>
                </a:gsLst>
                <a:path path="circle">
                  <a:fillToRect t="100000" r="100000"/>
                </a:path>
                <a:tileRect l="-100000" b="-100000"/>
              </a:gradFill>
              <a:latin typeface="+mj-lt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745067" y="868363"/>
            <a:ext cx="11008783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528706" y="867990"/>
            <a:ext cx="589713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452512" y="300592"/>
            <a:ext cx="46063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accent1"/>
                </a:solidFill>
                <a:latin typeface="+mj-ea"/>
                <a:ea typeface="+mj-ea"/>
              </a:rPr>
              <a:t>问题二</a:t>
            </a:r>
            <a:endParaRPr lang="zh-CN" altLang="en-US" sz="24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pic>
        <p:nvPicPr>
          <p:cNvPr id="7" name="图片 6" descr="黑白色的标志&#10;&#10;中度可信度描述已自动生成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6081" y="329205"/>
            <a:ext cx="1322213" cy="372455"/>
          </a:xfrm>
          <a:prstGeom prst="rect">
            <a:avLst/>
          </a:prstGeom>
        </p:spPr>
      </p:pic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A9D17-A0D3-409F-BFF9-E5BAE63FEE36}" type="slidenum">
              <a:rPr lang="zh-CN" altLang="en-US" smtClean="0"/>
            </a:fld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2389005" y="2624949"/>
            <a:ext cx="7413989" cy="22994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SETUID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机制</a:t>
            </a:r>
            <a:endParaRPr lang="zh-CN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Linux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SETUID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机制是一种特殊权限机制。用户运行某个程序时，如果该程序有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SUID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权限，那么程序运行为进程时，进程的属主不是发起者，而是程序文件所属的属主。这意味着普通用户可以以文件所有者的身份执行该文件，获得与文件所有者相同的特权。这样的特权可能包括对某些系统资源的访问权限。这种机制在某些情况下非常有用，例如需要特权访问的程序。</a:t>
            </a:r>
            <a:endParaRPr lang="zh-CN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600" y="2847975"/>
            <a:ext cx="12193200" cy="207645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: 圆角 2"/>
          <p:cNvSpPr/>
          <p:nvPr/>
        </p:nvSpPr>
        <p:spPr>
          <a:xfrm>
            <a:off x="1206500" y="1793874"/>
            <a:ext cx="9779000" cy="4479925"/>
          </a:xfrm>
          <a:prstGeom prst="roundRect">
            <a:avLst>
              <a:gd name="adj" fmla="val 3313"/>
            </a:avLst>
          </a:prstGeom>
          <a:solidFill>
            <a:schemeClr val="bg1"/>
          </a:solidFill>
          <a:ln>
            <a:gradFill flip="none" rotWithShape="1">
              <a:gsLst>
                <a:gs pos="0">
                  <a:schemeClr val="accent1"/>
                </a:gs>
                <a:gs pos="15000">
                  <a:schemeClr val="accent2">
                    <a:alpha val="0"/>
                  </a:schemeClr>
                </a:gs>
                <a:gs pos="85000">
                  <a:schemeClr val="accent2">
                    <a:alpha val="0"/>
                  </a:schemeClr>
                </a:gs>
                <a:gs pos="100000">
                  <a:schemeClr val="accent1"/>
                </a:gs>
              </a:gsLst>
              <a:lin ang="0" scaled="1"/>
              <a:tileRect/>
            </a:gra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endParaRPr lang="zh-CN" altLang="en-US" sz="8800" dirty="0">
              <a:gradFill flip="none" rotWithShape="1">
                <a:gsLst>
                  <a:gs pos="0">
                    <a:schemeClr val="accent1"/>
                  </a:gs>
                  <a:gs pos="99438">
                    <a:schemeClr val="accent3"/>
                  </a:gs>
                  <a:gs pos="66000">
                    <a:schemeClr val="accent2"/>
                  </a:gs>
                </a:gsLst>
                <a:path path="circle">
                  <a:fillToRect t="100000" r="100000"/>
                </a:path>
                <a:tileRect l="-100000" b="-100000"/>
              </a:gradFill>
              <a:latin typeface="+mj-lt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745067" y="868363"/>
            <a:ext cx="11008783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528706" y="867990"/>
            <a:ext cx="589713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452512" y="300592"/>
            <a:ext cx="46063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accent1"/>
                </a:solidFill>
                <a:latin typeface="+mj-ea"/>
                <a:ea typeface="+mj-ea"/>
              </a:rPr>
              <a:t>问题二</a:t>
            </a:r>
            <a:endParaRPr lang="zh-CN" altLang="en-US" sz="24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pic>
        <p:nvPicPr>
          <p:cNvPr id="7" name="图片 6" descr="黑白色的标志&#10;&#10;中度可信度描述已自动生成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6081" y="329205"/>
            <a:ext cx="1322213" cy="372455"/>
          </a:xfrm>
          <a:prstGeom prst="rect">
            <a:avLst/>
          </a:prstGeom>
        </p:spPr>
      </p:pic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A9D17-A0D3-409F-BFF9-E5BAE63FEE36}" type="slidenum">
              <a:rPr lang="zh-CN" altLang="en-US" smtClean="0"/>
            </a:fld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2634388" y="2385266"/>
            <a:ext cx="7230140" cy="32551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chmod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命令中的特殊权限位</a:t>
            </a:r>
            <a:endParaRPr lang="zh-CN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Linux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系统中，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SETUID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权限通过特殊权限位来实现。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chmod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命令中的特殊权限位包括：</a:t>
            </a:r>
            <a:endParaRPr lang="zh-CN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zh-CN" altLang="zh-CN" sz="1800" b="1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①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S_ISUID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Set-user-ID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）：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表示文件在执行时将以文件所有者的权限运行。对于文件来说，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S_ISUID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权限位用数字表示为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zh-CN" altLang="zh-CN" sz="1800" b="1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②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S_ISGID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Set-group-ID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）：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表示文件在执行时将以文件所属组的权限运行。对于文件来说，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S_ISGID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权限位用数字表示为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zh-CN" altLang="zh-CN" sz="1800" b="1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③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S_ISVTX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（粘滞位，也称为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STICKY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位）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：主要用于目录权限。当目录拥有粘滞位时，只有文件所有者和目录所有者才能删除或重命名该目录中的文件。对于目录来说，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S_ISVTX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权限位用数字表示为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600" y="2847975"/>
            <a:ext cx="12193200" cy="207645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: 圆角 2"/>
          <p:cNvSpPr/>
          <p:nvPr/>
        </p:nvSpPr>
        <p:spPr>
          <a:xfrm>
            <a:off x="1118419" y="1034694"/>
            <a:ext cx="9991015" cy="5494098"/>
          </a:xfrm>
          <a:prstGeom prst="roundRect">
            <a:avLst>
              <a:gd name="adj" fmla="val 3313"/>
            </a:avLst>
          </a:prstGeom>
          <a:solidFill>
            <a:schemeClr val="bg1"/>
          </a:solidFill>
          <a:ln>
            <a:gradFill flip="none" rotWithShape="1">
              <a:gsLst>
                <a:gs pos="0">
                  <a:schemeClr val="accent1"/>
                </a:gs>
                <a:gs pos="15000">
                  <a:schemeClr val="accent2">
                    <a:alpha val="0"/>
                  </a:schemeClr>
                </a:gs>
                <a:gs pos="85000">
                  <a:schemeClr val="accent2">
                    <a:alpha val="0"/>
                  </a:schemeClr>
                </a:gs>
                <a:gs pos="100000">
                  <a:schemeClr val="accent1"/>
                </a:gs>
              </a:gsLst>
              <a:lin ang="0" scaled="1"/>
              <a:tileRect/>
            </a:gra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endParaRPr lang="zh-CN" altLang="en-US" sz="8800">
              <a:gradFill flip="none" rotWithShape="1">
                <a:gsLst>
                  <a:gs pos="0">
                    <a:schemeClr val="accent1"/>
                  </a:gs>
                  <a:gs pos="99438">
                    <a:schemeClr val="accent3"/>
                  </a:gs>
                  <a:gs pos="66000">
                    <a:schemeClr val="accent2"/>
                  </a:gs>
                </a:gsLst>
                <a:path path="circle">
                  <a:fillToRect t="100000" r="100000"/>
                </a:path>
                <a:tileRect l="-100000" b="-100000"/>
              </a:gradFill>
              <a:latin typeface="+mj-lt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745067" y="868363"/>
            <a:ext cx="11008783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528706" y="867990"/>
            <a:ext cx="589713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452512" y="300592"/>
            <a:ext cx="46063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b="1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演示说明</a:t>
            </a:r>
            <a:r>
              <a:rPr lang="zh-CN" altLang="zh-CN" sz="2400" dirty="0">
                <a:effectLst/>
              </a:rPr>
              <a:t> </a:t>
            </a:r>
            <a:endParaRPr lang="zh-CN" altLang="en-US" sz="24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pic>
        <p:nvPicPr>
          <p:cNvPr id="7" name="图片 6" descr="黑白色的标志&#10;&#10;中度可信度描述已自动生成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6081" y="329205"/>
            <a:ext cx="1322213" cy="372455"/>
          </a:xfrm>
          <a:prstGeom prst="rect">
            <a:avLst/>
          </a:prstGeom>
        </p:spPr>
      </p:pic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A9D17-A0D3-409F-BFF9-E5BAE63FEE36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8914" y="1998595"/>
            <a:ext cx="9001088" cy="1086936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文本框 13"/>
          <p:cNvSpPr txBox="1"/>
          <p:nvPr/>
        </p:nvSpPr>
        <p:spPr>
          <a:xfrm>
            <a:off x="2910662" y="1435784"/>
            <a:ext cx="67330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/test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目录下创建一个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test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文件，并设置其权限为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"---------"</a:t>
            </a:r>
            <a:r>
              <a:rPr lang="zh-CN" altLang="zh-CN" dirty="0">
                <a:effectLst/>
              </a:rPr>
              <a:t> 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2910662" y="3507492"/>
            <a:ext cx="621428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kern="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1800" kern="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zh-CN" altLang="zh-CN" sz="1800" kern="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将</a:t>
            </a:r>
            <a:r>
              <a:rPr lang="en-US" altLang="zh-CN" sz="1800" kern="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/bin</a:t>
            </a:r>
            <a:r>
              <a:rPr lang="zh-CN" altLang="zh-CN" sz="1800" kern="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目下的</a:t>
            </a:r>
            <a:r>
              <a:rPr lang="en-US" altLang="zh-CN" sz="1800" kern="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cat</a:t>
            </a:r>
            <a:r>
              <a:rPr lang="zh-CN" altLang="zh-CN" sz="1800" kern="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二进制文件复制到</a:t>
            </a:r>
            <a:r>
              <a:rPr lang="en-US" altLang="zh-CN" sz="1800" kern="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test</a:t>
            </a:r>
            <a:r>
              <a:rPr lang="zh-CN" altLang="zh-CN" sz="1800" kern="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目录下，其</a:t>
            </a:r>
            <a:r>
              <a:rPr lang="en-US" altLang="zh-CN" sz="1800" kern="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User(</a:t>
            </a:r>
            <a:r>
              <a:rPr lang="en-US" altLang="zh-CN" sz="1800" kern="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rwx</a:t>
            </a:r>
            <a:r>
              <a:rPr lang="en-US" altLang="zh-CN" sz="1800" kern="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zh-CN" sz="1800" kern="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1800" kern="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Group(</a:t>
            </a:r>
            <a:r>
              <a:rPr lang="en-US" altLang="zh-CN" sz="1800" kern="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xr</a:t>
            </a:r>
            <a:r>
              <a:rPr lang="en-US" altLang="zh-CN" sz="1800" kern="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zh-CN" sz="1800" kern="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1800" kern="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Other User(x)</a:t>
            </a:r>
            <a:r>
              <a:rPr lang="zh-CN" altLang="zh-CN" dirty="0">
                <a:effectLst/>
              </a:rPr>
              <a:t> </a:t>
            </a:r>
            <a:endParaRPr lang="zh-CN" altLang="en-US" dirty="0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8914" y="4313787"/>
            <a:ext cx="9001088" cy="10869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600" y="2837342"/>
            <a:ext cx="12193200" cy="207645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: 圆角 2"/>
          <p:cNvSpPr/>
          <p:nvPr/>
        </p:nvSpPr>
        <p:spPr>
          <a:xfrm>
            <a:off x="1118419" y="1013428"/>
            <a:ext cx="9991015" cy="5494098"/>
          </a:xfrm>
          <a:prstGeom prst="roundRect">
            <a:avLst>
              <a:gd name="adj" fmla="val 3313"/>
            </a:avLst>
          </a:prstGeom>
          <a:solidFill>
            <a:schemeClr val="bg1"/>
          </a:solidFill>
          <a:ln>
            <a:gradFill flip="none" rotWithShape="1">
              <a:gsLst>
                <a:gs pos="0">
                  <a:schemeClr val="accent1"/>
                </a:gs>
                <a:gs pos="15000">
                  <a:schemeClr val="accent2">
                    <a:alpha val="0"/>
                  </a:schemeClr>
                </a:gs>
                <a:gs pos="85000">
                  <a:schemeClr val="accent2">
                    <a:alpha val="0"/>
                  </a:schemeClr>
                </a:gs>
                <a:gs pos="100000">
                  <a:schemeClr val="accent1"/>
                </a:gs>
              </a:gsLst>
              <a:lin ang="0" scaled="1"/>
              <a:tileRect/>
            </a:gra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endParaRPr lang="zh-CN" altLang="en-US" sz="8800">
              <a:gradFill flip="none" rotWithShape="1">
                <a:gsLst>
                  <a:gs pos="0">
                    <a:schemeClr val="accent1"/>
                  </a:gs>
                  <a:gs pos="99438">
                    <a:schemeClr val="accent3"/>
                  </a:gs>
                  <a:gs pos="66000">
                    <a:schemeClr val="accent2"/>
                  </a:gs>
                </a:gsLst>
                <a:path path="circle">
                  <a:fillToRect t="100000" r="100000"/>
                </a:path>
                <a:tileRect l="-100000" b="-100000"/>
              </a:gradFill>
              <a:latin typeface="+mj-lt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745067" y="868363"/>
            <a:ext cx="11008783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528706" y="867990"/>
            <a:ext cx="589713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452512" y="300592"/>
            <a:ext cx="46063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b="1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演示说明</a:t>
            </a:r>
            <a:r>
              <a:rPr lang="zh-CN" altLang="zh-CN" sz="2400" dirty="0">
                <a:effectLst/>
              </a:rPr>
              <a:t> </a:t>
            </a:r>
            <a:endParaRPr lang="zh-CN" altLang="en-US" sz="24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pic>
        <p:nvPicPr>
          <p:cNvPr id="7" name="图片 6" descr="黑白色的标志&#10;&#10;中度可信度描述已自动生成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6081" y="329205"/>
            <a:ext cx="1322213" cy="372455"/>
          </a:xfrm>
          <a:prstGeom prst="rect">
            <a:avLst/>
          </a:prstGeom>
        </p:spPr>
      </p:pic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A9D17-A0D3-409F-BFF9-E5BAE63FEE36}" type="slidenum">
              <a:rPr lang="zh-CN" altLang="en-US" smtClean="0"/>
            </a:fld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2386964" y="1232381"/>
            <a:ext cx="609777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16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zh-CN" altLang="zh-CN" sz="1600" kern="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切换至用户</a:t>
            </a:r>
            <a:r>
              <a:rPr lang="en-US" altLang="zh-CN" sz="1600" kern="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dxy</a:t>
            </a:r>
            <a:r>
              <a:rPr lang="zh-CN" altLang="zh-CN" sz="1600" kern="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，并在</a:t>
            </a:r>
            <a:r>
              <a:rPr lang="en-US" altLang="zh-CN" sz="1600" kern="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dxy</a:t>
            </a:r>
            <a:r>
              <a:rPr lang="zh-CN" altLang="zh-CN" sz="1600" kern="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用户下使用</a:t>
            </a:r>
            <a:r>
              <a:rPr lang="en-US" altLang="zh-CN" sz="1600" kern="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/test/cat</a:t>
            </a:r>
            <a:r>
              <a:rPr lang="zh-CN" altLang="zh-CN" sz="1600" kern="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查看</a:t>
            </a:r>
            <a:r>
              <a:rPr lang="en-US" altLang="zh-CN" sz="1600" kern="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test</a:t>
            </a:r>
            <a:r>
              <a:rPr lang="zh-CN" altLang="zh-CN" sz="1600" kern="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文件内容。此时提示权限不够，无法</a:t>
            </a:r>
            <a:r>
              <a:rPr lang="en-US" altLang="zh-CN" sz="1600" kern="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cat</a:t>
            </a:r>
            <a:r>
              <a:rPr lang="zh-CN" altLang="zh-CN" sz="1600" kern="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该文件</a:t>
            </a:r>
            <a:r>
              <a:rPr lang="zh-CN" altLang="zh-CN" sz="1600" dirty="0">
                <a:effectLst/>
              </a:rPr>
              <a:t> </a:t>
            </a:r>
            <a:endParaRPr lang="zh-CN" altLang="en-US" sz="1600" dirty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3953" y="1903944"/>
            <a:ext cx="6097772" cy="1601998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文本框 14"/>
          <p:cNvSpPr txBox="1"/>
          <p:nvPr/>
        </p:nvSpPr>
        <p:spPr>
          <a:xfrm>
            <a:off x="2386964" y="3599854"/>
            <a:ext cx="7645489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kern="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sz="1600" kern="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zh-CN" altLang="zh-CN" sz="1600" kern="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切换到</a:t>
            </a:r>
            <a:r>
              <a:rPr lang="en-US" altLang="zh-CN" sz="1600" kern="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root</a:t>
            </a:r>
            <a:r>
              <a:rPr lang="zh-CN" altLang="zh-CN" sz="1600" kern="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用户，为</a:t>
            </a:r>
            <a:r>
              <a:rPr lang="en-US" altLang="zh-CN" sz="1600" kern="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/test/cat</a:t>
            </a:r>
            <a:r>
              <a:rPr lang="zh-CN" altLang="zh-CN" sz="1600" kern="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赋予</a:t>
            </a:r>
            <a:r>
              <a:rPr lang="en-US" altLang="zh-CN" sz="1600" kern="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SUID</a:t>
            </a:r>
            <a:r>
              <a:rPr lang="zh-CN" altLang="zh-CN" sz="1600" kern="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权限</a:t>
            </a:r>
            <a:r>
              <a:rPr lang="zh-CN" altLang="en-US" sz="16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zh-CN" altLang="zh-CN" sz="1600" kern="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再切换到</a:t>
            </a:r>
            <a:r>
              <a:rPr lang="en-US" altLang="zh-CN" sz="1600" kern="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dxy</a:t>
            </a:r>
            <a:r>
              <a:rPr lang="zh-CN" altLang="zh-CN" sz="1600" kern="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用户再去</a:t>
            </a:r>
            <a:r>
              <a:rPr lang="en-US" altLang="zh-CN" sz="1600" kern="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/test/cat test</a:t>
            </a:r>
            <a:r>
              <a:rPr lang="zh-CN" altLang="zh-CN" sz="1600" kern="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。可以看到，为</a:t>
            </a:r>
            <a:r>
              <a:rPr lang="en-US" altLang="zh-CN" sz="1600" kern="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cat</a:t>
            </a:r>
            <a:r>
              <a:rPr lang="zh-CN" altLang="zh-CN" sz="1600" kern="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二进制文件添加</a:t>
            </a:r>
            <a:r>
              <a:rPr lang="en-US" altLang="zh-CN" sz="1600" kern="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SUID</a:t>
            </a:r>
            <a:r>
              <a:rPr lang="zh-CN" altLang="zh-CN" sz="1600" kern="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权限后，即使每一类用户对</a:t>
            </a:r>
            <a:r>
              <a:rPr lang="en-US" altLang="zh-CN" sz="1600" kern="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test</a:t>
            </a:r>
            <a:r>
              <a:rPr lang="zh-CN" altLang="zh-CN" sz="1600" kern="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文件都没有任何权限，使用其它用户也可查看到</a:t>
            </a:r>
            <a:r>
              <a:rPr lang="en-US" altLang="zh-CN" sz="1600" kern="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test</a:t>
            </a:r>
            <a:r>
              <a:rPr lang="zh-CN" altLang="zh-CN" sz="1600" kern="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文件中的数据。</a:t>
            </a:r>
            <a:r>
              <a:rPr lang="zh-CN" altLang="zh-CN" sz="1600" dirty="0">
                <a:effectLst/>
              </a:rPr>
              <a:t> </a:t>
            </a:r>
            <a:endParaRPr lang="zh-CN" altLang="en-US" sz="1600" dirty="0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4478" y="4525329"/>
            <a:ext cx="7592647" cy="16170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图片 6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3" name="文本框 22"/>
          <p:cNvSpPr txBox="1"/>
          <p:nvPr/>
        </p:nvSpPr>
        <p:spPr>
          <a:xfrm>
            <a:off x="1545157" y="1940541"/>
            <a:ext cx="24490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0" i="0" u="none" strike="noStrike" kern="1200" cap="none" spc="15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PART 01</a:t>
            </a:r>
            <a:endParaRPr kumimoji="0" lang="zh-CN" altLang="en-US" sz="3600" b="0" i="0" u="none" strike="noStrike" kern="1200" cap="none" spc="15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1514931" y="2961840"/>
            <a:ext cx="31612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5400" b="1" i="0" u="none" strike="noStrike" kern="1200" cap="none" spc="300" normalizeH="0" baseline="0" noProof="0" dirty="0">
                <a:ln>
                  <a:noFill/>
                </a:ln>
                <a:solidFill>
                  <a:srgbClr val="94070A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问题一</a:t>
            </a:r>
            <a:endParaRPr kumimoji="0" lang="zh-CN" altLang="en-US" sz="5400" b="1" i="0" u="none" strike="noStrike" kern="1200" cap="none" spc="300" normalizeH="0" baseline="0" noProof="0" dirty="0">
              <a:ln>
                <a:noFill/>
              </a:ln>
              <a:solidFill>
                <a:srgbClr val="94070A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1633339" y="2779909"/>
            <a:ext cx="665278" cy="4572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71" name="图片 70" descr="黑白色的标志&#10;&#10;中度可信度描述已自动生成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4250" y="404534"/>
            <a:ext cx="1722758" cy="48528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直接连接符 29"/>
          <p:cNvCxnSpPr/>
          <p:nvPr/>
        </p:nvCxnSpPr>
        <p:spPr>
          <a:xfrm>
            <a:off x="745067" y="868363"/>
            <a:ext cx="11008783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528706" y="867990"/>
            <a:ext cx="589713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452512" y="300592"/>
            <a:ext cx="4606371" cy="486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lnSpc>
                <a:spcPct val="115000"/>
              </a:lnSpc>
            </a:pPr>
            <a:r>
              <a:rPr lang="zh-CN" altLang="zh-CN" sz="24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简述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9bit</a:t>
            </a:r>
            <a:r>
              <a:rPr lang="zh-CN" altLang="zh-CN" sz="24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模式和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ACL</a:t>
            </a:r>
            <a:r>
              <a:rPr lang="zh-CN" altLang="zh-CN" sz="24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模式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33" name="图片 32" descr="黑白色的标志&#10;&#10;中度可信度描述已自动生成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6081" y="329205"/>
            <a:ext cx="1322213" cy="372455"/>
          </a:xfrm>
          <a:prstGeom prst="rect">
            <a:avLst/>
          </a:prstGeom>
        </p:spPr>
      </p:pic>
      <p:sp>
        <p:nvSpPr>
          <p:cNvPr id="53" name="文本框 52"/>
          <p:cNvSpPr txBox="1"/>
          <p:nvPr/>
        </p:nvSpPr>
        <p:spPr>
          <a:xfrm>
            <a:off x="1870841" y="1506973"/>
            <a:ext cx="4019914" cy="4210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lnSpc>
                <a:spcPct val="110000"/>
              </a:lnSpc>
              <a:defRPr sz="1200">
                <a:solidFill>
                  <a:schemeClr val="accent1">
                    <a:lumMod val="50000"/>
                    <a:alpha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just">
              <a:lnSpc>
                <a:spcPct val="115000"/>
              </a:lnSpc>
            </a:pPr>
            <a:r>
              <a:rPr lang="zh-CN" altLang="zh-CN" sz="1800" kern="100" dirty="0">
                <a:solidFill>
                  <a:schemeClr val="tx1">
                    <a:alpha val="80000"/>
                  </a:schemeClr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</a:t>
            </a:r>
            <a:r>
              <a:rPr lang="en-US" altLang="zh-CN" sz="1800" kern="100" dirty="0">
                <a:solidFill>
                  <a:schemeClr val="tx1">
                    <a:alpha val="80000"/>
                  </a:schemeClr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UNIX/Linux</a:t>
            </a:r>
            <a:r>
              <a:rPr lang="zh-CN" altLang="zh-CN" sz="1800" kern="100" dirty="0">
                <a:solidFill>
                  <a:schemeClr val="tx1">
                    <a:alpha val="80000"/>
                  </a:schemeClr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系统中，每个文件上附有一段有关存取控制信息的二进制位，比如：</a:t>
            </a:r>
            <a:r>
              <a:rPr lang="en-US" altLang="zh-CN" sz="1800" kern="100" dirty="0">
                <a:solidFill>
                  <a:schemeClr val="tx1">
                    <a:alpha val="80000"/>
                  </a:schemeClr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Linux</a:t>
            </a:r>
            <a:r>
              <a:rPr lang="zh-CN" altLang="zh-CN" sz="1800" kern="100" dirty="0">
                <a:solidFill>
                  <a:schemeClr val="tx1">
                    <a:alpha val="80000"/>
                  </a:schemeClr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系统某个目录的访问模式为：</a:t>
            </a:r>
            <a:r>
              <a:rPr lang="en-US" altLang="zh-CN" sz="1800" kern="100" dirty="0">
                <a:solidFill>
                  <a:schemeClr val="tx1">
                    <a:alpha val="80000"/>
                  </a:schemeClr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 w _ r _ x r_ _ </a:t>
            </a:r>
            <a:r>
              <a:rPr lang="zh-CN" altLang="zh-CN" sz="1800" kern="100" dirty="0">
                <a:solidFill>
                  <a:schemeClr val="tx1">
                    <a:alpha val="80000"/>
                  </a:schemeClr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或</a:t>
            </a:r>
            <a:r>
              <a:rPr lang="en-US" altLang="zh-CN" sz="1800" kern="100" dirty="0">
                <a:solidFill>
                  <a:schemeClr val="tx1">
                    <a:alpha val="80000"/>
                  </a:schemeClr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654,</a:t>
            </a:r>
            <a:r>
              <a:rPr lang="zh-CN" altLang="zh-CN" sz="1800" kern="100" dirty="0">
                <a:solidFill>
                  <a:schemeClr val="tx1">
                    <a:alpha val="80000"/>
                  </a:schemeClr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这些二进制位（称为</a:t>
            </a:r>
            <a:r>
              <a:rPr lang="en-US" altLang="zh-CN" sz="1800" b="1" kern="100" dirty="0">
                <a:solidFill>
                  <a:schemeClr val="tx1">
                    <a:alpha val="80000"/>
                  </a:schemeClr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9bit</a:t>
            </a:r>
            <a:r>
              <a:rPr lang="zh-CN" altLang="zh-CN" sz="1800" b="1" kern="100" dirty="0">
                <a:solidFill>
                  <a:schemeClr val="tx1">
                    <a:alpha val="80000"/>
                  </a:schemeClr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位</a:t>
            </a:r>
            <a:r>
              <a:rPr lang="zh-CN" altLang="zh-CN" sz="1800" kern="100" dirty="0">
                <a:solidFill>
                  <a:schemeClr val="tx1">
                    <a:alpha val="80000"/>
                  </a:schemeClr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）反映了不同类别用户的存取权限：</a:t>
            </a:r>
            <a:endParaRPr lang="zh-CN" altLang="zh-CN" sz="1800" kern="100" dirty="0">
              <a:solidFill>
                <a:schemeClr val="tx1">
                  <a:alpha val="80000"/>
                </a:schemeClr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altLang="zh-CN" sz="1800" kern="100" dirty="0">
                <a:solidFill>
                  <a:schemeClr val="tx1">
                    <a:alpha val="80000"/>
                  </a:schemeClr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1800" kern="100" dirty="0">
              <a:solidFill>
                <a:schemeClr val="tx1">
                  <a:alpha val="80000"/>
                </a:schemeClr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buFont typeface="Wingdings" panose="05000000000000000000" pitchFamily="2" charset="2"/>
              <a:buChar char=""/>
            </a:pPr>
            <a:r>
              <a:rPr lang="en-US" altLang="zh-CN" sz="1800" kern="100" dirty="0">
                <a:solidFill>
                  <a:schemeClr val="tx1">
                    <a:alpha val="80000"/>
                  </a:schemeClr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Owner/User</a:t>
            </a:r>
            <a:r>
              <a:rPr lang="zh-CN" altLang="zh-CN" sz="1800" kern="100" dirty="0">
                <a:solidFill>
                  <a:schemeClr val="tx1">
                    <a:alpha val="80000"/>
                  </a:schemeClr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（前三位）</a:t>
            </a:r>
            <a:r>
              <a:rPr lang="zh-CN" altLang="zh-CN" sz="1800" kern="100" dirty="0">
                <a:solidFill>
                  <a:schemeClr val="tx1">
                    <a:alpha val="80000"/>
                  </a:schemeClr>
                </a:solidFill>
                <a:effectLst/>
                <a:latin typeface="等线" panose="02010600030101010101" pitchFamily="2" charset="-122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sz="1800" kern="100" dirty="0">
                <a:solidFill>
                  <a:schemeClr val="tx1">
                    <a:alpha val="80000"/>
                  </a:schemeClr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此客体的拥有者对它的访问权限；</a:t>
            </a:r>
            <a:endParaRPr lang="zh-CN" altLang="zh-CN" sz="1800" kern="100" dirty="0">
              <a:solidFill>
                <a:schemeClr val="tx1">
                  <a:alpha val="80000"/>
                </a:schemeClr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buFont typeface="Wingdings" panose="05000000000000000000" pitchFamily="2" charset="2"/>
              <a:buChar char=""/>
            </a:pPr>
            <a:r>
              <a:rPr lang="en-US" altLang="zh-CN" sz="1800" kern="100" dirty="0">
                <a:solidFill>
                  <a:schemeClr val="tx1">
                    <a:alpha val="80000"/>
                  </a:schemeClr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Group</a:t>
            </a:r>
            <a:r>
              <a:rPr lang="zh-CN" altLang="zh-CN" sz="1800" kern="100" dirty="0">
                <a:solidFill>
                  <a:schemeClr val="tx1">
                    <a:alpha val="80000"/>
                  </a:schemeClr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（中间三位）</a:t>
            </a:r>
            <a:r>
              <a:rPr lang="en-US" altLang="zh-CN" sz="1800" kern="100" dirty="0">
                <a:solidFill>
                  <a:schemeClr val="tx1">
                    <a:alpha val="80000"/>
                  </a:schemeClr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owner</a:t>
            </a:r>
            <a:r>
              <a:rPr lang="zh-CN" altLang="zh-CN" sz="1800" kern="100" dirty="0">
                <a:solidFill>
                  <a:schemeClr val="tx1">
                    <a:alpha val="80000"/>
                  </a:schemeClr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同组用户对此客体的访问权限；</a:t>
            </a:r>
            <a:endParaRPr lang="zh-CN" altLang="zh-CN" sz="1800" kern="100" dirty="0">
              <a:solidFill>
                <a:schemeClr val="tx1">
                  <a:alpha val="80000"/>
                </a:schemeClr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buFont typeface="Wingdings" panose="05000000000000000000" pitchFamily="2" charset="2"/>
              <a:buChar char=""/>
            </a:pPr>
            <a:r>
              <a:rPr lang="en-US" altLang="zh-CN" sz="1800" kern="100" dirty="0">
                <a:solidFill>
                  <a:schemeClr val="tx1">
                    <a:alpha val="80000"/>
                  </a:schemeClr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Other</a:t>
            </a:r>
            <a:r>
              <a:rPr lang="zh-CN" altLang="zh-CN" sz="1800" kern="100" dirty="0">
                <a:solidFill>
                  <a:schemeClr val="tx1">
                    <a:alpha val="80000"/>
                  </a:schemeClr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（最后三位）</a:t>
            </a:r>
            <a:r>
              <a:rPr lang="zh-CN" altLang="zh-CN" sz="1800" kern="100" dirty="0">
                <a:solidFill>
                  <a:schemeClr val="tx1">
                    <a:alpha val="80000"/>
                  </a:schemeClr>
                </a:solidFill>
                <a:effectLst/>
                <a:latin typeface="等线" panose="02010600030101010101" pitchFamily="2" charset="-122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sz="1800" kern="100" dirty="0">
                <a:solidFill>
                  <a:schemeClr val="tx1">
                    <a:alpha val="80000"/>
                  </a:schemeClr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其他用户对此客体的访问权限；</a:t>
            </a:r>
            <a:endParaRPr lang="zh-CN" altLang="zh-CN" sz="1800" kern="100" dirty="0">
              <a:solidFill>
                <a:schemeClr val="tx1">
                  <a:alpha val="80000"/>
                </a:schemeClr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A9D17-A0D3-409F-BFF9-E5BAE63FEE36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0174" y="1482293"/>
            <a:ext cx="2220852" cy="3893414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文本框 6"/>
          <p:cNvSpPr txBox="1"/>
          <p:nvPr/>
        </p:nvSpPr>
        <p:spPr>
          <a:xfrm>
            <a:off x="8069187" y="549669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9bit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位宏定义</a:t>
            </a:r>
            <a:r>
              <a:rPr lang="zh-CN" altLang="zh-CN" dirty="0">
                <a:effectLst/>
              </a:rPr>
              <a:t> 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619934" y="2153725"/>
            <a:ext cx="11008727" cy="870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9bit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方式使得客体的拥有者不能精确控制某个用户对客体的访问权，比如：不能指定与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owner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同组的用户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对该客体具有读、写权限，而同组用户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对该客体却没有任何权限。</a:t>
            </a:r>
            <a:r>
              <a:rPr lang="zh-CN" altLang="zh-CN" sz="1600" dirty="0">
                <a:effectLst/>
              </a:rPr>
              <a:t> </a:t>
            </a:r>
            <a:endParaRPr kumimoji="0" lang="en-US" altLang="zh-CN" sz="1600" b="0" i="0" u="none" strike="noStrike" kern="1200" cap="none" spc="10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cxnSp>
        <p:nvCxnSpPr>
          <p:cNvPr id="4" name="直线连接符 3"/>
          <p:cNvCxnSpPr/>
          <p:nvPr/>
        </p:nvCxnSpPr>
        <p:spPr>
          <a:xfrm>
            <a:off x="695326" y="3592841"/>
            <a:ext cx="10804253" cy="0"/>
          </a:xfrm>
          <a:prstGeom prst="line">
            <a:avLst/>
          </a:prstGeom>
          <a:ln w="19050">
            <a:solidFill>
              <a:schemeClr val="accent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文本框 102"/>
          <p:cNvSpPr txBox="1"/>
          <p:nvPr/>
        </p:nvSpPr>
        <p:spPr>
          <a:xfrm>
            <a:off x="619934" y="4461449"/>
            <a:ext cx="11008727" cy="10252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15000"/>
              </a:lnSpc>
            </a:pP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ACL(Access Control List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，访问控制列表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有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对应于一个客体的三元组集合，每个三元组称为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ACL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的一项，比如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 &lt;type, id, perm&gt; 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其中，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type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表示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id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为用户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ID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还是用户组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ID, perm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表示允许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id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代表的用户对该文件的访问权限。用户可以对一个客体对应的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ACL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进行授权等操作。比如：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linux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2.6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以上的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setfacl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getfacl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chacl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等操作。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695324" y="1664244"/>
            <a:ext cx="1789611" cy="46247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rPr>
              <a:t>9bit</a:t>
            </a: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rPr>
              <a:t>弊端</a:t>
            </a:r>
            <a:endParaRPr kumimoji="1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106" name="圆角矩形 105"/>
          <p:cNvSpPr/>
          <p:nvPr/>
        </p:nvSpPr>
        <p:spPr>
          <a:xfrm>
            <a:off x="695324" y="4016556"/>
            <a:ext cx="1789611" cy="46247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ACL</a:t>
            </a:r>
            <a:endParaRPr kumimoji="1" lang="zh-CN" altLang="en-US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cxnSp>
        <p:nvCxnSpPr>
          <p:cNvPr id="93" name="直接连接符 92"/>
          <p:cNvCxnSpPr/>
          <p:nvPr/>
        </p:nvCxnSpPr>
        <p:spPr>
          <a:xfrm>
            <a:off x="528706" y="867990"/>
            <a:ext cx="589713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文本框 93"/>
          <p:cNvSpPr txBox="1"/>
          <p:nvPr/>
        </p:nvSpPr>
        <p:spPr>
          <a:xfrm>
            <a:off x="452512" y="300592"/>
            <a:ext cx="4606371" cy="486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lnSpc>
                <a:spcPct val="115000"/>
              </a:lnSpc>
            </a:pPr>
            <a:r>
              <a:rPr lang="zh-CN" altLang="zh-CN" sz="24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简述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9bit</a:t>
            </a:r>
            <a:r>
              <a:rPr lang="zh-CN" altLang="zh-CN" sz="24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模式和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ACL</a:t>
            </a:r>
            <a:r>
              <a:rPr lang="zh-CN" altLang="zh-CN" sz="24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模式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95" name="图片 94" descr="黑白色的标志&#10;&#10;中度可信度描述已自动生成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6081" y="329205"/>
            <a:ext cx="1322213" cy="372455"/>
          </a:xfrm>
          <a:prstGeom prst="rect">
            <a:avLst/>
          </a:prstGeom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CBA9D17-A0D3-409F-BFF9-E5BAE63FEE3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600" y="2847975"/>
            <a:ext cx="12193200" cy="207645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: 圆角 2"/>
          <p:cNvSpPr/>
          <p:nvPr/>
        </p:nvSpPr>
        <p:spPr>
          <a:xfrm>
            <a:off x="1118419" y="1034694"/>
            <a:ext cx="9991015" cy="5494098"/>
          </a:xfrm>
          <a:prstGeom prst="roundRect">
            <a:avLst>
              <a:gd name="adj" fmla="val 3313"/>
            </a:avLst>
          </a:prstGeom>
          <a:solidFill>
            <a:schemeClr val="bg1"/>
          </a:solidFill>
          <a:ln>
            <a:gradFill flip="none" rotWithShape="1">
              <a:gsLst>
                <a:gs pos="0">
                  <a:schemeClr val="accent1"/>
                </a:gs>
                <a:gs pos="15000">
                  <a:schemeClr val="accent2">
                    <a:alpha val="0"/>
                  </a:schemeClr>
                </a:gs>
                <a:gs pos="85000">
                  <a:schemeClr val="accent2">
                    <a:alpha val="0"/>
                  </a:schemeClr>
                </a:gs>
                <a:gs pos="100000">
                  <a:schemeClr val="accent1"/>
                </a:gs>
              </a:gsLst>
              <a:lin ang="0" scaled="1"/>
              <a:tileRect/>
            </a:gra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endParaRPr lang="zh-CN" altLang="en-US" sz="8800" dirty="0">
              <a:gradFill flip="none" rotWithShape="1">
                <a:gsLst>
                  <a:gs pos="0">
                    <a:schemeClr val="accent1"/>
                  </a:gs>
                  <a:gs pos="99438">
                    <a:schemeClr val="accent3"/>
                  </a:gs>
                  <a:gs pos="66000">
                    <a:schemeClr val="accent2"/>
                  </a:gs>
                </a:gsLst>
                <a:path path="circle">
                  <a:fillToRect t="100000" r="100000"/>
                </a:path>
                <a:tileRect l="-100000" b="-100000"/>
              </a:gradFill>
              <a:latin typeface="+mj-lt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745067" y="868363"/>
            <a:ext cx="11008783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528706" y="867990"/>
            <a:ext cx="589713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452512" y="300592"/>
            <a:ext cx="46063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chmod</a:t>
            </a:r>
            <a:r>
              <a:rPr lang="zh-CN" altLang="zh-CN" sz="1800" b="1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命令</a:t>
            </a:r>
            <a:r>
              <a:rPr lang="zh-CN" altLang="zh-CN" sz="2400" dirty="0">
                <a:effectLst/>
              </a:rPr>
              <a:t> </a:t>
            </a:r>
            <a:endParaRPr lang="zh-CN" altLang="en-US" sz="24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pic>
        <p:nvPicPr>
          <p:cNvPr id="7" name="图片 6" descr="黑白色的标志&#10;&#10;中度可信度描述已自动生成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6081" y="329205"/>
            <a:ext cx="1322213" cy="37245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589018" y="1807535"/>
            <a:ext cx="4506982" cy="4852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lnSpc>
                <a:spcPct val="110000"/>
              </a:lnSpc>
              <a:defRPr sz="1200">
                <a:solidFill>
                  <a:schemeClr val="accent1">
                    <a:lumMod val="50000"/>
                    <a:alpha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just">
              <a:lnSpc>
                <a:spcPct val="115000"/>
              </a:lnSpc>
            </a:pPr>
            <a:r>
              <a:rPr lang="zh-CN" altLang="zh-CN" sz="1800" kern="100" dirty="0">
                <a:solidFill>
                  <a:schemeClr val="tx1">
                    <a:alpha val="80000"/>
                  </a:schemeClr>
                </a:solidFill>
                <a:latin typeface="等线" panose="02010600030101010101" pitchFamily="2" charset="-122"/>
                <a:ea typeface="宋体" panose="02010600030101010101" pitchFamily="2" charset="-122"/>
              </a:rPr>
              <a:t>① 语法：</a:t>
            </a:r>
            <a:r>
              <a:rPr lang="en-US" altLang="zh-CN" sz="1800" kern="100" dirty="0" err="1">
                <a:solidFill>
                  <a:schemeClr val="tx1">
                    <a:alpha val="80000"/>
                  </a:schemeClr>
                </a:solidFill>
                <a:latin typeface="等线" panose="02010600030101010101" pitchFamily="2" charset="-122"/>
                <a:ea typeface="宋体" panose="02010600030101010101" pitchFamily="2" charset="-122"/>
              </a:rPr>
              <a:t>chmod</a:t>
            </a:r>
            <a:r>
              <a:rPr lang="en-US" altLang="zh-CN" sz="1800" kern="100" dirty="0">
                <a:solidFill>
                  <a:schemeClr val="tx1">
                    <a:alpha val="80000"/>
                  </a:schemeClr>
                </a:solidFill>
                <a:latin typeface="等线" panose="02010600030101010101" pitchFamily="2" charset="-122"/>
                <a:ea typeface="宋体" panose="02010600030101010101" pitchFamily="2" charset="-122"/>
              </a:rPr>
              <a:t> [-</a:t>
            </a:r>
            <a:r>
              <a:rPr lang="en-US" altLang="zh-CN" sz="1800" kern="100" dirty="0" err="1">
                <a:solidFill>
                  <a:schemeClr val="tx1">
                    <a:alpha val="80000"/>
                  </a:schemeClr>
                </a:solidFill>
                <a:latin typeface="等线" panose="02010600030101010101" pitchFamily="2" charset="-122"/>
                <a:ea typeface="宋体" panose="02010600030101010101" pitchFamily="2" charset="-122"/>
              </a:rPr>
              <a:t>cfvR</a:t>
            </a:r>
            <a:r>
              <a:rPr lang="en-US" altLang="zh-CN" sz="1800" kern="100" dirty="0">
                <a:solidFill>
                  <a:schemeClr val="tx1">
                    <a:alpha val="80000"/>
                  </a:schemeClr>
                </a:solidFill>
                <a:latin typeface="等线" panose="02010600030101010101" pitchFamily="2" charset="-122"/>
                <a:ea typeface="宋体" panose="02010600030101010101" pitchFamily="2" charset="-122"/>
              </a:rPr>
              <a:t>] [--help] [--version] mode file...</a:t>
            </a:r>
            <a:endParaRPr lang="zh-CN" altLang="zh-CN" sz="1800" kern="100" dirty="0">
              <a:solidFill>
                <a:schemeClr val="tx1">
                  <a:alpha val="80000"/>
                </a:schemeClr>
              </a:solidFill>
              <a:latin typeface="等线" panose="02010600030101010101" pitchFamily="2" charset="-122"/>
              <a:ea typeface="宋体" panose="02010600030101010101" pitchFamily="2" charset="-122"/>
            </a:endParaRPr>
          </a:p>
          <a:p>
            <a:pPr algn="just">
              <a:lnSpc>
                <a:spcPct val="115000"/>
              </a:lnSpc>
            </a:pPr>
            <a:r>
              <a:rPr lang="zh-CN" altLang="zh-CN" sz="1800" kern="100" dirty="0">
                <a:solidFill>
                  <a:schemeClr val="tx1">
                    <a:alpha val="80000"/>
                  </a:schemeClr>
                </a:solidFill>
                <a:latin typeface="等线" panose="02010600030101010101" pitchFamily="2" charset="-122"/>
                <a:ea typeface="宋体" panose="02010600030101010101" pitchFamily="2" charset="-122"/>
              </a:rPr>
              <a:t>② 参数说明：</a:t>
            </a:r>
            <a:endParaRPr lang="zh-CN" altLang="zh-CN" sz="1800" kern="100" dirty="0">
              <a:solidFill>
                <a:schemeClr val="tx1">
                  <a:alpha val="80000"/>
                </a:schemeClr>
              </a:solidFill>
              <a:latin typeface="等线" panose="02010600030101010101" pitchFamily="2" charset="-122"/>
              <a:ea typeface="宋体" panose="02010600030101010101" pitchFamily="2" charset="-122"/>
            </a:endParaRPr>
          </a:p>
          <a:p>
            <a:pPr algn="just">
              <a:lnSpc>
                <a:spcPct val="115000"/>
              </a:lnSpc>
            </a:pPr>
            <a:r>
              <a:rPr lang="en-US" altLang="zh-CN" sz="1800" kern="100" dirty="0">
                <a:solidFill>
                  <a:schemeClr val="tx1">
                    <a:alpha val="80000"/>
                  </a:schemeClr>
                </a:solidFill>
                <a:latin typeface="等线" panose="02010600030101010101" pitchFamily="2" charset="-122"/>
                <a:ea typeface="宋体" panose="02010600030101010101" pitchFamily="2" charset="-122"/>
              </a:rPr>
              <a:t>mode: </a:t>
            </a:r>
            <a:r>
              <a:rPr lang="zh-CN" altLang="zh-CN" sz="1800" kern="100" dirty="0">
                <a:solidFill>
                  <a:schemeClr val="tx1">
                    <a:alpha val="80000"/>
                  </a:schemeClr>
                </a:solidFill>
                <a:latin typeface="等线" panose="02010600030101010101" pitchFamily="2" charset="-122"/>
                <a:ea typeface="宋体" panose="02010600030101010101" pitchFamily="2" charset="-122"/>
              </a:rPr>
              <a:t>权限设定字串，格式如下</a:t>
            </a:r>
            <a:r>
              <a:rPr lang="en-US" altLang="zh-CN" sz="1800" kern="100" dirty="0">
                <a:solidFill>
                  <a:schemeClr val="tx1">
                    <a:alpha val="80000"/>
                  </a:schemeClr>
                </a:solidFill>
                <a:latin typeface="等线" panose="02010600030101010101" pitchFamily="2" charset="-122"/>
                <a:ea typeface="宋体" panose="02010600030101010101" pitchFamily="2" charset="-122"/>
              </a:rPr>
              <a:t>:</a:t>
            </a:r>
            <a:endParaRPr lang="zh-CN" altLang="zh-CN" sz="1800" kern="100" dirty="0">
              <a:solidFill>
                <a:schemeClr val="tx1">
                  <a:alpha val="80000"/>
                </a:schemeClr>
              </a:solidFill>
              <a:latin typeface="等线" panose="02010600030101010101" pitchFamily="2" charset="-122"/>
              <a:ea typeface="宋体" panose="02010600030101010101" pitchFamily="2" charset="-122"/>
            </a:endParaRPr>
          </a:p>
          <a:p>
            <a:pPr indent="266700" algn="just">
              <a:lnSpc>
                <a:spcPct val="115000"/>
              </a:lnSpc>
            </a:pPr>
            <a:r>
              <a:rPr lang="en-US" altLang="zh-CN" sz="1800" kern="100" dirty="0">
                <a:solidFill>
                  <a:schemeClr val="tx1">
                    <a:alpha val="80000"/>
                  </a:schemeClr>
                </a:solidFill>
                <a:latin typeface="等线" panose="02010600030101010101" pitchFamily="2" charset="-122"/>
                <a:ea typeface="宋体" panose="02010600030101010101" pitchFamily="2" charset="-122"/>
              </a:rPr>
              <a:t>[</a:t>
            </a:r>
            <a:r>
              <a:rPr lang="en-US" altLang="zh-CN" sz="1800" kern="100" dirty="0" err="1">
                <a:solidFill>
                  <a:schemeClr val="tx1">
                    <a:alpha val="80000"/>
                  </a:schemeClr>
                </a:solidFill>
                <a:latin typeface="等线" panose="02010600030101010101" pitchFamily="2" charset="-122"/>
                <a:ea typeface="宋体" panose="02010600030101010101" pitchFamily="2" charset="-122"/>
              </a:rPr>
              <a:t>ugoa</a:t>
            </a:r>
            <a:r>
              <a:rPr lang="en-US" altLang="zh-CN" sz="1800" kern="100" dirty="0">
                <a:solidFill>
                  <a:schemeClr val="tx1">
                    <a:alpha val="80000"/>
                  </a:schemeClr>
                </a:solidFill>
                <a:latin typeface="等线" panose="02010600030101010101" pitchFamily="2" charset="-122"/>
                <a:ea typeface="宋体" panose="02010600030101010101" pitchFamily="2" charset="-122"/>
              </a:rPr>
              <a:t>...][[+-=][</a:t>
            </a:r>
            <a:r>
              <a:rPr lang="en-US" altLang="zh-CN" sz="1800" kern="100" dirty="0" err="1">
                <a:solidFill>
                  <a:schemeClr val="tx1">
                    <a:alpha val="80000"/>
                  </a:schemeClr>
                </a:solidFill>
                <a:latin typeface="等线" panose="02010600030101010101" pitchFamily="2" charset="-122"/>
                <a:ea typeface="宋体" panose="02010600030101010101" pitchFamily="2" charset="-122"/>
              </a:rPr>
              <a:t>rwxX</a:t>
            </a:r>
            <a:r>
              <a:rPr lang="en-US" altLang="zh-CN" sz="1800" kern="100" dirty="0">
                <a:solidFill>
                  <a:schemeClr val="tx1">
                    <a:alpha val="80000"/>
                  </a:schemeClr>
                </a:solidFill>
                <a:latin typeface="等线" panose="02010600030101010101" pitchFamily="2" charset="-122"/>
                <a:ea typeface="宋体" panose="02010600030101010101" pitchFamily="2" charset="-122"/>
              </a:rPr>
              <a:t>]...][,...]</a:t>
            </a:r>
            <a:endParaRPr lang="zh-CN" altLang="zh-CN" sz="1800" kern="100" dirty="0">
              <a:solidFill>
                <a:schemeClr val="tx1">
                  <a:alpha val="80000"/>
                </a:schemeClr>
              </a:solidFill>
              <a:latin typeface="等线" panose="02010600030101010101" pitchFamily="2" charset="-122"/>
              <a:ea typeface="宋体" panose="02010600030101010101" pitchFamily="2" charset="-122"/>
            </a:endParaRPr>
          </a:p>
          <a:p>
            <a:pPr algn="just">
              <a:lnSpc>
                <a:spcPct val="115000"/>
              </a:lnSpc>
            </a:pPr>
            <a:r>
              <a:rPr lang="zh-CN" altLang="zh-CN" sz="1800" kern="100" dirty="0">
                <a:solidFill>
                  <a:schemeClr val="tx1">
                    <a:alpha val="80000"/>
                  </a:schemeClr>
                </a:solidFill>
                <a:latin typeface="等线" panose="02010600030101010101" pitchFamily="2" charset="-122"/>
                <a:ea typeface="宋体" panose="02010600030101010101" pitchFamily="2" charset="-122"/>
              </a:rPr>
              <a:t>其中：</a:t>
            </a:r>
            <a:endParaRPr lang="zh-CN" altLang="zh-CN" sz="1800" kern="100" dirty="0">
              <a:solidFill>
                <a:schemeClr val="tx1">
                  <a:alpha val="80000"/>
                </a:schemeClr>
              </a:solidFill>
              <a:latin typeface="等线" panose="02010600030101010101" pitchFamily="2" charset="-122"/>
              <a:ea typeface="宋体" panose="02010600030101010101" pitchFamily="2" charset="-122"/>
            </a:endParaRPr>
          </a:p>
          <a:p>
            <a:pPr indent="304800" algn="just">
              <a:lnSpc>
                <a:spcPct val="115000"/>
              </a:lnSpc>
            </a:pPr>
            <a:r>
              <a:rPr lang="en-US" altLang="zh-CN" sz="1800" kern="100" dirty="0">
                <a:solidFill>
                  <a:schemeClr val="tx1">
                    <a:alpha val="80000"/>
                  </a:schemeClr>
                </a:solidFill>
                <a:latin typeface="等线" panose="02010600030101010101" pitchFamily="2" charset="-122"/>
                <a:ea typeface="宋体" panose="02010600030101010101" pitchFamily="2" charset="-122"/>
              </a:rPr>
              <a:t>u</a:t>
            </a:r>
            <a:r>
              <a:rPr lang="zh-CN" altLang="zh-CN" sz="1800" kern="100" dirty="0">
                <a:solidFill>
                  <a:schemeClr val="tx1">
                    <a:alpha val="80000"/>
                  </a:schemeClr>
                </a:solidFill>
                <a:latin typeface="等线" panose="02010600030101010101" pitchFamily="2" charset="-122"/>
                <a:ea typeface="宋体" panose="02010600030101010101" pitchFamily="2" charset="-122"/>
              </a:rPr>
              <a:t>表示该文件的拥有者，</a:t>
            </a:r>
            <a:r>
              <a:rPr lang="en-US" altLang="zh-CN" sz="1800" kern="100" dirty="0">
                <a:solidFill>
                  <a:schemeClr val="tx1">
                    <a:alpha val="80000"/>
                  </a:schemeClr>
                </a:solidFill>
                <a:latin typeface="等线" panose="02010600030101010101" pitchFamily="2" charset="-122"/>
                <a:ea typeface="宋体" panose="02010600030101010101" pitchFamily="2" charset="-122"/>
              </a:rPr>
              <a:t>g</a:t>
            </a:r>
            <a:r>
              <a:rPr lang="zh-CN" altLang="zh-CN" sz="1800" kern="100" dirty="0">
                <a:solidFill>
                  <a:schemeClr val="tx1">
                    <a:alpha val="80000"/>
                  </a:schemeClr>
                </a:solidFill>
                <a:latin typeface="等线" panose="02010600030101010101" pitchFamily="2" charset="-122"/>
                <a:ea typeface="宋体" panose="02010600030101010101" pitchFamily="2" charset="-122"/>
              </a:rPr>
              <a:t>表示与该文件的拥有者属于同一个群体</a:t>
            </a:r>
            <a:r>
              <a:rPr lang="en-US" altLang="zh-CN" sz="1800" kern="100" dirty="0">
                <a:solidFill>
                  <a:schemeClr val="tx1">
                    <a:alpha val="80000"/>
                  </a:schemeClr>
                </a:solidFill>
                <a:latin typeface="等线" panose="02010600030101010101" pitchFamily="2" charset="-122"/>
                <a:ea typeface="宋体" panose="02010600030101010101" pitchFamily="2" charset="-122"/>
              </a:rPr>
              <a:t>(group)</a:t>
            </a:r>
            <a:r>
              <a:rPr lang="zh-CN" altLang="zh-CN" sz="1800" kern="100" dirty="0">
                <a:solidFill>
                  <a:schemeClr val="tx1">
                    <a:alpha val="80000"/>
                  </a:schemeClr>
                </a:solidFill>
                <a:latin typeface="等线" panose="02010600030101010101" pitchFamily="2" charset="-122"/>
                <a:ea typeface="宋体" panose="02010600030101010101" pitchFamily="2" charset="-122"/>
              </a:rPr>
              <a:t>者，</a:t>
            </a:r>
            <a:r>
              <a:rPr lang="en-US" altLang="zh-CN" sz="1800" kern="100" dirty="0">
                <a:solidFill>
                  <a:schemeClr val="tx1">
                    <a:alpha val="80000"/>
                  </a:schemeClr>
                </a:solidFill>
                <a:latin typeface="等线" panose="02010600030101010101" pitchFamily="2" charset="-122"/>
                <a:ea typeface="宋体" panose="02010600030101010101" pitchFamily="2" charset="-122"/>
              </a:rPr>
              <a:t>o</a:t>
            </a:r>
            <a:r>
              <a:rPr lang="zh-CN" altLang="zh-CN" sz="1800" kern="100" dirty="0">
                <a:solidFill>
                  <a:schemeClr val="tx1">
                    <a:alpha val="80000"/>
                  </a:schemeClr>
                </a:solidFill>
                <a:latin typeface="等线" panose="02010600030101010101" pitchFamily="2" charset="-122"/>
                <a:ea typeface="宋体" panose="02010600030101010101" pitchFamily="2" charset="-122"/>
              </a:rPr>
              <a:t>表示其他以外的人，</a:t>
            </a:r>
            <a:r>
              <a:rPr lang="en-US" altLang="zh-CN" sz="1800" kern="100" dirty="0">
                <a:solidFill>
                  <a:schemeClr val="tx1">
                    <a:alpha val="80000"/>
                  </a:schemeClr>
                </a:solidFill>
                <a:latin typeface="等线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zh-CN" altLang="zh-CN" sz="1800" kern="100" dirty="0">
                <a:solidFill>
                  <a:schemeClr val="tx1">
                    <a:alpha val="80000"/>
                  </a:schemeClr>
                </a:solidFill>
                <a:latin typeface="等线" panose="02010600030101010101" pitchFamily="2" charset="-122"/>
                <a:ea typeface="宋体" panose="02010600030101010101" pitchFamily="2" charset="-122"/>
              </a:rPr>
              <a:t>表示这三者皆是。</a:t>
            </a:r>
            <a:endParaRPr lang="zh-CN" altLang="zh-CN" sz="1800" kern="100" dirty="0">
              <a:solidFill>
                <a:schemeClr val="tx1">
                  <a:alpha val="80000"/>
                </a:schemeClr>
              </a:solidFill>
              <a:latin typeface="等线" panose="02010600030101010101" pitchFamily="2" charset="-122"/>
              <a:ea typeface="宋体" panose="02010600030101010101" pitchFamily="2" charset="-122"/>
            </a:endParaRPr>
          </a:p>
          <a:p>
            <a:pPr indent="304800" algn="just">
              <a:lnSpc>
                <a:spcPct val="115000"/>
              </a:lnSpc>
            </a:pPr>
            <a:r>
              <a:rPr lang="en-US" altLang="zh-CN" sz="1800" kern="100" dirty="0">
                <a:solidFill>
                  <a:schemeClr val="tx1">
                    <a:alpha val="80000"/>
                  </a:schemeClr>
                </a:solidFill>
                <a:latin typeface="等线" panose="02010600030101010101" pitchFamily="2" charset="-122"/>
                <a:ea typeface="宋体" panose="02010600030101010101" pitchFamily="2" charset="-122"/>
              </a:rPr>
              <a:t>+</a:t>
            </a:r>
            <a:r>
              <a:rPr lang="zh-CN" altLang="zh-CN" sz="1800" kern="100" dirty="0">
                <a:solidFill>
                  <a:schemeClr val="tx1">
                    <a:alpha val="80000"/>
                  </a:schemeClr>
                </a:solidFill>
                <a:latin typeface="等线" panose="02010600030101010101" pitchFamily="2" charset="-122"/>
                <a:ea typeface="宋体" panose="02010600030101010101" pitchFamily="2" charset="-122"/>
              </a:rPr>
              <a:t>表示增加权限、</a:t>
            </a:r>
            <a:r>
              <a:rPr lang="en-US" altLang="zh-CN" sz="1800" kern="100" dirty="0">
                <a:solidFill>
                  <a:schemeClr val="tx1">
                    <a:alpha val="80000"/>
                  </a:schemeClr>
                </a:solidFill>
                <a:latin typeface="等线" panose="02010600030101010101" pitchFamily="2" charset="-122"/>
                <a:ea typeface="宋体" panose="02010600030101010101" pitchFamily="2" charset="-122"/>
              </a:rPr>
              <a:t>-</a:t>
            </a:r>
            <a:r>
              <a:rPr lang="zh-CN" altLang="zh-CN" sz="1800" kern="100" dirty="0">
                <a:solidFill>
                  <a:schemeClr val="tx1">
                    <a:alpha val="80000"/>
                  </a:schemeClr>
                </a:solidFill>
                <a:latin typeface="等线" panose="02010600030101010101" pitchFamily="2" charset="-122"/>
                <a:ea typeface="宋体" panose="02010600030101010101" pitchFamily="2" charset="-122"/>
              </a:rPr>
              <a:t>表示取消权限、</a:t>
            </a:r>
            <a:r>
              <a:rPr lang="en-US" altLang="zh-CN" sz="1800" kern="100" dirty="0">
                <a:solidFill>
                  <a:schemeClr val="tx1">
                    <a:alpha val="80000"/>
                  </a:schemeClr>
                </a:solidFill>
                <a:latin typeface="等线" panose="02010600030101010101" pitchFamily="2" charset="-122"/>
                <a:ea typeface="宋体" panose="02010600030101010101" pitchFamily="2" charset="-122"/>
              </a:rPr>
              <a:t>=</a:t>
            </a:r>
            <a:r>
              <a:rPr lang="zh-CN" altLang="zh-CN" sz="1800" kern="100" dirty="0">
                <a:solidFill>
                  <a:schemeClr val="tx1">
                    <a:alpha val="80000"/>
                  </a:schemeClr>
                </a:solidFill>
                <a:latin typeface="等线" panose="02010600030101010101" pitchFamily="2" charset="-122"/>
                <a:ea typeface="宋体" panose="02010600030101010101" pitchFamily="2" charset="-122"/>
              </a:rPr>
              <a:t>表示唯一设定权限。</a:t>
            </a:r>
            <a:endParaRPr lang="zh-CN" altLang="zh-CN" sz="1800" kern="100" dirty="0">
              <a:solidFill>
                <a:schemeClr val="tx1">
                  <a:alpha val="80000"/>
                </a:schemeClr>
              </a:solidFill>
              <a:latin typeface="等线" panose="02010600030101010101" pitchFamily="2" charset="-122"/>
              <a:ea typeface="宋体" panose="02010600030101010101" pitchFamily="2" charset="-122"/>
            </a:endParaRPr>
          </a:p>
          <a:p>
            <a:pPr indent="304800" algn="just">
              <a:lnSpc>
                <a:spcPct val="115000"/>
              </a:lnSpc>
            </a:pPr>
            <a:r>
              <a:rPr lang="en-US" altLang="zh-CN" sz="1800" kern="100" dirty="0">
                <a:solidFill>
                  <a:schemeClr val="tx1">
                    <a:alpha val="80000"/>
                  </a:schemeClr>
                </a:solidFill>
                <a:latin typeface="等线" panose="02010600030101010101" pitchFamily="2" charset="-122"/>
                <a:ea typeface="宋体" panose="02010600030101010101" pitchFamily="2" charset="-122"/>
              </a:rPr>
              <a:t>r</a:t>
            </a:r>
            <a:r>
              <a:rPr lang="zh-CN" altLang="zh-CN" sz="1800" kern="100" dirty="0">
                <a:solidFill>
                  <a:schemeClr val="tx1">
                    <a:alpha val="80000"/>
                  </a:schemeClr>
                </a:solidFill>
                <a:latin typeface="等线" panose="02010600030101010101" pitchFamily="2" charset="-122"/>
                <a:ea typeface="宋体" panose="02010600030101010101" pitchFamily="2" charset="-122"/>
              </a:rPr>
              <a:t>表示可读取，</a:t>
            </a:r>
            <a:r>
              <a:rPr lang="en-US" altLang="zh-CN" sz="1800" kern="100" dirty="0">
                <a:solidFill>
                  <a:schemeClr val="tx1">
                    <a:alpha val="80000"/>
                  </a:schemeClr>
                </a:solidFill>
                <a:latin typeface="等线" panose="02010600030101010101" pitchFamily="2" charset="-122"/>
                <a:ea typeface="宋体" panose="02010600030101010101" pitchFamily="2" charset="-122"/>
              </a:rPr>
              <a:t>w </a:t>
            </a:r>
            <a:r>
              <a:rPr lang="zh-CN" altLang="zh-CN" sz="1800" kern="100" dirty="0">
                <a:solidFill>
                  <a:schemeClr val="tx1">
                    <a:alpha val="80000"/>
                  </a:schemeClr>
                </a:solidFill>
                <a:latin typeface="等线" panose="02010600030101010101" pitchFamily="2" charset="-122"/>
                <a:ea typeface="宋体" panose="02010600030101010101" pitchFamily="2" charset="-122"/>
              </a:rPr>
              <a:t>表示可写入，</a:t>
            </a:r>
            <a:r>
              <a:rPr lang="en-US" altLang="zh-CN" sz="1800" kern="100" dirty="0">
                <a:solidFill>
                  <a:schemeClr val="tx1">
                    <a:alpha val="80000"/>
                  </a:schemeClr>
                </a:solidFill>
                <a:latin typeface="等线" panose="02010600030101010101" pitchFamily="2" charset="-122"/>
                <a:ea typeface="宋体" panose="02010600030101010101" pitchFamily="2" charset="-122"/>
              </a:rPr>
              <a:t>x </a:t>
            </a:r>
            <a:r>
              <a:rPr lang="zh-CN" altLang="zh-CN" sz="1800" kern="100" dirty="0">
                <a:solidFill>
                  <a:schemeClr val="tx1">
                    <a:alpha val="80000"/>
                  </a:schemeClr>
                </a:solidFill>
                <a:latin typeface="等线" panose="02010600030101010101" pitchFamily="2" charset="-122"/>
                <a:ea typeface="宋体" panose="02010600030101010101" pitchFamily="2" charset="-122"/>
              </a:rPr>
              <a:t>表示可执行，</a:t>
            </a:r>
            <a:r>
              <a:rPr lang="en-US" altLang="zh-CN" sz="1800" kern="100" dirty="0">
                <a:solidFill>
                  <a:schemeClr val="tx1">
                    <a:alpha val="80000"/>
                  </a:schemeClr>
                </a:solidFill>
                <a:latin typeface="等线" panose="02010600030101010101" pitchFamily="2" charset="-122"/>
                <a:ea typeface="宋体" panose="02010600030101010101" pitchFamily="2" charset="-122"/>
              </a:rPr>
              <a:t>X </a:t>
            </a:r>
            <a:r>
              <a:rPr lang="zh-CN" altLang="zh-CN" sz="1800" kern="100" dirty="0">
                <a:solidFill>
                  <a:schemeClr val="tx1">
                    <a:alpha val="80000"/>
                  </a:schemeClr>
                </a:solidFill>
                <a:latin typeface="等线" panose="02010600030101010101" pitchFamily="2" charset="-122"/>
                <a:ea typeface="宋体" panose="02010600030101010101" pitchFamily="2" charset="-122"/>
              </a:rPr>
              <a:t>表示只有当该文件是个子目录或者该文件已经被设定过为可执行。</a:t>
            </a:r>
            <a:endParaRPr lang="zh-CN" altLang="zh-CN" sz="1800" kern="100" dirty="0">
              <a:solidFill>
                <a:schemeClr val="tx1">
                  <a:alpha val="80000"/>
                </a:schemeClr>
              </a:solidFill>
              <a:latin typeface="等线" panose="02010600030101010101" pitchFamily="2" charset="-122"/>
              <a:ea typeface="宋体" panose="02010600030101010101" pitchFamily="2" charset="-122"/>
            </a:endParaRPr>
          </a:p>
          <a:p>
            <a:pPr algn="just">
              <a:lnSpc>
                <a:spcPct val="115000"/>
              </a:lnSpc>
            </a:pPr>
            <a:endParaRPr lang="zh-CN" altLang="zh-CN" sz="1800" kern="100" dirty="0">
              <a:solidFill>
                <a:schemeClr val="tx1">
                  <a:alpha val="80000"/>
                </a:schemeClr>
              </a:solidFill>
              <a:latin typeface="等线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A9D17-A0D3-409F-BFF9-E5BAE63FEE36}" type="slidenum">
              <a:rPr lang="zh-CN" altLang="en-US" smtClean="0"/>
            </a:fld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6566599" y="1874296"/>
            <a:ext cx="4000943" cy="35679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</a:pPr>
            <a:r>
              <a:rPr lang="zh-CN" altLang="zh-CN" sz="1800" kern="100" dirty="0">
                <a:solidFill>
                  <a:schemeClr val="tx1">
                    <a:alpha val="80000"/>
                  </a:schemeClr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③</a:t>
            </a:r>
            <a:r>
              <a:rPr lang="zh-CN" altLang="zh-CN" sz="1800" kern="100" dirty="0">
                <a:solidFill>
                  <a:schemeClr val="tx1">
                    <a:alpha val="80000"/>
                  </a:schemeClr>
                </a:solidFill>
                <a:effectLst/>
                <a:latin typeface="等线" panose="02010600030101010101" pitchFamily="2" charset="-122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sz="1800" kern="100" dirty="0">
                <a:solidFill>
                  <a:schemeClr val="tx1">
                    <a:alpha val="80000"/>
                  </a:schemeClr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其他参数说明：</a:t>
            </a:r>
            <a:endParaRPr lang="zh-CN" altLang="zh-CN" sz="1800" kern="100" dirty="0">
              <a:solidFill>
                <a:schemeClr val="tx1">
                  <a:alpha val="80000"/>
                </a:schemeClr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altLang="zh-CN" sz="1800" kern="100" dirty="0">
                <a:solidFill>
                  <a:schemeClr val="tx1">
                    <a:alpha val="80000"/>
                  </a:schemeClr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-c: </a:t>
            </a:r>
            <a:r>
              <a:rPr lang="zh-CN" altLang="zh-CN" sz="1800" kern="100" dirty="0">
                <a:solidFill>
                  <a:schemeClr val="tx1">
                    <a:alpha val="80000"/>
                  </a:schemeClr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若该文件权限确实已经更改，才显示其更改动作</a:t>
            </a:r>
            <a:endParaRPr lang="zh-CN" altLang="zh-CN" sz="1800" kern="100" dirty="0">
              <a:solidFill>
                <a:schemeClr val="tx1">
                  <a:alpha val="80000"/>
                </a:schemeClr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altLang="zh-CN" sz="1800" kern="100" dirty="0">
                <a:solidFill>
                  <a:schemeClr val="tx1">
                    <a:alpha val="80000"/>
                  </a:schemeClr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-f: </a:t>
            </a:r>
            <a:r>
              <a:rPr lang="zh-CN" altLang="zh-CN" sz="1800" kern="100" dirty="0">
                <a:solidFill>
                  <a:schemeClr val="tx1">
                    <a:alpha val="80000"/>
                  </a:schemeClr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若该文件权限无法被更改也不要显示错误讯息</a:t>
            </a:r>
            <a:endParaRPr lang="zh-CN" altLang="zh-CN" sz="1800" kern="100" dirty="0">
              <a:solidFill>
                <a:schemeClr val="tx1">
                  <a:alpha val="80000"/>
                </a:schemeClr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altLang="zh-CN" sz="1800" kern="100" dirty="0">
                <a:solidFill>
                  <a:schemeClr val="tx1">
                    <a:alpha val="80000"/>
                  </a:schemeClr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-v: </a:t>
            </a:r>
            <a:r>
              <a:rPr lang="zh-CN" altLang="zh-CN" sz="1800" kern="100" dirty="0">
                <a:solidFill>
                  <a:schemeClr val="tx1">
                    <a:alpha val="80000"/>
                  </a:schemeClr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显示权限变更的详细资料</a:t>
            </a:r>
            <a:endParaRPr lang="zh-CN" altLang="zh-CN" sz="1800" kern="100" dirty="0">
              <a:solidFill>
                <a:schemeClr val="tx1">
                  <a:alpha val="80000"/>
                </a:schemeClr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altLang="zh-CN" sz="1800" kern="100" dirty="0">
                <a:solidFill>
                  <a:schemeClr val="tx1">
                    <a:alpha val="80000"/>
                  </a:schemeClr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-R: </a:t>
            </a:r>
            <a:r>
              <a:rPr lang="zh-CN" altLang="zh-CN" sz="1800" kern="100" dirty="0">
                <a:solidFill>
                  <a:schemeClr val="tx1">
                    <a:alpha val="80000"/>
                  </a:schemeClr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对目前目录下的所有文件与子目录进行相同的权限变更</a:t>
            </a:r>
            <a:r>
              <a:rPr lang="en-US" altLang="zh-CN" sz="1800" kern="100" dirty="0">
                <a:solidFill>
                  <a:schemeClr val="tx1">
                    <a:alpha val="80000"/>
                  </a:schemeClr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zh-CN" sz="1800" kern="100" dirty="0">
                <a:solidFill>
                  <a:schemeClr val="tx1">
                    <a:alpha val="80000"/>
                  </a:schemeClr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即以递归的方式逐个变更</a:t>
            </a:r>
            <a:r>
              <a:rPr lang="en-US" altLang="zh-CN" sz="1800" kern="100" dirty="0">
                <a:solidFill>
                  <a:schemeClr val="tx1">
                    <a:alpha val="80000"/>
                  </a:schemeClr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zh-CN" sz="1800" kern="100" dirty="0">
              <a:solidFill>
                <a:schemeClr val="tx1">
                  <a:alpha val="80000"/>
                </a:schemeClr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altLang="zh-CN" sz="1800" kern="100" dirty="0">
                <a:solidFill>
                  <a:schemeClr val="tx1">
                    <a:alpha val="80000"/>
                  </a:schemeClr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--help: </a:t>
            </a:r>
            <a:r>
              <a:rPr lang="zh-CN" altLang="zh-CN" sz="1800" kern="100" dirty="0">
                <a:solidFill>
                  <a:schemeClr val="tx1">
                    <a:alpha val="80000"/>
                  </a:schemeClr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显示辅助说明</a:t>
            </a:r>
            <a:endParaRPr lang="zh-CN" altLang="zh-CN" sz="1800" kern="100" dirty="0">
              <a:solidFill>
                <a:schemeClr val="tx1">
                  <a:alpha val="80000"/>
                </a:schemeClr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altLang="zh-CN" sz="1800" kern="100" dirty="0">
                <a:solidFill>
                  <a:schemeClr val="tx1">
                    <a:alpha val="80000"/>
                  </a:schemeClr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--version: </a:t>
            </a:r>
            <a:r>
              <a:rPr lang="zh-CN" altLang="zh-CN" sz="1800" kern="100" dirty="0">
                <a:solidFill>
                  <a:schemeClr val="tx1">
                    <a:alpha val="80000"/>
                  </a:schemeClr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显示版本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3521658" y="1284095"/>
            <a:ext cx="6097772" cy="3882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zh-CN" sz="1800" b="1" kern="100" dirty="0" err="1">
                <a:solidFill>
                  <a:schemeClr val="tx1">
                    <a:alpha val="80000"/>
                  </a:schemeClr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chmod</a:t>
            </a:r>
            <a:r>
              <a:rPr lang="zh-CN" altLang="zh-CN" sz="1800" b="1" kern="100" dirty="0">
                <a:solidFill>
                  <a:schemeClr val="tx1">
                    <a:alpha val="80000"/>
                  </a:schemeClr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命令用于控制用户对文件的权限的命令</a:t>
            </a:r>
            <a:endParaRPr lang="zh-CN" altLang="zh-CN" sz="1800" b="1" kern="100" dirty="0">
              <a:solidFill>
                <a:schemeClr val="tx1">
                  <a:alpha val="80000"/>
                </a:schemeClr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600" y="2847975"/>
            <a:ext cx="12193200" cy="207645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: 圆角 2"/>
          <p:cNvSpPr/>
          <p:nvPr/>
        </p:nvSpPr>
        <p:spPr>
          <a:xfrm>
            <a:off x="1118419" y="1034694"/>
            <a:ext cx="9991015" cy="5494098"/>
          </a:xfrm>
          <a:prstGeom prst="roundRect">
            <a:avLst>
              <a:gd name="adj" fmla="val 3313"/>
            </a:avLst>
          </a:prstGeom>
          <a:solidFill>
            <a:schemeClr val="bg1"/>
          </a:solidFill>
          <a:ln>
            <a:gradFill flip="none" rotWithShape="1">
              <a:gsLst>
                <a:gs pos="0">
                  <a:schemeClr val="accent1"/>
                </a:gs>
                <a:gs pos="15000">
                  <a:schemeClr val="accent2">
                    <a:alpha val="0"/>
                  </a:schemeClr>
                </a:gs>
                <a:gs pos="85000">
                  <a:schemeClr val="accent2">
                    <a:alpha val="0"/>
                  </a:schemeClr>
                </a:gs>
                <a:gs pos="100000">
                  <a:schemeClr val="accent1"/>
                </a:gs>
              </a:gsLst>
              <a:lin ang="0" scaled="1"/>
              <a:tileRect/>
            </a:gra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endParaRPr lang="zh-CN" altLang="en-US" sz="8800">
              <a:gradFill flip="none" rotWithShape="1">
                <a:gsLst>
                  <a:gs pos="0">
                    <a:schemeClr val="accent1"/>
                  </a:gs>
                  <a:gs pos="99438">
                    <a:schemeClr val="accent3"/>
                  </a:gs>
                  <a:gs pos="66000">
                    <a:schemeClr val="accent2"/>
                  </a:gs>
                </a:gsLst>
                <a:path path="circle">
                  <a:fillToRect t="100000" r="100000"/>
                </a:path>
                <a:tileRect l="-100000" b="-100000"/>
              </a:gradFill>
              <a:latin typeface="+mj-lt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745067" y="868363"/>
            <a:ext cx="11008783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528706" y="867990"/>
            <a:ext cx="589713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452512" y="300592"/>
            <a:ext cx="46063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chmod</a:t>
            </a:r>
            <a:r>
              <a:rPr lang="zh-CN" altLang="zh-CN" sz="1800" b="1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命令</a:t>
            </a:r>
            <a:r>
              <a:rPr lang="zh-CN" altLang="en-US" sz="1800" b="1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演示</a:t>
            </a:r>
            <a:r>
              <a:rPr lang="zh-CN" altLang="zh-CN" sz="2400" dirty="0">
                <a:effectLst/>
              </a:rPr>
              <a:t> </a:t>
            </a:r>
            <a:endParaRPr lang="zh-CN" altLang="en-US" sz="24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pic>
        <p:nvPicPr>
          <p:cNvPr id="7" name="图片 6" descr="黑白色的标志&#10;&#10;中度可信度描述已自动生成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6081" y="329205"/>
            <a:ext cx="1322213" cy="37245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714244" y="2182493"/>
            <a:ext cx="9070427" cy="644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lnSpc>
                <a:spcPct val="110000"/>
              </a:lnSpc>
              <a:defRPr sz="1200">
                <a:solidFill>
                  <a:schemeClr val="accent1">
                    <a:lumMod val="50000"/>
                    <a:alpha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15000"/>
              </a:lnSpc>
            </a:pPr>
            <a:r>
              <a:rPr lang="en-US" altLang="zh-CN" sz="1800" b="1" kern="100" dirty="0" err="1">
                <a:solidFill>
                  <a:schemeClr val="tx1">
                    <a:alpha val="80000"/>
                  </a:schemeClr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chmod</a:t>
            </a:r>
            <a:r>
              <a:rPr lang="zh-CN" altLang="zh-CN" sz="1800" b="1" kern="100" dirty="0">
                <a:solidFill>
                  <a:schemeClr val="tx1">
                    <a:alpha val="80000"/>
                  </a:schemeClr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命令</a:t>
            </a:r>
            <a:r>
              <a:rPr lang="zh-CN" altLang="en-US" sz="1800" b="1" kern="100" dirty="0">
                <a:solidFill>
                  <a:schemeClr val="tx1">
                    <a:alpha val="80000"/>
                  </a:schemeClr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演示说明</a:t>
            </a:r>
            <a:endParaRPr lang="zh-CN" altLang="zh-CN" sz="1800" b="1" kern="100" dirty="0">
              <a:solidFill>
                <a:schemeClr val="tx1">
                  <a:alpha val="80000"/>
                </a:schemeClr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endParaRPr lang="zh-CN" altLang="zh-CN" sz="1400" kern="100" dirty="0">
              <a:solidFill>
                <a:schemeClr val="tx1">
                  <a:alpha val="80000"/>
                </a:schemeClr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A9D17-A0D3-409F-BFF9-E5BAE63FEE36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5697" y="2741868"/>
            <a:ext cx="7201678" cy="20963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600" y="2847975"/>
            <a:ext cx="12193200" cy="207645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: 圆角 2"/>
          <p:cNvSpPr/>
          <p:nvPr/>
        </p:nvSpPr>
        <p:spPr>
          <a:xfrm>
            <a:off x="1118419" y="1034694"/>
            <a:ext cx="9991015" cy="5494098"/>
          </a:xfrm>
          <a:prstGeom prst="roundRect">
            <a:avLst>
              <a:gd name="adj" fmla="val 3313"/>
            </a:avLst>
          </a:prstGeom>
          <a:solidFill>
            <a:schemeClr val="bg1"/>
          </a:solidFill>
          <a:ln>
            <a:gradFill flip="none" rotWithShape="1">
              <a:gsLst>
                <a:gs pos="0">
                  <a:schemeClr val="accent1"/>
                </a:gs>
                <a:gs pos="15000">
                  <a:schemeClr val="accent2">
                    <a:alpha val="0"/>
                  </a:schemeClr>
                </a:gs>
                <a:gs pos="85000">
                  <a:schemeClr val="accent2">
                    <a:alpha val="0"/>
                  </a:schemeClr>
                </a:gs>
                <a:gs pos="100000">
                  <a:schemeClr val="accent1"/>
                </a:gs>
              </a:gsLst>
              <a:lin ang="0" scaled="1"/>
              <a:tileRect/>
            </a:gra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endParaRPr lang="zh-CN" altLang="en-US" sz="8800">
              <a:gradFill flip="none" rotWithShape="1">
                <a:gsLst>
                  <a:gs pos="0">
                    <a:schemeClr val="accent1"/>
                  </a:gs>
                  <a:gs pos="99438">
                    <a:schemeClr val="accent3"/>
                  </a:gs>
                  <a:gs pos="66000">
                    <a:schemeClr val="accent2"/>
                  </a:gs>
                </a:gsLst>
                <a:path path="circle">
                  <a:fillToRect t="100000" r="100000"/>
                </a:path>
                <a:tileRect l="-100000" b="-100000"/>
              </a:gradFill>
              <a:latin typeface="+mj-lt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745067" y="868363"/>
            <a:ext cx="11008783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528706" y="867990"/>
            <a:ext cx="589713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463145" y="300592"/>
            <a:ext cx="46063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chown</a:t>
            </a:r>
            <a:r>
              <a:rPr lang="zh-CN" altLang="zh-CN" sz="1800" b="1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命令</a:t>
            </a:r>
            <a:r>
              <a:rPr lang="zh-CN" altLang="zh-CN" sz="2400" dirty="0">
                <a:effectLst/>
              </a:rPr>
              <a:t> </a:t>
            </a:r>
            <a:endParaRPr lang="zh-CN" altLang="en-US" sz="24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pic>
        <p:nvPicPr>
          <p:cNvPr id="7" name="图片 6" descr="黑白色的标志&#10;&#10;中度可信度描述已自动生成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6081" y="329205"/>
            <a:ext cx="1322213" cy="372455"/>
          </a:xfrm>
          <a:prstGeom prst="rect">
            <a:avLst/>
          </a:prstGeom>
        </p:spPr>
      </p:pic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A9D17-A0D3-409F-BFF9-E5BAE63FEE36}" type="slidenum">
              <a:rPr lang="zh-CN" altLang="en-US" smtClean="0"/>
            </a:fld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2766330" y="1517084"/>
            <a:ext cx="6097772" cy="44585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</a:pP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chown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命令用于设置文件所有者和文件关联组，利用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chown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将指定文件的拥有者改为指定的用户或组。</a:t>
            </a:r>
            <a:endParaRPr lang="en-US" altLang="zh-CN" sz="1800" b="1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endParaRPr lang="zh-CN" altLang="zh-CN" sz="14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zh-CN" altLang="zh-CN" sz="1800" b="1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①</a:t>
            </a:r>
            <a:r>
              <a:rPr lang="zh-CN" altLang="zh-CN" sz="1800" b="1" kern="100" dirty="0">
                <a:effectLst/>
                <a:latin typeface="等线" panose="02010600030101010101" pitchFamily="2" charset="-122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语法：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chown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[-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cfhvR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 [--help] [--version] user[:group] file...</a:t>
            </a:r>
            <a:endParaRPr lang="zh-CN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zh-CN" altLang="zh-CN" sz="1800" b="1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②</a:t>
            </a:r>
            <a:r>
              <a:rPr lang="zh-CN" altLang="zh-CN" sz="1800" b="1" kern="100" dirty="0">
                <a:effectLst/>
                <a:latin typeface="等线" panose="02010600030101010101" pitchFamily="2" charset="-122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参数说明：</a:t>
            </a:r>
            <a:endParaRPr lang="zh-CN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user: 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新的文件拥有者的使用者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ID</a:t>
            </a:r>
            <a:endParaRPr lang="zh-CN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group: 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新的文件拥有者的使用者组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(group)</a:t>
            </a:r>
            <a:endParaRPr lang="zh-CN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-c: 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显示更改的部分的信息</a:t>
            </a:r>
            <a:endParaRPr lang="zh-CN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-f: 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忽略错误信息</a:t>
            </a:r>
            <a:endParaRPr lang="zh-CN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-h: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修复符号链接</a:t>
            </a:r>
            <a:endParaRPr lang="zh-CN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-v: 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显示详细的处理信息</a:t>
            </a:r>
            <a:endParaRPr lang="zh-CN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-R: 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处理指定目录以及其子目录下的所有文件</a:t>
            </a:r>
            <a:endParaRPr lang="zh-CN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--help: 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显示辅助说明</a:t>
            </a:r>
            <a:endParaRPr lang="zh-CN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--version: 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显示版本</a:t>
            </a:r>
            <a:endParaRPr lang="zh-CN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600" y="2847975"/>
            <a:ext cx="12193200" cy="207645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: 圆角 2"/>
          <p:cNvSpPr/>
          <p:nvPr/>
        </p:nvSpPr>
        <p:spPr>
          <a:xfrm>
            <a:off x="1118419" y="1034694"/>
            <a:ext cx="9991015" cy="5494098"/>
          </a:xfrm>
          <a:prstGeom prst="roundRect">
            <a:avLst>
              <a:gd name="adj" fmla="val 3313"/>
            </a:avLst>
          </a:prstGeom>
          <a:solidFill>
            <a:schemeClr val="bg1"/>
          </a:solidFill>
          <a:ln>
            <a:gradFill flip="none" rotWithShape="1">
              <a:gsLst>
                <a:gs pos="0">
                  <a:schemeClr val="accent1"/>
                </a:gs>
                <a:gs pos="15000">
                  <a:schemeClr val="accent2">
                    <a:alpha val="0"/>
                  </a:schemeClr>
                </a:gs>
                <a:gs pos="85000">
                  <a:schemeClr val="accent2">
                    <a:alpha val="0"/>
                  </a:schemeClr>
                </a:gs>
                <a:gs pos="100000">
                  <a:schemeClr val="accent1"/>
                </a:gs>
              </a:gsLst>
              <a:lin ang="0" scaled="1"/>
              <a:tileRect/>
            </a:gra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endParaRPr lang="zh-CN" altLang="en-US" sz="8800">
              <a:gradFill flip="none" rotWithShape="1">
                <a:gsLst>
                  <a:gs pos="0">
                    <a:schemeClr val="accent1"/>
                  </a:gs>
                  <a:gs pos="99438">
                    <a:schemeClr val="accent3"/>
                  </a:gs>
                  <a:gs pos="66000">
                    <a:schemeClr val="accent2"/>
                  </a:gs>
                </a:gsLst>
                <a:path path="circle">
                  <a:fillToRect t="100000" r="100000"/>
                </a:path>
                <a:tileRect l="-100000" b="-100000"/>
              </a:gradFill>
              <a:latin typeface="+mj-lt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745067" y="868363"/>
            <a:ext cx="11008783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528706" y="867990"/>
            <a:ext cx="589713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452512" y="300592"/>
            <a:ext cx="46063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chown</a:t>
            </a:r>
            <a:r>
              <a:rPr lang="zh-CN" altLang="zh-CN" sz="1800" b="1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命令</a:t>
            </a:r>
            <a:r>
              <a:rPr lang="zh-CN" altLang="en-US" sz="1800" b="1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演示</a:t>
            </a:r>
            <a:r>
              <a:rPr lang="zh-CN" altLang="zh-CN" sz="2400" dirty="0">
                <a:effectLst/>
              </a:rPr>
              <a:t> </a:t>
            </a:r>
            <a:endParaRPr lang="zh-CN" altLang="en-US" sz="24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pic>
        <p:nvPicPr>
          <p:cNvPr id="7" name="图片 6" descr="黑白色的标志&#10;&#10;中度可信度描述已自动生成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6081" y="329205"/>
            <a:ext cx="1322213" cy="37245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385654" y="1714844"/>
            <a:ext cx="9070427" cy="644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lnSpc>
                <a:spcPct val="110000"/>
              </a:lnSpc>
              <a:defRPr sz="1200">
                <a:solidFill>
                  <a:schemeClr val="accent1">
                    <a:lumMod val="50000"/>
                    <a:alpha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15000"/>
              </a:lnSpc>
            </a:pPr>
            <a:r>
              <a:rPr lang="en-US" altLang="zh-CN" sz="1800" b="1" kern="100" dirty="0" err="1">
                <a:solidFill>
                  <a:schemeClr val="tx1">
                    <a:alpha val="80000"/>
                  </a:schemeClr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chown</a:t>
            </a:r>
            <a:r>
              <a:rPr lang="zh-CN" altLang="zh-CN" sz="1800" b="1" kern="100" dirty="0">
                <a:solidFill>
                  <a:schemeClr val="tx1">
                    <a:alpha val="80000"/>
                  </a:schemeClr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命令</a:t>
            </a:r>
            <a:r>
              <a:rPr lang="zh-CN" altLang="en-US" sz="1800" b="1" kern="100" dirty="0">
                <a:solidFill>
                  <a:schemeClr val="tx1">
                    <a:alpha val="80000"/>
                  </a:schemeClr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演示说明</a:t>
            </a:r>
            <a:endParaRPr lang="zh-CN" altLang="zh-CN" sz="1800" b="1" kern="100" dirty="0">
              <a:solidFill>
                <a:schemeClr val="tx1">
                  <a:alpha val="80000"/>
                </a:schemeClr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endParaRPr lang="zh-CN" altLang="zh-CN" sz="1400" kern="100" dirty="0">
              <a:solidFill>
                <a:schemeClr val="tx1">
                  <a:alpha val="80000"/>
                </a:schemeClr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A9D17-A0D3-409F-BFF9-E5BAE63FEE36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4567" y="2300289"/>
            <a:ext cx="7589782" cy="34403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600" y="2847975"/>
            <a:ext cx="12193200" cy="207645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: 圆角 2"/>
          <p:cNvSpPr/>
          <p:nvPr/>
        </p:nvSpPr>
        <p:spPr>
          <a:xfrm>
            <a:off x="1118419" y="1034694"/>
            <a:ext cx="9991015" cy="5494098"/>
          </a:xfrm>
          <a:prstGeom prst="roundRect">
            <a:avLst>
              <a:gd name="adj" fmla="val 3313"/>
            </a:avLst>
          </a:prstGeom>
          <a:solidFill>
            <a:schemeClr val="bg1"/>
          </a:solidFill>
          <a:ln>
            <a:gradFill flip="none" rotWithShape="1">
              <a:gsLst>
                <a:gs pos="0">
                  <a:schemeClr val="accent1"/>
                </a:gs>
                <a:gs pos="15000">
                  <a:schemeClr val="accent2">
                    <a:alpha val="0"/>
                  </a:schemeClr>
                </a:gs>
                <a:gs pos="85000">
                  <a:schemeClr val="accent2">
                    <a:alpha val="0"/>
                  </a:schemeClr>
                </a:gs>
                <a:gs pos="100000">
                  <a:schemeClr val="accent1"/>
                </a:gs>
              </a:gsLst>
              <a:lin ang="0" scaled="1"/>
              <a:tileRect/>
            </a:gra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endParaRPr lang="zh-CN" altLang="en-US" sz="8800" dirty="0">
              <a:gradFill flip="none" rotWithShape="1">
                <a:gsLst>
                  <a:gs pos="0">
                    <a:schemeClr val="accent1"/>
                  </a:gs>
                  <a:gs pos="99438">
                    <a:schemeClr val="accent3"/>
                  </a:gs>
                  <a:gs pos="66000">
                    <a:schemeClr val="accent2"/>
                  </a:gs>
                </a:gsLst>
                <a:path path="circle">
                  <a:fillToRect t="100000" r="100000"/>
                </a:path>
                <a:tileRect l="-100000" b="-100000"/>
              </a:gradFill>
              <a:latin typeface="+mj-lt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745067" y="868363"/>
            <a:ext cx="11008783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528706" y="867990"/>
            <a:ext cx="589713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452512" y="300592"/>
            <a:ext cx="46063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setfacl</a:t>
            </a:r>
            <a:r>
              <a:rPr lang="zh-CN" altLang="zh-CN" sz="1800" b="1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命令</a:t>
            </a:r>
            <a:r>
              <a:rPr lang="zh-CN" altLang="zh-CN" sz="2400" dirty="0">
                <a:effectLst/>
              </a:rPr>
              <a:t> </a:t>
            </a:r>
            <a:endParaRPr lang="zh-CN" altLang="en-US" sz="24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pic>
        <p:nvPicPr>
          <p:cNvPr id="7" name="图片 6" descr="黑白色的标志&#10;&#10;中度可信度描述已自动生成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6081" y="329205"/>
            <a:ext cx="1322213" cy="372455"/>
          </a:xfrm>
          <a:prstGeom prst="rect">
            <a:avLst/>
          </a:prstGeom>
        </p:spPr>
      </p:pic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A9D17-A0D3-409F-BFF9-E5BAE63FEE36}" type="slidenum">
              <a:rPr lang="zh-CN" altLang="en-US" smtClean="0"/>
            </a:fld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1338044" y="1798121"/>
            <a:ext cx="4776677" cy="34700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</a:pPr>
            <a:r>
              <a:rPr lang="zh-CN" altLang="zh-CN" sz="1600" b="1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①</a:t>
            </a:r>
            <a:r>
              <a:rPr lang="zh-CN" altLang="zh-CN" sz="1600" b="1" kern="100" dirty="0">
                <a:effectLst/>
                <a:latin typeface="等线" panose="02010600030101010101" pitchFamily="2" charset="-122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sz="16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与</a:t>
            </a:r>
            <a:r>
              <a:rPr lang="en-US" altLang="zh-CN" sz="1600" b="1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chmod</a:t>
            </a:r>
            <a:r>
              <a:rPr lang="zh-CN" altLang="zh-CN" sz="16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命令对比：</a:t>
            </a:r>
            <a:endParaRPr lang="zh-CN" altLang="zh-CN" sz="1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304800" algn="just">
              <a:lnSpc>
                <a:spcPct val="115000"/>
              </a:lnSpc>
            </a:pPr>
            <a:r>
              <a:rPr lang="en-US" altLang="zh-CN" sz="16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chmod</a:t>
            </a:r>
            <a:r>
              <a:rPr lang="zh-CN" altLang="zh-CN" sz="1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命令可以把文件权限分为</a:t>
            </a:r>
            <a:r>
              <a:rPr lang="en-US" altLang="zh-CN" sz="16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u,g,o</a:t>
            </a:r>
            <a:r>
              <a:rPr lang="zh-CN" altLang="zh-CN" sz="1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三个组，而</a:t>
            </a:r>
            <a:r>
              <a:rPr lang="en-US" altLang="zh-CN" sz="16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setfacl</a:t>
            </a:r>
            <a:r>
              <a:rPr lang="zh-CN" altLang="zh-CN" sz="1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可以对每一个文件或目录设置更精确的文件权限。换句话说，</a:t>
            </a:r>
            <a:r>
              <a:rPr lang="en-US" altLang="zh-CN" sz="16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setfacl</a:t>
            </a:r>
            <a:r>
              <a:rPr lang="zh-CN" altLang="zh-CN" sz="1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可以更精确的控制权限的分配。比如：让某一个用户对某一个文件具有某种权限。</a:t>
            </a:r>
            <a:endParaRPr lang="zh-CN" altLang="zh-CN" sz="1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304800" algn="just">
              <a:lnSpc>
                <a:spcPct val="115000"/>
              </a:lnSpc>
            </a:pPr>
            <a:r>
              <a:rPr lang="zh-CN" altLang="zh-CN" sz="1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这种独立于传统的</a:t>
            </a:r>
            <a:r>
              <a:rPr lang="en-US" altLang="zh-CN" sz="16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u,g,o</a:t>
            </a:r>
            <a:r>
              <a:rPr lang="zh-CN" altLang="zh-CN" sz="1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en-US" altLang="zh-CN" sz="16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rwx</a:t>
            </a:r>
            <a:r>
              <a:rPr lang="zh-CN" altLang="zh-CN" sz="1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权限之外的具体权限设置即</a:t>
            </a:r>
            <a:r>
              <a:rPr lang="en-US" altLang="zh-CN" sz="1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ACL</a:t>
            </a:r>
            <a:r>
              <a:rPr lang="zh-CN" altLang="zh-CN" sz="1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r>
              <a:rPr lang="en-US" altLang="zh-CN" sz="1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ACL</a:t>
            </a:r>
            <a:r>
              <a:rPr lang="zh-CN" altLang="zh-CN" sz="1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可以针对单一用户、单一文件或目录来进行</a:t>
            </a:r>
            <a:r>
              <a:rPr lang="en-US" altLang="zh-CN" sz="16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r,w,x</a:t>
            </a:r>
            <a:r>
              <a:rPr lang="zh-CN" altLang="zh-CN" sz="1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的权限控制，对于需要特殊权限的使用状况有一定帮助。</a:t>
            </a:r>
            <a:endParaRPr lang="zh-CN" altLang="zh-CN" sz="1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altLang="zh-CN" sz="1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1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zh-CN" altLang="zh-CN" sz="1600" b="1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②</a:t>
            </a:r>
            <a:r>
              <a:rPr lang="zh-CN" altLang="zh-CN" sz="1600" b="1" kern="100" dirty="0">
                <a:effectLst/>
                <a:latin typeface="等线" panose="02010600030101010101" pitchFamily="2" charset="-122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sz="16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语法</a:t>
            </a:r>
            <a:r>
              <a:rPr lang="zh-CN" altLang="zh-CN" sz="1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sz="16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setfacl</a:t>
            </a:r>
            <a:r>
              <a:rPr lang="en-US" altLang="zh-CN" sz="1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[-</a:t>
            </a:r>
            <a:r>
              <a:rPr lang="en-US" altLang="zh-CN" sz="16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bkndRLP</a:t>
            </a:r>
            <a:r>
              <a:rPr lang="en-US" altLang="zh-CN" sz="1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 { -m|-M|-x|-X ... } file ...</a:t>
            </a:r>
            <a:endParaRPr lang="zh-CN" altLang="zh-CN" sz="1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495453" y="1243608"/>
            <a:ext cx="6097772" cy="3881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</a:pP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etfacl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命令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可以用来细分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linux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下的文件权限。</a:t>
            </a:r>
            <a:endParaRPr lang="zh-CN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308361" y="1840705"/>
            <a:ext cx="4121735" cy="43195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</a:pPr>
            <a:r>
              <a:rPr lang="zh-CN" altLang="zh-CN" sz="1600" b="1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③</a:t>
            </a:r>
            <a:r>
              <a:rPr lang="zh-CN" altLang="zh-CN" sz="1600" b="1" kern="100" dirty="0">
                <a:effectLst/>
                <a:latin typeface="等线" panose="02010600030101010101" pitchFamily="2" charset="-122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sz="16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参数说明：</a:t>
            </a:r>
            <a:endParaRPr lang="zh-CN" altLang="zh-CN" sz="1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altLang="zh-CN" sz="1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-m:--modify-</a:t>
            </a:r>
            <a:r>
              <a:rPr lang="en-US" altLang="zh-CN" sz="16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acl</a:t>
            </a:r>
            <a:r>
              <a:rPr lang="zh-CN" altLang="zh-CN" sz="1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，更改文件的访问控制列表</a:t>
            </a:r>
            <a:endParaRPr lang="zh-CN" altLang="zh-CN" sz="1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altLang="zh-CN" sz="1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-M: --modify-file=file,</a:t>
            </a:r>
            <a:r>
              <a:rPr lang="zh-CN" altLang="zh-CN" sz="1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从文件读取访问控制列表条目更改</a:t>
            </a:r>
            <a:endParaRPr lang="zh-CN" altLang="zh-CN" sz="1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altLang="zh-CN" sz="1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-x: --remove=</a:t>
            </a:r>
            <a:r>
              <a:rPr lang="en-US" altLang="zh-CN" sz="16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acl</a:t>
            </a:r>
            <a:r>
              <a:rPr lang="zh-CN" altLang="zh-CN" sz="1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，根据文件中访问控制列表移除条目</a:t>
            </a:r>
            <a:endParaRPr lang="zh-CN" altLang="zh-CN" sz="1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altLang="zh-CN" sz="1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-X: --remove-file=file</a:t>
            </a:r>
            <a:r>
              <a:rPr lang="zh-CN" altLang="zh-CN" sz="1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，从文件读取访问控制列表条目并删除</a:t>
            </a:r>
            <a:endParaRPr lang="zh-CN" altLang="zh-CN" sz="1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altLang="zh-CN" sz="1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-b: --remove-all</a:t>
            </a:r>
            <a:r>
              <a:rPr lang="zh-CN" altLang="zh-CN" sz="1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，删除所有扩展访问控制列表条目</a:t>
            </a:r>
            <a:endParaRPr lang="zh-CN" altLang="zh-CN" sz="1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altLang="zh-CN" sz="1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-k: --remove-default</a:t>
            </a:r>
            <a:r>
              <a:rPr lang="zh-CN" altLang="zh-CN" sz="1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，移除默认访问控制列表</a:t>
            </a:r>
            <a:endParaRPr lang="zh-CN" altLang="zh-CN" sz="1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altLang="zh-CN" sz="1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-n: --no-mask</a:t>
            </a:r>
            <a:r>
              <a:rPr lang="zh-CN" altLang="zh-CN" sz="1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，不重新计算有效权限掩码</a:t>
            </a:r>
            <a:endParaRPr lang="zh-CN" altLang="zh-CN" sz="1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altLang="zh-CN" sz="1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-d: --default</a:t>
            </a:r>
            <a:r>
              <a:rPr lang="zh-CN" altLang="zh-CN" sz="1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，应用到默认访问控制列表的操作</a:t>
            </a:r>
            <a:endParaRPr lang="zh-CN" altLang="zh-CN" sz="1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altLang="zh-CN" sz="1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-R: --recursive</a:t>
            </a:r>
            <a:r>
              <a:rPr lang="zh-CN" altLang="zh-CN" sz="1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，递归操作子目录</a:t>
            </a:r>
            <a:endParaRPr lang="zh-CN" altLang="zh-CN" sz="1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MGVlMDBlY2U5OGRiY2RiZDkwMWUwYTBjMmYwMTUxZWM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北京大学-红色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94070A"/>
      </a:accent1>
      <a:accent2>
        <a:srgbClr val="D7C8B5"/>
      </a:accent2>
      <a:accent3>
        <a:srgbClr val="A5A5A5"/>
      </a:accent3>
      <a:accent4>
        <a:srgbClr val="0B4065"/>
      </a:accent4>
      <a:accent5>
        <a:srgbClr val="5B9BD5"/>
      </a:accent5>
      <a:accent6>
        <a:srgbClr val="70AD47"/>
      </a:accent6>
      <a:hlink>
        <a:srgbClr val="94070A"/>
      </a:hlink>
      <a:folHlink>
        <a:srgbClr val="954F72"/>
      </a:folHlink>
    </a:clrScheme>
    <a:fontScheme name="loawae3m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2685</Words>
  <Application>WPS 演示</Application>
  <PresentationFormat>宽屏</PresentationFormat>
  <Paragraphs>155</Paragraphs>
  <Slides>15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15</vt:i4>
      </vt:variant>
    </vt:vector>
  </HeadingPairs>
  <TitlesOfParts>
    <vt:vector size="28" baseType="lpstr">
      <vt:lpstr>Arial</vt:lpstr>
      <vt:lpstr>宋体</vt:lpstr>
      <vt:lpstr>Wingdings</vt:lpstr>
      <vt:lpstr>微软雅黑</vt:lpstr>
      <vt:lpstr>微软雅黑 Light</vt:lpstr>
      <vt:lpstr>Helvetica</vt:lpstr>
      <vt:lpstr>等线</vt:lpstr>
      <vt:lpstr>Times New Roman</vt:lpstr>
      <vt:lpstr>Arial Unicode MS</vt:lpstr>
      <vt:lpstr>等线 Light</vt:lpstr>
      <vt:lpstr>Calibri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龙翔天驱</cp:lastModifiedBy>
  <cp:revision>2</cp:revision>
  <dcterms:created xsi:type="dcterms:W3CDTF">2023-11-05T08:54:00Z</dcterms:created>
  <dcterms:modified xsi:type="dcterms:W3CDTF">2024-09-07T16:58:14Z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5AD2BF30A0D5430F994D616EB23760F8_12</vt:lpwstr>
  </property>
  <property fmtid="{D5CDD505-2E9C-101B-9397-08002B2CF9AE}" pid="3" name="KSOProductBuildVer">
    <vt:lpwstr>2052-12.1.0.17827</vt:lpwstr>
  </property>
</Properties>
</file>