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70" r:id="rId14"/>
    <p:sldId id="266" r:id="rId15"/>
    <p:sldId id="273" r:id="rId16"/>
    <p:sldId id="269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AC7A-576B-78C3-433E-689DA906F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5BF7F-8B66-E818-56C7-79F7BF9A0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2A37D-F071-2D7C-4780-A3313752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F0FA-2985-4FAE-95B6-9944D9925C9B}" type="datetimeFigureOut">
              <a:rPr lang="en-SG" smtClean="0"/>
              <a:t>14/2/2025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9BCA-6166-D2A7-4B16-00CA092E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9AD94-8EF0-6FB8-94CE-BA4503D6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15F1-D3F8-4DF7-A7C5-73D76AF41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196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1BAA-FD8B-4FA7-1533-D25884F1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7DE4D-F94C-C929-0F52-172B8F0C3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E0223-440E-384B-ECF1-E7342251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F0FA-2985-4FAE-95B6-9944D9925C9B}" type="datetimeFigureOut">
              <a:rPr lang="en-SG" smtClean="0"/>
              <a:t>14/2/2025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F531-387A-829B-9AD1-DBF5AA44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68A1-B419-2C9B-AB2F-8A72264B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15F1-D3F8-4DF7-A7C5-73D76AF41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928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A6A7B-4D8F-B3BE-F2C9-2CA0D5C4B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E367A-E85C-2F06-176B-1FA7E7819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91FF7-87C6-60D8-7537-EB48BDF1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F0FA-2985-4FAE-95B6-9944D9925C9B}" type="datetimeFigureOut">
              <a:rPr lang="en-SG" smtClean="0"/>
              <a:t>14/2/2025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34336-5F52-B5A9-A679-46DE270B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72E7D-29B9-79C9-5203-7AD3644B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15F1-D3F8-4DF7-A7C5-73D76AF41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896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6E78-C28B-0B4C-A55D-67379E8E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26BB8-91ED-2AE7-DEBA-343049BAE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5FAC6-068B-C064-DC5E-1141454E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F0FA-2985-4FAE-95B6-9944D9925C9B}" type="datetimeFigureOut">
              <a:rPr lang="en-SG" smtClean="0"/>
              <a:t>14/2/2025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401DE-0693-12CA-4553-0CEAB79E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C44C1-B1A5-A738-E0ED-AE862972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15F1-D3F8-4DF7-A7C5-73D76AF41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985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6A4B-3AD8-667B-9769-64492D8F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5F7CE-6616-263B-BB81-75505BF6B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4B56C-DEFE-514A-FB07-1C1B764F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F0FA-2985-4FAE-95B6-9944D9925C9B}" type="datetimeFigureOut">
              <a:rPr lang="en-SG" smtClean="0"/>
              <a:t>14/2/2025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FB31D-29E3-404D-EBE9-FF0FEA72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E1BAB-FE8E-1E30-4F75-84D51169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15F1-D3F8-4DF7-A7C5-73D76AF41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676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6A2D-42CB-0D06-92A9-4BDF6FEE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739DF-7B3C-223A-7BE0-52BE0B661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67D41-2E86-FFF3-07CD-D0EE7EDAA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29721-57B2-2357-9190-D2EA774D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F0FA-2985-4FAE-95B6-9944D9925C9B}" type="datetimeFigureOut">
              <a:rPr lang="en-SG" smtClean="0"/>
              <a:t>14/2/2025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667BC-17CC-B8A7-81DE-AE5A3229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176C9-A96F-E83E-345B-F1598DB6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15F1-D3F8-4DF7-A7C5-73D76AF41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722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A0895-4B4C-DB52-DD57-D6FD5F1D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4D028-DC83-DC38-6F29-05893E3E7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64A65-3514-DF38-8257-53D8DF450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0F612-B18C-6935-1C8F-6FEFCE534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6ECEE-CBEB-70A0-94BA-5FD4B2145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BD090-5356-8C9D-C8E4-54AE180D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F0FA-2985-4FAE-95B6-9944D9925C9B}" type="datetimeFigureOut">
              <a:rPr lang="en-SG" smtClean="0"/>
              <a:t>14/2/2025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BCDBD-D18F-F1DB-727A-61D3ACD6E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19CA2-84A8-6FE6-43B5-51DE4699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15F1-D3F8-4DF7-A7C5-73D76AF41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778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F64E-BFF5-20C6-9601-1394DD36C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743E8-D227-29C0-098C-BF22EBFD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F0FA-2985-4FAE-95B6-9944D9925C9B}" type="datetimeFigureOut">
              <a:rPr lang="en-SG" smtClean="0"/>
              <a:t>14/2/2025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56FE8-6412-EC94-263D-B81E58CE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D8630-6F22-9761-47C1-8FA92292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15F1-D3F8-4DF7-A7C5-73D76AF41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62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5A47A-3106-DB41-9EC7-8364ACE1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F0FA-2985-4FAE-95B6-9944D9925C9B}" type="datetimeFigureOut">
              <a:rPr lang="en-SG" smtClean="0"/>
              <a:t>14/2/2025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4E40F-E09C-02C3-98E2-DF95832E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820FC-C401-EED9-9ED8-5BAA2EA4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15F1-D3F8-4DF7-A7C5-73D76AF41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655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61B2-4D5C-8C18-A7D5-D2413FDB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5CC9-1C98-7A37-2724-6CE9D6DA1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52584-2B8D-EFEB-A590-9C8DF5895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69CD5-664A-ADEA-A5E5-0F5B5DCA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F0FA-2985-4FAE-95B6-9944D9925C9B}" type="datetimeFigureOut">
              <a:rPr lang="en-SG" smtClean="0"/>
              <a:t>14/2/2025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DE47-9D3C-3811-CCF1-054CEB12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D74F0-EFB3-B889-F6F9-8E7CBED1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15F1-D3F8-4DF7-A7C5-73D76AF41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491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88B6-7B25-FFDD-FDC5-EDCA85D5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402078-5F9C-72CB-EA68-205BE5D67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B224F-4E35-147A-2300-7BA05D5AC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00ADD-C5D7-8CA1-684E-DC8EC4A4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F0FA-2985-4FAE-95B6-9944D9925C9B}" type="datetimeFigureOut">
              <a:rPr lang="en-SG" smtClean="0"/>
              <a:t>14/2/2025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0FE07-136A-DF5D-6C02-AB8F6727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B880D-AC93-2DD3-9B53-8B046986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215F1-D3F8-4DF7-A7C5-73D76AF41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560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2DE64-DE27-0B1F-E166-9EF465E5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08641-BBD7-F18A-04F3-6D4EFDE27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97059-C71F-DEEC-FFFA-4205B0236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B0F0FA-2985-4FAE-95B6-9944D9925C9B}" type="datetimeFigureOut">
              <a:rPr lang="en-SG" smtClean="0"/>
              <a:t>14/2/2025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26E5-EBFD-BBC1-BABF-8A43A8BE3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3EA13-7CAD-C861-6C26-A0EE5492E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6215F1-D3F8-4DF7-A7C5-73D76AF41D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662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6BE5-B342-BA67-A787-A6FAAD644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CA2 Part A : Time-Series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8298E-9ED9-99BB-5FEF-8766FB92B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Tan Eu Zin</a:t>
            </a:r>
          </a:p>
          <a:p>
            <a:r>
              <a:rPr lang="en-SG" dirty="0"/>
              <a:t>2415927</a:t>
            </a:r>
          </a:p>
          <a:p>
            <a:r>
              <a:rPr lang="en-SG" dirty="0"/>
              <a:t>DAAA/FT/1B/03</a:t>
            </a:r>
          </a:p>
        </p:txBody>
      </p:sp>
    </p:spTree>
    <p:extLst>
      <p:ext uri="{BB962C8B-B14F-4D97-AF65-F5344CB8AC3E}">
        <p14:creationId xmlns:p14="http://schemas.microsoft.com/office/powerpoint/2010/main" val="4235491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4253-34FB-7FD9-1C20-03B55D7C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Final Chosen Model : </a:t>
            </a:r>
            <a:r>
              <a:rPr lang="en-SG" b="1" u="sng" dirty="0"/>
              <a:t>SARIMAX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8F781-3560-129D-A297-7A040ECD1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284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SG" dirty="0"/>
              <a:t>SARIMAX has the </a:t>
            </a:r>
            <a:r>
              <a:rPr lang="en-SG" dirty="0">
                <a:highlight>
                  <a:srgbClr val="FFFF00"/>
                </a:highlight>
              </a:rPr>
              <a:t>lowest RMSE and MAPE in general </a:t>
            </a:r>
            <a:r>
              <a:rPr lang="en-SG" dirty="0"/>
              <a:t>compared to the other models. </a:t>
            </a:r>
          </a:p>
          <a:p>
            <a:pPr>
              <a:buFontTx/>
              <a:buChar char="-"/>
            </a:pPr>
            <a:r>
              <a:rPr lang="en-SG" dirty="0"/>
              <a:t>However, the graph of water consumption for SARIMAX </a:t>
            </a:r>
            <a:r>
              <a:rPr lang="en-SG" dirty="0">
                <a:highlight>
                  <a:srgbClr val="FF0000"/>
                </a:highlight>
              </a:rPr>
              <a:t>falls behind </a:t>
            </a:r>
            <a:r>
              <a:rPr lang="en-SG" dirty="0"/>
              <a:t>Holt Winters and ARIMA with </a:t>
            </a:r>
            <a:r>
              <a:rPr lang="en-SG" dirty="0">
                <a:highlight>
                  <a:srgbClr val="FF0000"/>
                </a:highlight>
              </a:rPr>
              <a:t>highest MAPE and RMSE</a:t>
            </a:r>
          </a:p>
          <a:p>
            <a:pPr>
              <a:buFontTx/>
              <a:buChar char="-"/>
            </a:pPr>
            <a:r>
              <a:rPr lang="en-SG" dirty="0"/>
              <a:t>Despite that, since </a:t>
            </a:r>
            <a:r>
              <a:rPr lang="en-SG" dirty="0">
                <a:highlight>
                  <a:srgbClr val="00FF00"/>
                </a:highlight>
              </a:rPr>
              <a:t>2/3 of SARIMAX’s predictions are the best </a:t>
            </a:r>
            <a:r>
              <a:rPr lang="en-SG" dirty="0"/>
              <a:t>among all, with </a:t>
            </a:r>
            <a:r>
              <a:rPr lang="en-SG" dirty="0">
                <a:highlight>
                  <a:srgbClr val="00FF00"/>
                </a:highlight>
              </a:rPr>
              <a:t>lowest MAPE and RMSE </a:t>
            </a:r>
            <a:r>
              <a:rPr lang="en-SG" dirty="0"/>
              <a:t>(making the least error), we will take </a:t>
            </a:r>
            <a:r>
              <a:rPr lang="en-SG" b="1" u="sng" dirty="0"/>
              <a:t>SARIMAX</a:t>
            </a:r>
            <a:r>
              <a:rPr lang="en-SG" dirty="0"/>
              <a:t> as the best model.</a:t>
            </a:r>
          </a:p>
          <a:p>
            <a:pPr>
              <a:buFontTx/>
              <a:buChar char="-"/>
            </a:pPr>
            <a:r>
              <a:rPr lang="en-SG" dirty="0"/>
              <a:t>Now we will </a:t>
            </a:r>
            <a:r>
              <a:rPr lang="en-SG" b="1" dirty="0"/>
              <a:t>hyperparameter tune </a:t>
            </a:r>
            <a:r>
              <a:rPr lang="en-SG" dirty="0"/>
              <a:t>it.</a:t>
            </a:r>
          </a:p>
        </p:txBody>
      </p:sp>
    </p:spTree>
    <p:extLst>
      <p:ext uri="{BB962C8B-B14F-4D97-AF65-F5344CB8AC3E}">
        <p14:creationId xmlns:p14="http://schemas.microsoft.com/office/powerpoint/2010/main" val="132006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639A92-8424-3682-2B41-049317710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965" y="0"/>
            <a:ext cx="7136062" cy="2022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70EDDD-B8BD-FBA8-DD52-75C5F4F3F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726" y="2721426"/>
            <a:ext cx="7430537" cy="857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D37162-F90F-B980-FE55-8CC9A31754AA}"/>
              </a:ext>
            </a:extLst>
          </p:cNvPr>
          <p:cNvSpPr txBox="1"/>
          <p:nvPr/>
        </p:nvSpPr>
        <p:spPr>
          <a:xfrm>
            <a:off x="3456034" y="2022144"/>
            <a:ext cx="5279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Split dataset by its columns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E3065-6F56-3385-6674-EE69A5E4BF94}"/>
              </a:ext>
            </a:extLst>
          </p:cNvPr>
          <p:cNvSpPr txBox="1"/>
          <p:nvPr/>
        </p:nvSpPr>
        <p:spPr>
          <a:xfrm>
            <a:off x="2020523" y="3549306"/>
            <a:ext cx="815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Here’s the parameters we are tuning SARIMAX with : </a:t>
            </a:r>
            <a:r>
              <a:rPr lang="en-SG" b="1" dirty="0"/>
              <a:t>order and seasonal order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BF0810-E095-0F80-E57B-DBCF96CE2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229" y="4044288"/>
            <a:ext cx="2905530" cy="847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DED0B6-BFCC-A973-523B-D3146314F733}"/>
              </a:ext>
            </a:extLst>
          </p:cNvPr>
          <p:cNvSpPr txBox="1"/>
          <p:nvPr/>
        </p:nvSpPr>
        <p:spPr>
          <a:xfrm>
            <a:off x="2399065" y="4892131"/>
            <a:ext cx="739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We also train test split data from each column separately before tuning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D35C34-52BA-595A-E243-18B2A6CA4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58" y="5604410"/>
            <a:ext cx="5439534" cy="10097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554C82-5604-DB29-CCE9-E445C601C4B8}"/>
              </a:ext>
            </a:extLst>
          </p:cNvPr>
          <p:cNvSpPr txBox="1"/>
          <p:nvPr/>
        </p:nvSpPr>
        <p:spPr>
          <a:xfrm>
            <a:off x="6784257" y="5786139"/>
            <a:ext cx="531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aim to get the order and seasonal orders that return the lowest possible MAPE score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17036C-BCFB-A1D2-5331-0CF6A7D47214}"/>
              </a:ext>
            </a:extLst>
          </p:cNvPr>
          <p:cNvCxnSpPr/>
          <p:nvPr/>
        </p:nvCxnSpPr>
        <p:spPr>
          <a:xfrm>
            <a:off x="6095994" y="6109304"/>
            <a:ext cx="5604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6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F3362-5644-4D0F-7A88-3CC12B56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3"/>
            <a:ext cx="10515600" cy="677094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Tuning </a:t>
            </a:r>
            <a:r>
              <a:rPr lang="en-SG" sz="4000" dirty="0"/>
              <a:t>SARIMAX</a:t>
            </a:r>
            <a:r>
              <a:rPr lang="en-SG" dirty="0"/>
              <a:t> for gas consumption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4DBB38-C10C-812D-EE8D-C760EDDE4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6" y="1045983"/>
            <a:ext cx="6662803" cy="4766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17EC53-2CE0-1295-3912-7C653BD88916}"/>
              </a:ext>
            </a:extLst>
          </p:cNvPr>
          <p:cNvSpPr txBox="1"/>
          <p:nvPr/>
        </p:nvSpPr>
        <p:spPr>
          <a:xfrm>
            <a:off x="7580671" y="2551837"/>
            <a:ext cx="3942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Now that we tuned the model on </a:t>
            </a:r>
            <a:r>
              <a:rPr lang="en-SG" dirty="0" err="1"/>
              <a:t>gasData</a:t>
            </a:r>
            <a:r>
              <a:rPr lang="en-SG" dirty="0"/>
              <a:t>, we know the best parameters (order, </a:t>
            </a:r>
            <a:r>
              <a:rPr lang="en-SG" dirty="0" err="1"/>
              <a:t>seasonal_order</a:t>
            </a:r>
            <a:r>
              <a:rPr lang="en-SG" dirty="0"/>
              <a:t>) which give the lowest possible MAPE score, we can hence do the forecast with these parameters.</a:t>
            </a:r>
          </a:p>
          <a:p>
            <a:endParaRPr lang="en-SG" dirty="0"/>
          </a:p>
          <a:p>
            <a:r>
              <a:rPr lang="en-SG" dirty="0"/>
              <a:t>MAPE decreased after tuning compared to previously.</a:t>
            </a:r>
          </a:p>
        </p:txBody>
      </p:sp>
    </p:spTree>
    <p:extLst>
      <p:ext uri="{BB962C8B-B14F-4D97-AF65-F5344CB8AC3E}">
        <p14:creationId xmlns:p14="http://schemas.microsoft.com/office/powerpoint/2010/main" val="271963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863F-FEFB-1E1D-0A4A-296C9708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64" y="0"/>
            <a:ext cx="9485671" cy="765585"/>
          </a:xfrm>
        </p:spPr>
        <p:txBody>
          <a:bodyPr/>
          <a:lstStyle/>
          <a:p>
            <a:pPr algn="ctr"/>
            <a:r>
              <a:rPr lang="en-SG" dirty="0"/>
              <a:t>Forecast : </a:t>
            </a:r>
            <a:r>
              <a:rPr lang="en-SG" dirty="0">
                <a:highlight>
                  <a:srgbClr val="00FF00"/>
                </a:highlight>
              </a:rPr>
              <a:t>Gas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FA03F-BC11-9C88-8B42-B4F49C850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54" y="900885"/>
            <a:ext cx="11213892" cy="553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6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F371-9125-C22D-FFCE-0335E461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08269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Tuning </a:t>
            </a:r>
            <a:r>
              <a:rPr lang="en-SG" sz="4000" dirty="0"/>
              <a:t>SARIMAX</a:t>
            </a:r>
            <a:r>
              <a:rPr lang="en-SG" dirty="0"/>
              <a:t> for electricity consumption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E72013-95F5-D43C-3FAA-27140C17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71" y="883898"/>
            <a:ext cx="7297168" cy="56014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2B514F-A4C2-1118-8407-4914CFBF45A6}"/>
              </a:ext>
            </a:extLst>
          </p:cNvPr>
          <p:cNvSpPr txBox="1"/>
          <p:nvPr/>
        </p:nvSpPr>
        <p:spPr>
          <a:xfrm>
            <a:off x="8278761" y="2700282"/>
            <a:ext cx="33626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Now that we tuned the model on </a:t>
            </a:r>
            <a:r>
              <a:rPr lang="en-SG" dirty="0" err="1"/>
              <a:t>electricityData</a:t>
            </a:r>
            <a:r>
              <a:rPr lang="en-SG" dirty="0"/>
              <a:t>, we know the best parameters (order, </a:t>
            </a:r>
            <a:r>
              <a:rPr lang="en-SG" dirty="0" err="1"/>
              <a:t>seasonal_order</a:t>
            </a:r>
            <a:r>
              <a:rPr lang="en-SG" dirty="0"/>
              <a:t>) which give the lowest possible MAPE score, we can hence do the forecast with these parameters.</a:t>
            </a:r>
          </a:p>
          <a:p>
            <a:endParaRPr lang="en-SG" dirty="0"/>
          </a:p>
          <a:p>
            <a:r>
              <a:rPr lang="en-SG" dirty="0"/>
              <a:t>MAPE decreased after tuning compared to previously.</a:t>
            </a:r>
          </a:p>
        </p:txBody>
      </p:sp>
    </p:spTree>
    <p:extLst>
      <p:ext uri="{BB962C8B-B14F-4D97-AF65-F5344CB8AC3E}">
        <p14:creationId xmlns:p14="http://schemas.microsoft.com/office/powerpoint/2010/main" val="208940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FB04F-BAB9-1F2B-5D79-CE0C0FD33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FA7B-F38B-50DF-8D81-8AFBD857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64" y="0"/>
            <a:ext cx="9485671" cy="765585"/>
          </a:xfrm>
        </p:spPr>
        <p:txBody>
          <a:bodyPr/>
          <a:lstStyle/>
          <a:p>
            <a:pPr algn="ctr"/>
            <a:r>
              <a:rPr lang="en-SG" dirty="0"/>
              <a:t>Forecast : </a:t>
            </a:r>
            <a:r>
              <a:rPr lang="en-SG" dirty="0">
                <a:highlight>
                  <a:srgbClr val="00FF00"/>
                </a:highlight>
              </a:rPr>
              <a:t>Electricity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9E6B3-AD96-891B-6FCA-F1A589F4F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60" y="962335"/>
            <a:ext cx="10739280" cy="53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57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5E71-7FE5-7FEA-E643-B6A088C3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887" y="1"/>
            <a:ext cx="8984226" cy="776748"/>
          </a:xfrm>
        </p:spPr>
        <p:txBody>
          <a:bodyPr/>
          <a:lstStyle/>
          <a:p>
            <a:r>
              <a:rPr lang="en-SG" dirty="0"/>
              <a:t>Tuning </a:t>
            </a:r>
            <a:r>
              <a:rPr lang="en-SG" sz="4000" dirty="0"/>
              <a:t>SARIMAX</a:t>
            </a:r>
            <a:r>
              <a:rPr lang="en-SG" dirty="0"/>
              <a:t> for water consumption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C1F08-B53E-5C2B-AED5-C1E9276EB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3" y="888660"/>
            <a:ext cx="7306695" cy="55919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493480-CE9E-2A22-07DB-E10186E6F6C8}"/>
              </a:ext>
            </a:extLst>
          </p:cNvPr>
          <p:cNvSpPr txBox="1"/>
          <p:nvPr/>
        </p:nvSpPr>
        <p:spPr>
          <a:xfrm>
            <a:off x="8259097" y="2690336"/>
            <a:ext cx="36631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Now that we tuned the model on </a:t>
            </a:r>
            <a:r>
              <a:rPr lang="en-SG" dirty="0" err="1"/>
              <a:t>waterData</a:t>
            </a:r>
            <a:r>
              <a:rPr lang="en-SG" dirty="0"/>
              <a:t>, we know the best parameters (order, </a:t>
            </a:r>
            <a:r>
              <a:rPr lang="en-SG" dirty="0" err="1"/>
              <a:t>seasonal_order</a:t>
            </a:r>
            <a:r>
              <a:rPr lang="en-SG" dirty="0"/>
              <a:t>) which give the lowest possible MAPE score, we can hence do the forecast with these parameters.</a:t>
            </a:r>
          </a:p>
          <a:p>
            <a:endParaRPr lang="en-SG" dirty="0"/>
          </a:p>
          <a:p>
            <a:r>
              <a:rPr lang="en-SG" dirty="0"/>
              <a:t>MAPE decreased after tuning compared to previously.</a:t>
            </a:r>
          </a:p>
        </p:txBody>
      </p:sp>
    </p:spTree>
    <p:extLst>
      <p:ext uri="{BB962C8B-B14F-4D97-AF65-F5344CB8AC3E}">
        <p14:creationId xmlns:p14="http://schemas.microsoft.com/office/powerpoint/2010/main" val="3699824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771DC-9F24-374F-3137-E7D714444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E577-B5E0-4576-67E9-51DF180C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164" y="0"/>
            <a:ext cx="9485671" cy="765585"/>
          </a:xfrm>
        </p:spPr>
        <p:txBody>
          <a:bodyPr/>
          <a:lstStyle/>
          <a:p>
            <a:pPr algn="ctr"/>
            <a:r>
              <a:rPr lang="en-SG" dirty="0"/>
              <a:t>Forecast : </a:t>
            </a:r>
            <a:r>
              <a:rPr lang="en-SG" dirty="0">
                <a:highlight>
                  <a:srgbClr val="00FF00"/>
                </a:highlight>
              </a:rPr>
              <a:t>Water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C9F73-D308-D113-657D-C5082C77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99" y="952197"/>
            <a:ext cx="10945002" cy="54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47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F8D9-C085-0C46-2F08-192D02DC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SG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5204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F9448B-E05D-9D86-74E3-01D3149B6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810" y="113506"/>
            <a:ext cx="7916380" cy="905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235152-0C79-5CC3-B9FD-82BE6F0ED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6" y="1308570"/>
            <a:ext cx="4188054" cy="1095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F8732-BDBF-D9CF-81A4-680410149763}"/>
              </a:ext>
            </a:extLst>
          </p:cNvPr>
          <p:cNvSpPr txBox="1"/>
          <p:nvPr/>
        </p:nvSpPr>
        <p:spPr>
          <a:xfrm>
            <a:off x="600012" y="2404098"/>
            <a:ext cx="314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First, we load the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B53CF1-5696-D2EF-F854-7F3F581DB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28" y="3176510"/>
            <a:ext cx="3858563" cy="277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06E16E-E8CF-D175-45E6-8A71A1FADC4E}"/>
              </a:ext>
            </a:extLst>
          </p:cNvPr>
          <p:cNvSpPr txBox="1"/>
          <p:nvPr/>
        </p:nvSpPr>
        <p:spPr>
          <a:xfrm>
            <a:off x="521354" y="6251983"/>
            <a:ext cx="291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Next, observe dataset info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1C75E5-34DB-AB4E-F0CD-12A955F48FEE}"/>
              </a:ext>
            </a:extLst>
          </p:cNvPr>
          <p:cNvCxnSpPr>
            <a:cxnSpLocks/>
          </p:cNvCxnSpPr>
          <p:nvPr/>
        </p:nvCxnSpPr>
        <p:spPr>
          <a:xfrm>
            <a:off x="4689987" y="1199535"/>
            <a:ext cx="0" cy="52371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4CDBA9B0-C3E5-F0C2-4D3A-8AA4FDAA4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335" y="1196181"/>
            <a:ext cx="4410691" cy="9335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7994D3-D571-D49D-5001-CA918FBBF65D}"/>
              </a:ext>
            </a:extLst>
          </p:cNvPr>
          <p:cNvSpPr txBox="1"/>
          <p:nvPr/>
        </p:nvSpPr>
        <p:spPr>
          <a:xfrm>
            <a:off x="6862917" y="2219432"/>
            <a:ext cx="248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Check shape of 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0FE332-EA18-92FE-3DDC-2F419ADAB6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623" y="3152749"/>
            <a:ext cx="5468113" cy="30579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23B2669-EFCB-280A-964C-AB1F92DC163C}"/>
              </a:ext>
            </a:extLst>
          </p:cNvPr>
          <p:cNvSpPr txBox="1"/>
          <p:nvPr/>
        </p:nvSpPr>
        <p:spPr>
          <a:xfrm>
            <a:off x="6140951" y="6251983"/>
            <a:ext cx="482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 basic statistics of data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937BA6-F85E-AE09-C77A-BE86FA92EC3E}"/>
              </a:ext>
            </a:extLst>
          </p:cNvPr>
          <p:cNvCxnSpPr/>
          <p:nvPr/>
        </p:nvCxnSpPr>
        <p:spPr>
          <a:xfrm>
            <a:off x="306851" y="2864703"/>
            <a:ext cx="36948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2A2639-580B-7FB6-E9C6-599285674FE6}"/>
              </a:ext>
            </a:extLst>
          </p:cNvPr>
          <p:cNvCxnSpPr>
            <a:cxnSpLocks/>
          </p:cNvCxnSpPr>
          <p:nvPr/>
        </p:nvCxnSpPr>
        <p:spPr>
          <a:xfrm>
            <a:off x="5036315" y="2795381"/>
            <a:ext cx="5848727" cy="50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75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84E0F-BBEB-68A7-64FB-6E7618E34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4" y="186807"/>
            <a:ext cx="4807863" cy="2118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91D5F2-5D97-FC02-D1D3-DDEB79A29803}"/>
              </a:ext>
            </a:extLst>
          </p:cNvPr>
          <p:cNvSpPr txBox="1"/>
          <p:nvPr/>
        </p:nvSpPr>
        <p:spPr>
          <a:xfrm>
            <a:off x="1135680" y="2330248"/>
            <a:ext cx="3087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Viewing first 5 rows of data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2D3AD9-08E2-786C-C106-BA0F338257F7}"/>
              </a:ext>
            </a:extLst>
          </p:cNvPr>
          <p:cNvCxnSpPr>
            <a:cxnSpLocks/>
          </p:cNvCxnSpPr>
          <p:nvPr/>
        </p:nvCxnSpPr>
        <p:spPr>
          <a:xfrm>
            <a:off x="275414" y="2959510"/>
            <a:ext cx="5063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C99B5CB-71CB-3FB0-D4D0-3BCF70EFB85E}"/>
              </a:ext>
            </a:extLst>
          </p:cNvPr>
          <p:cNvSpPr txBox="1"/>
          <p:nvPr/>
        </p:nvSpPr>
        <p:spPr>
          <a:xfrm>
            <a:off x="1804273" y="3041248"/>
            <a:ext cx="241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Data prepping : </a:t>
            </a:r>
            <a:endParaRPr lang="en-SG" b="1" u="sn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D9842A2-0D38-4B4A-7F65-312030E1C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80" y="3447421"/>
            <a:ext cx="3400900" cy="21053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7DE56B-D98C-E6F6-A1A9-E5B394375921}"/>
              </a:ext>
            </a:extLst>
          </p:cNvPr>
          <p:cNvSpPr txBox="1"/>
          <p:nvPr/>
        </p:nvSpPr>
        <p:spPr>
          <a:xfrm>
            <a:off x="796413" y="5919019"/>
            <a:ext cx="340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missing values, no need to fill / drop anything.</a:t>
            </a:r>
            <a:endParaRPr lang="en-SG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FB69D5-7990-B011-0014-4ED22B3CF61D}"/>
              </a:ext>
            </a:extLst>
          </p:cNvPr>
          <p:cNvCxnSpPr/>
          <p:nvPr/>
        </p:nvCxnSpPr>
        <p:spPr>
          <a:xfrm>
            <a:off x="5683045" y="292650"/>
            <a:ext cx="0" cy="6077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206D66B6-84A4-97F5-E9C9-8AAC3954B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684" y="632366"/>
            <a:ext cx="6011114" cy="41344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8FD49C-204A-7447-57A5-938DFEE074B9}"/>
              </a:ext>
            </a:extLst>
          </p:cNvPr>
          <p:cNvSpPr txBox="1"/>
          <p:nvPr/>
        </p:nvSpPr>
        <p:spPr>
          <a:xfrm>
            <a:off x="5996617" y="5183408"/>
            <a:ext cx="601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Converting date to datetime format and using it as an index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788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6ED38C-A91C-EC15-4F79-7275922E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92644" cy="2109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0CC42-2E01-12A6-A71F-553093A65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109021"/>
            <a:ext cx="6292645" cy="2374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86CD5E-C915-9728-F7E6-20613CB07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83511"/>
            <a:ext cx="6292645" cy="23744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ABF633-8A83-6C59-53F2-0047DF4988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001" y="1707609"/>
            <a:ext cx="5294026" cy="13664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175BF0-041A-A2CE-5B22-616E40F02049}"/>
              </a:ext>
            </a:extLst>
          </p:cNvPr>
          <p:cNvSpPr txBox="1"/>
          <p:nvPr/>
        </p:nvSpPr>
        <p:spPr>
          <a:xfrm>
            <a:off x="8042787" y="685178"/>
            <a:ext cx="480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Viewed dataset before doing anything </a:t>
            </a:r>
            <a:endParaRPr lang="en-SG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BB5A81-411E-D859-40E4-C3D29D3A3832}"/>
              </a:ext>
            </a:extLst>
          </p:cNvPr>
          <p:cNvCxnSpPr/>
          <p:nvPr/>
        </p:nvCxnSpPr>
        <p:spPr>
          <a:xfrm flipH="1">
            <a:off x="6587613" y="869844"/>
            <a:ext cx="12585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EE151B-3999-77D2-1F67-4C397BCF2FE5}"/>
              </a:ext>
            </a:extLst>
          </p:cNvPr>
          <p:cNvCxnSpPr>
            <a:cxnSpLocks/>
          </p:cNvCxnSpPr>
          <p:nvPr/>
        </p:nvCxnSpPr>
        <p:spPr>
          <a:xfrm>
            <a:off x="6440129" y="1514168"/>
            <a:ext cx="5486400" cy="98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59D2CF-2D06-E7BC-C8B1-AE3540EA388B}"/>
              </a:ext>
            </a:extLst>
          </p:cNvPr>
          <p:cNvCxnSpPr>
            <a:cxnSpLocks/>
          </p:cNvCxnSpPr>
          <p:nvPr/>
        </p:nvCxnSpPr>
        <p:spPr>
          <a:xfrm>
            <a:off x="6440129" y="1514168"/>
            <a:ext cx="29496" cy="5574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47590D7-CD4F-E4A9-A70F-FD41C6128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220" y="3148674"/>
            <a:ext cx="4782217" cy="152421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C6D950-9767-EE5C-E1F6-77BC4ECB4642}"/>
              </a:ext>
            </a:extLst>
          </p:cNvPr>
          <p:cNvSpPr txBox="1"/>
          <p:nvPr/>
        </p:nvSpPr>
        <p:spPr>
          <a:xfrm>
            <a:off x="7285703" y="5034116"/>
            <a:ext cx="46703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both summary statistics and ADF to check for non-stationary columns, result from ADF used as summary statistics method allows more room for error. </a:t>
            </a:r>
            <a:r>
              <a:rPr lang="en-GB" dirty="0">
                <a:highlight>
                  <a:srgbClr val="FFFF00"/>
                </a:highlight>
              </a:rPr>
              <a:t>Electricity Consumption is the only column that is non-stationary.</a:t>
            </a:r>
            <a:endParaRPr lang="en-SG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9612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96D96-877E-B2D3-A604-12AE3034F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8" y="789259"/>
            <a:ext cx="3556819" cy="976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Differencing is carried out on electricity consumption to make it stationary.</a:t>
            </a:r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DE704-7D64-051B-23FB-0DC81782F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191" y="0"/>
            <a:ext cx="7533809" cy="255508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65A7A-F4C1-7C49-77EC-5F10F287CD01}"/>
              </a:ext>
            </a:extLst>
          </p:cNvPr>
          <p:cNvCxnSpPr/>
          <p:nvPr/>
        </p:nvCxnSpPr>
        <p:spPr>
          <a:xfrm>
            <a:off x="93406" y="2635045"/>
            <a:ext cx="12005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0E7E0EC-4C17-B626-B3E1-77D58DFDD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79" y="3736258"/>
            <a:ext cx="3830778" cy="29702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F559C3-0057-5303-88FF-D149074D6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498" y="3736257"/>
            <a:ext cx="3920428" cy="29702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EF6C46-828B-6BF3-A8AF-927EE595D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073" y="3721943"/>
            <a:ext cx="3720648" cy="29845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6B0820-D54E-00FE-040E-C98B23574C47}"/>
              </a:ext>
            </a:extLst>
          </p:cNvPr>
          <p:cNvSpPr txBox="1"/>
          <p:nvPr/>
        </p:nvSpPr>
        <p:spPr>
          <a:xfrm>
            <a:off x="1922512" y="3026188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0000"/>
                </a:highlight>
              </a:rPr>
              <a:t>Data decomposition</a:t>
            </a:r>
            <a:r>
              <a:rPr lang="en-GB" dirty="0"/>
              <a:t> to view mainly trend and seasonality of each column of data.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91934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4478-73E8-5546-0F21-E56AD00F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235" y="-35385"/>
            <a:ext cx="3163529" cy="566328"/>
          </a:xfrm>
        </p:spPr>
        <p:txBody>
          <a:bodyPr>
            <a:normAutofit/>
          </a:bodyPr>
          <a:lstStyle/>
          <a:p>
            <a:r>
              <a:rPr lang="en-GB" sz="3200" b="1" u="sng" dirty="0"/>
              <a:t>Training Models : </a:t>
            </a:r>
            <a:endParaRPr lang="en-SG" sz="32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C918C-52DF-8705-7405-BBC9C0A73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73" y="3136490"/>
            <a:ext cx="10753053" cy="3401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64F47-1DC8-5901-6916-D805BE9D6F34}"/>
              </a:ext>
            </a:extLst>
          </p:cNvPr>
          <p:cNvSpPr txBox="1"/>
          <p:nvPr/>
        </p:nvSpPr>
        <p:spPr>
          <a:xfrm>
            <a:off x="4350773" y="765944"/>
            <a:ext cx="34904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Models selected are :</a:t>
            </a:r>
          </a:p>
          <a:p>
            <a:r>
              <a:rPr lang="en-GB" sz="2400" b="1" dirty="0"/>
              <a:t> </a:t>
            </a:r>
          </a:p>
          <a:p>
            <a:pPr marL="285750" indent="-285750">
              <a:buFontTx/>
              <a:buChar char="-"/>
            </a:pPr>
            <a:r>
              <a:rPr lang="en-GB" sz="2400" dirty="0">
                <a:highlight>
                  <a:srgbClr val="FF0000"/>
                </a:highlight>
              </a:rPr>
              <a:t>ARIMA </a:t>
            </a:r>
          </a:p>
          <a:p>
            <a:pPr marL="285750" indent="-285750">
              <a:buFontTx/>
              <a:buChar char="-"/>
            </a:pPr>
            <a:r>
              <a:rPr lang="en-GB" sz="2400" dirty="0">
                <a:highlight>
                  <a:srgbClr val="00FFFF"/>
                </a:highlight>
              </a:rPr>
              <a:t>SARIMAX</a:t>
            </a:r>
          </a:p>
          <a:p>
            <a:pPr marL="285750" indent="-285750">
              <a:buFontTx/>
              <a:buChar char="-"/>
            </a:pPr>
            <a:r>
              <a:rPr lang="en-GB" sz="2400" dirty="0">
                <a:highlight>
                  <a:srgbClr val="FF00FF"/>
                </a:highlight>
              </a:rPr>
              <a:t>Holt Winters</a:t>
            </a:r>
            <a:endParaRPr lang="en-SG" sz="240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48369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662-B3F6-3980-E902-9C36D0A5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764" y="0"/>
            <a:ext cx="6742471" cy="736088"/>
          </a:xfrm>
        </p:spPr>
        <p:txBody>
          <a:bodyPr/>
          <a:lstStyle/>
          <a:p>
            <a:pPr algn="ctr"/>
            <a:r>
              <a:rPr lang="en-SG" dirty="0"/>
              <a:t>ARIMA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9EB97-2041-7D5F-09C6-617044E1F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2493"/>
            <a:ext cx="6096000" cy="2738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CD95EF-9F26-7F26-16D0-3DE407BE1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2493"/>
            <a:ext cx="6096000" cy="27382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C1A95A-D055-47B1-B563-7248CC28E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726" y="3770696"/>
            <a:ext cx="6912548" cy="308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9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E3F8D-B9C0-DAF1-94A1-B5EC649E0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9DD1-BD8A-BCDA-2A33-C034BFFA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764" y="0"/>
            <a:ext cx="6742471" cy="736088"/>
          </a:xfrm>
        </p:spPr>
        <p:txBody>
          <a:bodyPr/>
          <a:lstStyle/>
          <a:p>
            <a:pPr algn="ctr"/>
            <a:r>
              <a:rPr lang="en-SG" dirty="0"/>
              <a:t>SARIMAX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80385-D59E-269B-B217-18F1BCA97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0"/>
            <a:ext cx="6138760" cy="2726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CE5123-2F62-DEFE-CEEF-8FCA8793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760" y="1016000"/>
            <a:ext cx="6053240" cy="2726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943966-70DC-6FBC-7ABD-81A05FF3B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088" y="3742860"/>
            <a:ext cx="6985824" cy="307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8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24F6D-FC9A-01F3-2217-A9604F498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3A79-E278-A2AB-5D6D-8875DBE8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764" y="0"/>
            <a:ext cx="6742471" cy="736088"/>
          </a:xfrm>
        </p:spPr>
        <p:txBody>
          <a:bodyPr/>
          <a:lstStyle/>
          <a:p>
            <a:pPr algn="ctr"/>
            <a:r>
              <a:rPr lang="en-SG" dirty="0"/>
              <a:t>Holt Winters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48388-E380-9361-A1B9-32334B012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410"/>
            <a:ext cx="6021878" cy="2820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95DE19-326B-05D7-4A0F-ADC11979B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022" y="1162410"/>
            <a:ext cx="6201977" cy="2820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572AB2-7A68-B3B3-75AE-2C88B1971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150" y="3982720"/>
            <a:ext cx="6683456" cy="29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2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448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CA2 Part A : Time-Series</vt:lpstr>
      <vt:lpstr>PowerPoint Presentation</vt:lpstr>
      <vt:lpstr>PowerPoint Presentation</vt:lpstr>
      <vt:lpstr>PowerPoint Presentation</vt:lpstr>
      <vt:lpstr>PowerPoint Presentation</vt:lpstr>
      <vt:lpstr>Training Models : </vt:lpstr>
      <vt:lpstr>ARIMA</vt:lpstr>
      <vt:lpstr>SARIMAX</vt:lpstr>
      <vt:lpstr>Holt Winters</vt:lpstr>
      <vt:lpstr>Final Chosen Model : SARIMAX</vt:lpstr>
      <vt:lpstr>PowerPoint Presentation</vt:lpstr>
      <vt:lpstr>Tuning SARIMAX for gas consumption</vt:lpstr>
      <vt:lpstr>Forecast : Gas Data</vt:lpstr>
      <vt:lpstr>Tuning SARIMAX for electricity consumption</vt:lpstr>
      <vt:lpstr>Forecast : Electricity Data</vt:lpstr>
      <vt:lpstr>Tuning SARIMAX for water consumption</vt:lpstr>
      <vt:lpstr>Forecast : Water Data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 EU ZIN</dc:creator>
  <cp:lastModifiedBy>TAN EU ZIN</cp:lastModifiedBy>
  <cp:revision>2</cp:revision>
  <dcterms:created xsi:type="dcterms:W3CDTF">2025-02-13T21:15:47Z</dcterms:created>
  <dcterms:modified xsi:type="dcterms:W3CDTF">2025-02-14T05:14:41Z</dcterms:modified>
</cp:coreProperties>
</file>