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3"/>
  </p:notesMasterIdLst>
  <p:sldIdLst>
    <p:sldId id="256" r:id="rId5"/>
    <p:sldId id="257" r:id="rId6"/>
    <p:sldId id="258" r:id="rId7"/>
    <p:sldId id="259" r:id="rId8"/>
    <p:sldId id="262" r:id="rId9"/>
    <p:sldId id="260" r:id="rId10"/>
    <p:sldId id="261" r:id="rId11"/>
    <p:sldId id="276" r:id="rId12"/>
    <p:sldId id="263" r:id="rId13"/>
    <p:sldId id="277" r:id="rId14"/>
    <p:sldId id="280" r:id="rId15"/>
    <p:sldId id="278" r:id="rId16"/>
    <p:sldId id="281" r:id="rId17"/>
    <p:sldId id="279" r:id="rId18"/>
    <p:sldId id="264" r:id="rId19"/>
    <p:sldId id="265" r:id="rId20"/>
    <p:sldId id="282"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77814E-3013-4052-8807-64F565AA1638}" v="32" dt="2025-02-12T18:49:21.0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281170-3355-4D8A-AE71-3B5EB153F7CE}" type="datetimeFigureOut">
              <a:rPr lang="en-SG" smtClean="0"/>
              <a:t>14/2/2025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605440-22A5-4E23-A4C9-2F5AA22198C7}" type="slidenum">
              <a:rPr lang="en-SG" smtClean="0"/>
              <a:t>‹#›</a:t>
            </a:fld>
            <a:endParaRPr lang="en-SG"/>
          </a:p>
        </p:txBody>
      </p:sp>
    </p:spTree>
    <p:extLst>
      <p:ext uri="{BB962C8B-B14F-4D97-AF65-F5344CB8AC3E}">
        <p14:creationId xmlns:p14="http://schemas.microsoft.com/office/powerpoint/2010/main" val="2486129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B07BB-C8BC-C9A2-FAFA-819489884F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3789B7B4-AF69-D812-2339-B7C66AACFB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F0BD90D-D520-50D3-D314-92F48D4B156A}"/>
              </a:ext>
            </a:extLst>
          </p:cNvPr>
          <p:cNvSpPr>
            <a:spLocks noGrp="1"/>
          </p:cNvSpPr>
          <p:nvPr>
            <p:ph type="dt" sz="half" idx="10"/>
          </p:nvPr>
        </p:nvSpPr>
        <p:spPr/>
        <p:txBody>
          <a:bodyPr/>
          <a:lstStyle/>
          <a:p>
            <a:fld id="{0A6A4F1F-EE58-4479-9D4A-016702178E19}" type="datetimeFigureOut">
              <a:rPr lang="en-SG" smtClean="0"/>
              <a:t>14/2/2025</a:t>
            </a:fld>
            <a:endParaRPr lang="en-SG"/>
          </a:p>
        </p:txBody>
      </p:sp>
      <p:sp>
        <p:nvSpPr>
          <p:cNvPr id="5" name="Footer Placeholder 4">
            <a:extLst>
              <a:ext uri="{FF2B5EF4-FFF2-40B4-BE49-F238E27FC236}">
                <a16:creationId xmlns:a16="http://schemas.microsoft.com/office/drawing/2014/main" id="{B2273E95-DFA8-54BD-5409-B93EA22E614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4F45586-BC1B-CBE3-5FA0-AC28832AE4A2}"/>
              </a:ext>
            </a:extLst>
          </p:cNvPr>
          <p:cNvSpPr>
            <a:spLocks noGrp="1"/>
          </p:cNvSpPr>
          <p:nvPr>
            <p:ph type="sldNum" sz="quarter" idx="12"/>
          </p:nvPr>
        </p:nvSpPr>
        <p:spPr/>
        <p:txBody>
          <a:bodyPr/>
          <a:lstStyle/>
          <a:p>
            <a:fld id="{E026B5AD-FC2C-4CC3-9C54-BC2EC4B5F3C8}" type="slidenum">
              <a:rPr lang="en-SG" smtClean="0"/>
              <a:t>‹#›</a:t>
            </a:fld>
            <a:endParaRPr lang="en-SG"/>
          </a:p>
        </p:txBody>
      </p:sp>
    </p:spTree>
    <p:extLst>
      <p:ext uri="{BB962C8B-B14F-4D97-AF65-F5344CB8AC3E}">
        <p14:creationId xmlns:p14="http://schemas.microsoft.com/office/powerpoint/2010/main" val="3012477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134C8-7F74-BBAF-54B1-129CAB4D914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8CA972BD-BB59-F0D4-EB18-AB77A7F2E6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0D9926CF-E28C-7824-FB7B-458A41EC1E99}"/>
              </a:ext>
            </a:extLst>
          </p:cNvPr>
          <p:cNvSpPr>
            <a:spLocks noGrp="1"/>
          </p:cNvSpPr>
          <p:nvPr>
            <p:ph type="dt" sz="half" idx="10"/>
          </p:nvPr>
        </p:nvSpPr>
        <p:spPr/>
        <p:txBody>
          <a:bodyPr/>
          <a:lstStyle/>
          <a:p>
            <a:fld id="{0A6A4F1F-EE58-4479-9D4A-016702178E19}" type="datetimeFigureOut">
              <a:rPr lang="en-SG" smtClean="0"/>
              <a:t>14/2/2025</a:t>
            </a:fld>
            <a:endParaRPr lang="en-SG"/>
          </a:p>
        </p:txBody>
      </p:sp>
      <p:sp>
        <p:nvSpPr>
          <p:cNvPr id="5" name="Footer Placeholder 4">
            <a:extLst>
              <a:ext uri="{FF2B5EF4-FFF2-40B4-BE49-F238E27FC236}">
                <a16:creationId xmlns:a16="http://schemas.microsoft.com/office/drawing/2014/main" id="{19A053B3-A686-259D-8667-C244EB2C006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D1728DA-382F-3A91-2BFA-4A9C143710B5}"/>
              </a:ext>
            </a:extLst>
          </p:cNvPr>
          <p:cNvSpPr>
            <a:spLocks noGrp="1"/>
          </p:cNvSpPr>
          <p:nvPr>
            <p:ph type="sldNum" sz="quarter" idx="12"/>
          </p:nvPr>
        </p:nvSpPr>
        <p:spPr/>
        <p:txBody>
          <a:bodyPr/>
          <a:lstStyle/>
          <a:p>
            <a:fld id="{E026B5AD-FC2C-4CC3-9C54-BC2EC4B5F3C8}" type="slidenum">
              <a:rPr lang="en-SG" smtClean="0"/>
              <a:t>‹#›</a:t>
            </a:fld>
            <a:endParaRPr lang="en-SG"/>
          </a:p>
        </p:txBody>
      </p:sp>
    </p:spTree>
    <p:extLst>
      <p:ext uri="{BB962C8B-B14F-4D97-AF65-F5344CB8AC3E}">
        <p14:creationId xmlns:p14="http://schemas.microsoft.com/office/powerpoint/2010/main" val="580751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B41C72-421E-8D2B-AC8A-B1966246E1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B8CC912-5BB4-190D-0E32-1C0753964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1A328E1-DA46-5F91-2D4B-9B897FCEF0E4}"/>
              </a:ext>
            </a:extLst>
          </p:cNvPr>
          <p:cNvSpPr>
            <a:spLocks noGrp="1"/>
          </p:cNvSpPr>
          <p:nvPr>
            <p:ph type="dt" sz="half" idx="10"/>
          </p:nvPr>
        </p:nvSpPr>
        <p:spPr/>
        <p:txBody>
          <a:bodyPr/>
          <a:lstStyle/>
          <a:p>
            <a:fld id="{0A6A4F1F-EE58-4479-9D4A-016702178E19}" type="datetimeFigureOut">
              <a:rPr lang="en-SG" smtClean="0"/>
              <a:t>14/2/2025</a:t>
            </a:fld>
            <a:endParaRPr lang="en-SG"/>
          </a:p>
        </p:txBody>
      </p:sp>
      <p:sp>
        <p:nvSpPr>
          <p:cNvPr id="5" name="Footer Placeholder 4">
            <a:extLst>
              <a:ext uri="{FF2B5EF4-FFF2-40B4-BE49-F238E27FC236}">
                <a16:creationId xmlns:a16="http://schemas.microsoft.com/office/drawing/2014/main" id="{DF771AB0-6640-3F1B-CBFD-BB4A5EB0808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0F66C04-0F76-87CB-5A6B-D21A8532FD19}"/>
              </a:ext>
            </a:extLst>
          </p:cNvPr>
          <p:cNvSpPr>
            <a:spLocks noGrp="1"/>
          </p:cNvSpPr>
          <p:nvPr>
            <p:ph type="sldNum" sz="quarter" idx="12"/>
          </p:nvPr>
        </p:nvSpPr>
        <p:spPr/>
        <p:txBody>
          <a:bodyPr/>
          <a:lstStyle/>
          <a:p>
            <a:fld id="{E026B5AD-FC2C-4CC3-9C54-BC2EC4B5F3C8}" type="slidenum">
              <a:rPr lang="en-SG" smtClean="0"/>
              <a:t>‹#›</a:t>
            </a:fld>
            <a:endParaRPr lang="en-SG"/>
          </a:p>
        </p:txBody>
      </p:sp>
    </p:spTree>
    <p:extLst>
      <p:ext uri="{BB962C8B-B14F-4D97-AF65-F5344CB8AC3E}">
        <p14:creationId xmlns:p14="http://schemas.microsoft.com/office/powerpoint/2010/main" val="185712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E23CA-376D-864F-97BE-7A47DD7292B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7E6ECE3-F71C-8A27-3345-A2BC89E4C2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8291955-38C5-E91E-9A17-9D4DC82856DE}"/>
              </a:ext>
            </a:extLst>
          </p:cNvPr>
          <p:cNvSpPr>
            <a:spLocks noGrp="1"/>
          </p:cNvSpPr>
          <p:nvPr>
            <p:ph type="dt" sz="half" idx="10"/>
          </p:nvPr>
        </p:nvSpPr>
        <p:spPr/>
        <p:txBody>
          <a:bodyPr/>
          <a:lstStyle/>
          <a:p>
            <a:fld id="{0A6A4F1F-EE58-4479-9D4A-016702178E19}" type="datetimeFigureOut">
              <a:rPr lang="en-SG" smtClean="0"/>
              <a:t>14/2/2025</a:t>
            </a:fld>
            <a:endParaRPr lang="en-SG"/>
          </a:p>
        </p:txBody>
      </p:sp>
      <p:sp>
        <p:nvSpPr>
          <p:cNvPr id="5" name="Footer Placeholder 4">
            <a:extLst>
              <a:ext uri="{FF2B5EF4-FFF2-40B4-BE49-F238E27FC236}">
                <a16:creationId xmlns:a16="http://schemas.microsoft.com/office/drawing/2014/main" id="{E8572A5B-E15A-3B09-7BA6-FFFFAACD2754}"/>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D52574F-8B5D-76D7-85F7-B471139EEEB3}"/>
              </a:ext>
            </a:extLst>
          </p:cNvPr>
          <p:cNvSpPr>
            <a:spLocks noGrp="1"/>
          </p:cNvSpPr>
          <p:nvPr>
            <p:ph type="sldNum" sz="quarter" idx="12"/>
          </p:nvPr>
        </p:nvSpPr>
        <p:spPr/>
        <p:txBody>
          <a:bodyPr/>
          <a:lstStyle/>
          <a:p>
            <a:fld id="{E026B5AD-FC2C-4CC3-9C54-BC2EC4B5F3C8}" type="slidenum">
              <a:rPr lang="en-SG" smtClean="0"/>
              <a:t>‹#›</a:t>
            </a:fld>
            <a:endParaRPr lang="en-SG"/>
          </a:p>
        </p:txBody>
      </p:sp>
    </p:spTree>
    <p:extLst>
      <p:ext uri="{BB962C8B-B14F-4D97-AF65-F5344CB8AC3E}">
        <p14:creationId xmlns:p14="http://schemas.microsoft.com/office/powerpoint/2010/main" val="1214364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07855-1536-6E36-F8C2-74D442EF0B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BA5CA838-E55A-1150-84E1-E8F8B0EBC6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034224-2A9D-1C27-3FED-E083C5D5F5DF}"/>
              </a:ext>
            </a:extLst>
          </p:cNvPr>
          <p:cNvSpPr>
            <a:spLocks noGrp="1"/>
          </p:cNvSpPr>
          <p:nvPr>
            <p:ph type="dt" sz="half" idx="10"/>
          </p:nvPr>
        </p:nvSpPr>
        <p:spPr/>
        <p:txBody>
          <a:bodyPr/>
          <a:lstStyle/>
          <a:p>
            <a:fld id="{0A6A4F1F-EE58-4479-9D4A-016702178E19}" type="datetimeFigureOut">
              <a:rPr lang="en-SG" smtClean="0"/>
              <a:t>14/2/2025</a:t>
            </a:fld>
            <a:endParaRPr lang="en-SG"/>
          </a:p>
        </p:txBody>
      </p:sp>
      <p:sp>
        <p:nvSpPr>
          <p:cNvPr id="5" name="Footer Placeholder 4">
            <a:extLst>
              <a:ext uri="{FF2B5EF4-FFF2-40B4-BE49-F238E27FC236}">
                <a16:creationId xmlns:a16="http://schemas.microsoft.com/office/drawing/2014/main" id="{63B5A665-F81C-EA19-F54E-27EF0623655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1414E80-4B06-60AE-A345-E6227AD75228}"/>
              </a:ext>
            </a:extLst>
          </p:cNvPr>
          <p:cNvSpPr>
            <a:spLocks noGrp="1"/>
          </p:cNvSpPr>
          <p:nvPr>
            <p:ph type="sldNum" sz="quarter" idx="12"/>
          </p:nvPr>
        </p:nvSpPr>
        <p:spPr/>
        <p:txBody>
          <a:bodyPr/>
          <a:lstStyle/>
          <a:p>
            <a:fld id="{E026B5AD-FC2C-4CC3-9C54-BC2EC4B5F3C8}" type="slidenum">
              <a:rPr lang="en-SG" smtClean="0"/>
              <a:t>‹#›</a:t>
            </a:fld>
            <a:endParaRPr lang="en-SG"/>
          </a:p>
        </p:txBody>
      </p:sp>
    </p:spTree>
    <p:extLst>
      <p:ext uri="{BB962C8B-B14F-4D97-AF65-F5344CB8AC3E}">
        <p14:creationId xmlns:p14="http://schemas.microsoft.com/office/powerpoint/2010/main" val="2506224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0894-9020-AF3E-218A-D8BAABD1551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07FA7CD-C81C-E349-C853-FCC0723F3E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1D71224D-7597-BC32-8D53-315874DA50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E3D034C-D20F-B16D-4C29-75C250F386A7}"/>
              </a:ext>
            </a:extLst>
          </p:cNvPr>
          <p:cNvSpPr>
            <a:spLocks noGrp="1"/>
          </p:cNvSpPr>
          <p:nvPr>
            <p:ph type="dt" sz="half" idx="10"/>
          </p:nvPr>
        </p:nvSpPr>
        <p:spPr/>
        <p:txBody>
          <a:bodyPr/>
          <a:lstStyle/>
          <a:p>
            <a:fld id="{0A6A4F1F-EE58-4479-9D4A-016702178E19}" type="datetimeFigureOut">
              <a:rPr lang="en-SG" smtClean="0"/>
              <a:t>14/2/2025</a:t>
            </a:fld>
            <a:endParaRPr lang="en-SG"/>
          </a:p>
        </p:txBody>
      </p:sp>
      <p:sp>
        <p:nvSpPr>
          <p:cNvPr id="6" name="Footer Placeholder 5">
            <a:extLst>
              <a:ext uri="{FF2B5EF4-FFF2-40B4-BE49-F238E27FC236}">
                <a16:creationId xmlns:a16="http://schemas.microsoft.com/office/drawing/2014/main" id="{9268CAD4-CAA1-F444-803F-44B1717A6A8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81BA97D-E455-68FF-E6F7-DEBCC44C5374}"/>
              </a:ext>
            </a:extLst>
          </p:cNvPr>
          <p:cNvSpPr>
            <a:spLocks noGrp="1"/>
          </p:cNvSpPr>
          <p:nvPr>
            <p:ph type="sldNum" sz="quarter" idx="12"/>
          </p:nvPr>
        </p:nvSpPr>
        <p:spPr/>
        <p:txBody>
          <a:bodyPr/>
          <a:lstStyle/>
          <a:p>
            <a:fld id="{E026B5AD-FC2C-4CC3-9C54-BC2EC4B5F3C8}" type="slidenum">
              <a:rPr lang="en-SG" smtClean="0"/>
              <a:t>‹#›</a:t>
            </a:fld>
            <a:endParaRPr lang="en-SG"/>
          </a:p>
        </p:txBody>
      </p:sp>
    </p:spTree>
    <p:extLst>
      <p:ext uri="{BB962C8B-B14F-4D97-AF65-F5344CB8AC3E}">
        <p14:creationId xmlns:p14="http://schemas.microsoft.com/office/powerpoint/2010/main" val="2000102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DE4CC-1F76-ECDB-3695-D86DD162C3C3}"/>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C46C14A9-D795-0AA9-5CDD-1D7BF28E6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EDFDEE-524F-1015-57C7-95E16DB318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709A4525-C88B-FF98-BB8F-D00119FF67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3617B1-A1AD-08C0-2426-7AFF140B9F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337F05CE-C4BF-0388-82D6-3758B7764967}"/>
              </a:ext>
            </a:extLst>
          </p:cNvPr>
          <p:cNvSpPr>
            <a:spLocks noGrp="1"/>
          </p:cNvSpPr>
          <p:nvPr>
            <p:ph type="dt" sz="half" idx="10"/>
          </p:nvPr>
        </p:nvSpPr>
        <p:spPr/>
        <p:txBody>
          <a:bodyPr/>
          <a:lstStyle/>
          <a:p>
            <a:fld id="{0A6A4F1F-EE58-4479-9D4A-016702178E19}" type="datetimeFigureOut">
              <a:rPr lang="en-SG" smtClean="0"/>
              <a:t>14/2/2025</a:t>
            </a:fld>
            <a:endParaRPr lang="en-SG"/>
          </a:p>
        </p:txBody>
      </p:sp>
      <p:sp>
        <p:nvSpPr>
          <p:cNvPr id="8" name="Footer Placeholder 7">
            <a:extLst>
              <a:ext uri="{FF2B5EF4-FFF2-40B4-BE49-F238E27FC236}">
                <a16:creationId xmlns:a16="http://schemas.microsoft.com/office/drawing/2014/main" id="{C2E6B79A-5B98-A145-9ABD-91E93597B36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CD44CAC-FF5E-7832-8191-D64AD139B8A5}"/>
              </a:ext>
            </a:extLst>
          </p:cNvPr>
          <p:cNvSpPr>
            <a:spLocks noGrp="1"/>
          </p:cNvSpPr>
          <p:nvPr>
            <p:ph type="sldNum" sz="quarter" idx="12"/>
          </p:nvPr>
        </p:nvSpPr>
        <p:spPr/>
        <p:txBody>
          <a:bodyPr/>
          <a:lstStyle/>
          <a:p>
            <a:fld id="{E026B5AD-FC2C-4CC3-9C54-BC2EC4B5F3C8}" type="slidenum">
              <a:rPr lang="en-SG" smtClean="0"/>
              <a:t>‹#›</a:t>
            </a:fld>
            <a:endParaRPr lang="en-SG"/>
          </a:p>
        </p:txBody>
      </p:sp>
    </p:spTree>
    <p:extLst>
      <p:ext uri="{BB962C8B-B14F-4D97-AF65-F5344CB8AC3E}">
        <p14:creationId xmlns:p14="http://schemas.microsoft.com/office/powerpoint/2010/main" val="1677432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D659-1C86-362D-A128-043BC415FEE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90CF024-20F2-83EF-B66F-C553F764381B}"/>
              </a:ext>
            </a:extLst>
          </p:cNvPr>
          <p:cNvSpPr>
            <a:spLocks noGrp="1"/>
          </p:cNvSpPr>
          <p:nvPr>
            <p:ph type="dt" sz="half" idx="10"/>
          </p:nvPr>
        </p:nvSpPr>
        <p:spPr/>
        <p:txBody>
          <a:bodyPr/>
          <a:lstStyle/>
          <a:p>
            <a:fld id="{0A6A4F1F-EE58-4479-9D4A-016702178E19}" type="datetimeFigureOut">
              <a:rPr lang="en-SG" smtClean="0"/>
              <a:t>14/2/2025</a:t>
            </a:fld>
            <a:endParaRPr lang="en-SG"/>
          </a:p>
        </p:txBody>
      </p:sp>
      <p:sp>
        <p:nvSpPr>
          <p:cNvPr id="4" name="Footer Placeholder 3">
            <a:extLst>
              <a:ext uri="{FF2B5EF4-FFF2-40B4-BE49-F238E27FC236}">
                <a16:creationId xmlns:a16="http://schemas.microsoft.com/office/drawing/2014/main" id="{ED54EEBC-6A0F-E3C3-C503-1164A495A12B}"/>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EF429B8-2C75-A7F3-9246-BEE413652D28}"/>
              </a:ext>
            </a:extLst>
          </p:cNvPr>
          <p:cNvSpPr>
            <a:spLocks noGrp="1"/>
          </p:cNvSpPr>
          <p:nvPr>
            <p:ph type="sldNum" sz="quarter" idx="12"/>
          </p:nvPr>
        </p:nvSpPr>
        <p:spPr/>
        <p:txBody>
          <a:bodyPr/>
          <a:lstStyle/>
          <a:p>
            <a:fld id="{E026B5AD-FC2C-4CC3-9C54-BC2EC4B5F3C8}" type="slidenum">
              <a:rPr lang="en-SG" smtClean="0"/>
              <a:t>‹#›</a:t>
            </a:fld>
            <a:endParaRPr lang="en-SG"/>
          </a:p>
        </p:txBody>
      </p:sp>
    </p:spTree>
    <p:extLst>
      <p:ext uri="{BB962C8B-B14F-4D97-AF65-F5344CB8AC3E}">
        <p14:creationId xmlns:p14="http://schemas.microsoft.com/office/powerpoint/2010/main" val="317556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48D43C-9EED-F645-4FAB-48C10B909D46}"/>
              </a:ext>
            </a:extLst>
          </p:cNvPr>
          <p:cNvSpPr>
            <a:spLocks noGrp="1"/>
          </p:cNvSpPr>
          <p:nvPr>
            <p:ph type="dt" sz="half" idx="10"/>
          </p:nvPr>
        </p:nvSpPr>
        <p:spPr/>
        <p:txBody>
          <a:bodyPr/>
          <a:lstStyle/>
          <a:p>
            <a:fld id="{0A6A4F1F-EE58-4479-9D4A-016702178E19}" type="datetimeFigureOut">
              <a:rPr lang="en-SG" smtClean="0"/>
              <a:t>14/2/2025</a:t>
            </a:fld>
            <a:endParaRPr lang="en-SG"/>
          </a:p>
        </p:txBody>
      </p:sp>
      <p:sp>
        <p:nvSpPr>
          <p:cNvPr id="3" name="Footer Placeholder 2">
            <a:extLst>
              <a:ext uri="{FF2B5EF4-FFF2-40B4-BE49-F238E27FC236}">
                <a16:creationId xmlns:a16="http://schemas.microsoft.com/office/drawing/2014/main" id="{F8BFB6DC-76DB-C57F-483A-C903DC69EF3A}"/>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1E60D8AA-8FD1-BE9E-1E9C-A8664737601A}"/>
              </a:ext>
            </a:extLst>
          </p:cNvPr>
          <p:cNvSpPr>
            <a:spLocks noGrp="1"/>
          </p:cNvSpPr>
          <p:nvPr>
            <p:ph type="sldNum" sz="quarter" idx="12"/>
          </p:nvPr>
        </p:nvSpPr>
        <p:spPr/>
        <p:txBody>
          <a:bodyPr/>
          <a:lstStyle/>
          <a:p>
            <a:fld id="{E026B5AD-FC2C-4CC3-9C54-BC2EC4B5F3C8}" type="slidenum">
              <a:rPr lang="en-SG" smtClean="0"/>
              <a:t>‹#›</a:t>
            </a:fld>
            <a:endParaRPr lang="en-SG"/>
          </a:p>
        </p:txBody>
      </p:sp>
    </p:spTree>
    <p:extLst>
      <p:ext uri="{BB962C8B-B14F-4D97-AF65-F5344CB8AC3E}">
        <p14:creationId xmlns:p14="http://schemas.microsoft.com/office/powerpoint/2010/main" val="1479335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C59C2-D3EB-3B73-EB98-DD80D8FABE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EB71CA92-967C-3C6B-2B33-9CCAAB4ABD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796065CC-EBB4-0A67-7DE7-99D5CCB74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4AED5-62E4-D063-B3FF-21FA91090B80}"/>
              </a:ext>
            </a:extLst>
          </p:cNvPr>
          <p:cNvSpPr>
            <a:spLocks noGrp="1"/>
          </p:cNvSpPr>
          <p:nvPr>
            <p:ph type="dt" sz="half" idx="10"/>
          </p:nvPr>
        </p:nvSpPr>
        <p:spPr/>
        <p:txBody>
          <a:bodyPr/>
          <a:lstStyle/>
          <a:p>
            <a:fld id="{0A6A4F1F-EE58-4479-9D4A-016702178E19}" type="datetimeFigureOut">
              <a:rPr lang="en-SG" smtClean="0"/>
              <a:t>14/2/2025</a:t>
            </a:fld>
            <a:endParaRPr lang="en-SG"/>
          </a:p>
        </p:txBody>
      </p:sp>
      <p:sp>
        <p:nvSpPr>
          <p:cNvPr id="6" name="Footer Placeholder 5">
            <a:extLst>
              <a:ext uri="{FF2B5EF4-FFF2-40B4-BE49-F238E27FC236}">
                <a16:creationId xmlns:a16="http://schemas.microsoft.com/office/drawing/2014/main" id="{58D0D144-3FAB-B5EB-1020-D9374E0F64F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40E07F1-6A3D-6C6D-5DCE-EFFE357B26A1}"/>
              </a:ext>
            </a:extLst>
          </p:cNvPr>
          <p:cNvSpPr>
            <a:spLocks noGrp="1"/>
          </p:cNvSpPr>
          <p:nvPr>
            <p:ph type="sldNum" sz="quarter" idx="12"/>
          </p:nvPr>
        </p:nvSpPr>
        <p:spPr/>
        <p:txBody>
          <a:bodyPr/>
          <a:lstStyle/>
          <a:p>
            <a:fld id="{E026B5AD-FC2C-4CC3-9C54-BC2EC4B5F3C8}" type="slidenum">
              <a:rPr lang="en-SG" smtClean="0"/>
              <a:t>‹#›</a:t>
            </a:fld>
            <a:endParaRPr lang="en-SG"/>
          </a:p>
        </p:txBody>
      </p:sp>
    </p:spTree>
    <p:extLst>
      <p:ext uri="{BB962C8B-B14F-4D97-AF65-F5344CB8AC3E}">
        <p14:creationId xmlns:p14="http://schemas.microsoft.com/office/powerpoint/2010/main" val="338972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24644-F429-7386-1758-966BFCEB4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F5F464A8-8AEA-47CD-BDF8-A2D42240E3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373452B4-3D5F-D8F2-DDE2-506C81103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E23C03-52B3-22BD-1624-B421439BD4D7}"/>
              </a:ext>
            </a:extLst>
          </p:cNvPr>
          <p:cNvSpPr>
            <a:spLocks noGrp="1"/>
          </p:cNvSpPr>
          <p:nvPr>
            <p:ph type="dt" sz="half" idx="10"/>
          </p:nvPr>
        </p:nvSpPr>
        <p:spPr/>
        <p:txBody>
          <a:bodyPr/>
          <a:lstStyle/>
          <a:p>
            <a:fld id="{0A6A4F1F-EE58-4479-9D4A-016702178E19}" type="datetimeFigureOut">
              <a:rPr lang="en-SG" smtClean="0"/>
              <a:t>14/2/2025</a:t>
            </a:fld>
            <a:endParaRPr lang="en-SG"/>
          </a:p>
        </p:txBody>
      </p:sp>
      <p:sp>
        <p:nvSpPr>
          <p:cNvPr id="6" name="Footer Placeholder 5">
            <a:extLst>
              <a:ext uri="{FF2B5EF4-FFF2-40B4-BE49-F238E27FC236}">
                <a16:creationId xmlns:a16="http://schemas.microsoft.com/office/drawing/2014/main" id="{C850A078-3D9F-1D4F-FAB9-DEBBD51FFF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BDA5CA7-A42B-C1AF-D036-5C490444EC9C}"/>
              </a:ext>
            </a:extLst>
          </p:cNvPr>
          <p:cNvSpPr>
            <a:spLocks noGrp="1"/>
          </p:cNvSpPr>
          <p:nvPr>
            <p:ph type="sldNum" sz="quarter" idx="12"/>
          </p:nvPr>
        </p:nvSpPr>
        <p:spPr/>
        <p:txBody>
          <a:bodyPr/>
          <a:lstStyle/>
          <a:p>
            <a:fld id="{E026B5AD-FC2C-4CC3-9C54-BC2EC4B5F3C8}" type="slidenum">
              <a:rPr lang="en-SG" smtClean="0"/>
              <a:t>‹#›</a:t>
            </a:fld>
            <a:endParaRPr lang="en-SG"/>
          </a:p>
        </p:txBody>
      </p:sp>
    </p:spTree>
    <p:extLst>
      <p:ext uri="{BB962C8B-B14F-4D97-AF65-F5344CB8AC3E}">
        <p14:creationId xmlns:p14="http://schemas.microsoft.com/office/powerpoint/2010/main" val="382354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04DCA1-6701-781D-D42F-6947404673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FA64E8C-4D48-5D6C-5CC3-C41E0D81E3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96CB2F3-2290-88ED-6D16-8D4D0E5A2F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6A4F1F-EE58-4479-9D4A-016702178E19}" type="datetimeFigureOut">
              <a:rPr lang="en-SG" smtClean="0"/>
              <a:t>14/2/2025</a:t>
            </a:fld>
            <a:endParaRPr lang="en-SG"/>
          </a:p>
        </p:txBody>
      </p:sp>
      <p:sp>
        <p:nvSpPr>
          <p:cNvPr id="5" name="Footer Placeholder 4">
            <a:extLst>
              <a:ext uri="{FF2B5EF4-FFF2-40B4-BE49-F238E27FC236}">
                <a16:creationId xmlns:a16="http://schemas.microsoft.com/office/drawing/2014/main" id="{400B2B0D-6471-8A80-7DEE-D6EEF577A9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588DFD17-E038-6935-F5CB-F6279912E2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26B5AD-FC2C-4CC3-9C54-BC2EC4B5F3C8}" type="slidenum">
              <a:rPr lang="en-SG" smtClean="0"/>
              <a:t>‹#›</a:t>
            </a:fld>
            <a:endParaRPr lang="en-SG"/>
          </a:p>
        </p:txBody>
      </p:sp>
    </p:spTree>
    <p:extLst>
      <p:ext uri="{BB962C8B-B14F-4D97-AF65-F5344CB8AC3E}">
        <p14:creationId xmlns:p14="http://schemas.microsoft.com/office/powerpoint/2010/main" val="1198806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localhost:8888/notebooks/OneDrive%20-%20Singapore%20Polytechnic/AY20242025/AIML/CA2/AIML_CA2_PartB.ipynb#4)-Lastly,-the-last-cluster-shows-that-below-the-75th-quatile-in-age,-there-are-people-who-earn-slightly-more-in-general,-but-it-is-all-spread-out-which-shows-the-group-of-people-who-earn-slightly-more-than-the-rest-who-are-younger-than-the-elderly."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localhost:8888/notebooks/OneDrive%20-%20Singapore%20Polytechnic/AY20242025/AIML/CA2/AIML_CA2_PartB.ipynb#3)-The-third-cluster-shows-that-in-the-25th-to-50th-quatile,-which-is-roughly-working-adult,-spend-the-most-and-are-concentrated-in-a-cluster,-suggesting-almost-all-of-adults-spend-more-compared-to-other-age-gropu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6AAF-BBA2-5E66-743C-C1240C49E913}"/>
              </a:ext>
            </a:extLst>
          </p:cNvPr>
          <p:cNvSpPr>
            <a:spLocks noGrp="1"/>
          </p:cNvSpPr>
          <p:nvPr>
            <p:ph type="ctrTitle"/>
          </p:nvPr>
        </p:nvSpPr>
        <p:spPr/>
        <p:txBody>
          <a:bodyPr/>
          <a:lstStyle/>
          <a:p>
            <a:r>
              <a:rPr lang="en-SG" dirty="0"/>
              <a:t>AIML CA2 Part B</a:t>
            </a:r>
          </a:p>
        </p:txBody>
      </p:sp>
      <p:sp>
        <p:nvSpPr>
          <p:cNvPr id="3" name="Subtitle 2">
            <a:extLst>
              <a:ext uri="{FF2B5EF4-FFF2-40B4-BE49-F238E27FC236}">
                <a16:creationId xmlns:a16="http://schemas.microsoft.com/office/drawing/2014/main" id="{19299334-615E-F783-57E4-577033A83E0F}"/>
              </a:ext>
            </a:extLst>
          </p:cNvPr>
          <p:cNvSpPr>
            <a:spLocks noGrp="1"/>
          </p:cNvSpPr>
          <p:nvPr>
            <p:ph type="subTitle" idx="1"/>
          </p:nvPr>
        </p:nvSpPr>
        <p:spPr/>
        <p:txBody>
          <a:bodyPr/>
          <a:lstStyle/>
          <a:p>
            <a:r>
              <a:rPr lang="en-SG" dirty="0"/>
              <a:t>Tan Eu Zin</a:t>
            </a:r>
          </a:p>
          <a:p>
            <a:r>
              <a:rPr lang="en-SG" dirty="0"/>
              <a:t>DAAA/FT/1B/03</a:t>
            </a:r>
          </a:p>
          <a:p>
            <a:r>
              <a:rPr lang="en-SG" dirty="0"/>
              <a:t>2415927</a:t>
            </a:r>
          </a:p>
        </p:txBody>
      </p:sp>
    </p:spTree>
    <p:extLst>
      <p:ext uri="{BB962C8B-B14F-4D97-AF65-F5344CB8AC3E}">
        <p14:creationId xmlns:p14="http://schemas.microsoft.com/office/powerpoint/2010/main" val="3844874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04D18-1785-94B7-44D7-6E10B3B39EFD}"/>
              </a:ext>
            </a:extLst>
          </p:cNvPr>
          <p:cNvSpPr>
            <a:spLocks noGrp="1"/>
          </p:cNvSpPr>
          <p:nvPr>
            <p:ph type="title"/>
          </p:nvPr>
        </p:nvSpPr>
        <p:spPr>
          <a:xfrm>
            <a:off x="862209" y="796413"/>
            <a:ext cx="2202427" cy="757084"/>
          </a:xfrm>
        </p:spPr>
        <p:txBody>
          <a:bodyPr>
            <a:normAutofit fontScale="90000"/>
          </a:bodyPr>
          <a:lstStyle/>
          <a:p>
            <a:r>
              <a:rPr lang="en-SG" b="1" u="sng" dirty="0"/>
              <a:t>K-Means</a:t>
            </a:r>
          </a:p>
        </p:txBody>
      </p:sp>
      <p:pic>
        <p:nvPicPr>
          <p:cNvPr id="7" name="Picture 6">
            <a:extLst>
              <a:ext uri="{FF2B5EF4-FFF2-40B4-BE49-F238E27FC236}">
                <a16:creationId xmlns:a16="http://schemas.microsoft.com/office/drawing/2014/main" id="{219FF587-4054-FB10-124F-5CA24974EC7C}"/>
              </a:ext>
            </a:extLst>
          </p:cNvPr>
          <p:cNvPicPr>
            <a:picLocks noChangeAspect="1"/>
          </p:cNvPicPr>
          <p:nvPr/>
        </p:nvPicPr>
        <p:blipFill>
          <a:blip r:embed="rId2"/>
          <a:stretch>
            <a:fillRect/>
          </a:stretch>
        </p:blipFill>
        <p:spPr>
          <a:xfrm>
            <a:off x="-26097" y="1456847"/>
            <a:ext cx="3926845" cy="3944299"/>
          </a:xfrm>
          <a:prstGeom prst="rect">
            <a:avLst/>
          </a:prstGeom>
        </p:spPr>
      </p:pic>
      <p:cxnSp>
        <p:nvCxnSpPr>
          <p:cNvPr id="13" name="Straight Connector 12">
            <a:extLst>
              <a:ext uri="{FF2B5EF4-FFF2-40B4-BE49-F238E27FC236}">
                <a16:creationId xmlns:a16="http://schemas.microsoft.com/office/drawing/2014/main" id="{D5F8FE25-CA5E-CB96-9F54-46DF13198E9A}"/>
              </a:ext>
            </a:extLst>
          </p:cNvPr>
          <p:cNvCxnSpPr>
            <a:cxnSpLocks/>
          </p:cNvCxnSpPr>
          <p:nvPr/>
        </p:nvCxnSpPr>
        <p:spPr>
          <a:xfrm>
            <a:off x="4015336" y="1456847"/>
            <a:ext cx="0" cy="3944299"/>
          </a:xfrm>
          <a:prstGeom prst="line">
            <a:avLst/>
          </a:prstGeom>
        </p:spPr>
        <p:style>
          <a:lnRef idx="2">
            <a:schemeClr val="accent1"/>
          </a:lnRef>
          <a:fillRef idx="0">
            <a:schemeClr val="accent1"/>
          </a:fillRef>
          <a:effectRef idx="1">
            <a:schemeClr val="accent1"/>
          </a:effectRef>
          <a:fontRef idx="minor">
            <a:schemeClr val="tx1"/>
          </a:fontRef>
        </p:style>
      </p:cxnSp>
      <p:sp>
        <p:nvSpPr>
          <p:cNvPr id="19" name="Title 1">
            <a:extLst>
              <a:ext uri="{FF2B5EF4-FFF2-40B4-BE49-F238E27FC236}">
                <a16:creationId xmlns:a16="http://schemas.microsoft.com/office/drawing/2014/main" id="{FE1A0ED3-FE54-D415-4CA2-78F0825BAD1B}"/>
              </a:ext>
            </a:extLst>
          </p:cNvPr>
          <p:cNvSpPr txBox="1">
            <a:spLocks/>
          </p:cNvSpPr>
          <p:nvPr/>
        </p:nvSpPr>
        <p:spPr>
          <a:xfrm>
            <a:off x="5279919" y="796413"/>
            <a:ext cx="1632158" cy="7570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u="sng" dirty="0"/>
              <a:t>GMM</a:t>
            </a:r>
          </a:p>
        </p:txBody>
      </p:sp>
      <p:sp>
        <p:nvSpPr>
          <p:cNvPr id="21" name="Title 1">
            <a:extLst>
              <a:ext uri="{FF2B5EF4-FFF2-40B4-BE49-F238E27FC236}">
                <a16:creationId xmlns:a16="http://schemas.microsoft.com/office/drawing/2014/main" id="{78571691-412B-ABAC-F295-2CAA18E0AE7A}"/>
              </a:ext>
            </a:extLst>
          </p:cNvPr>
          <p:cNvSpPr txBox="1">
            <a:spLocks/>
          </p:cNvSpPr>
          <p:nvPr/>
        </p:nvSpPr>
        <p:spPr>
          <a:xfrm>
            <a:off x="8682259" y="796413"/>
            <a:ext cx="3028085" cy="757084"/>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u="sng" dirty="0"/>
              <a:t>Agglomerative</a:t>
            </a:r>
          </a:p>
        </p:txBody>
      </p:sp>
      <p:cxnSp>
        <p:nvCxnSpPr>
          <p:cNvPr id="22" name="Straight Connector 21">
            <a:extLst>
              <a:ext uri="{FF2B5EF4-FFF2-40B4-BE49-F238E27FC236}">
                <a16:creationId xmlns:a16="http://schemas.microsoft.com/office/drawing/2014/main" id="{647DF142-1751-9FC7-9315-B6C6670429E4}"/>
              </a:ext>
            </a:extLst>
          </p:cNvPr>
          <p:cNvCxnSpPr>
            <a:cxnSpLocks/>
          </p:cNvCxnSpPr>
          <p:nvPr/>
        </p:nvCxnSpPr>
        <p:spPr>
          <a:xfrm>
            <a:off x="8171108" y="1456847"/>
            <a:ext cx="0" cy="3944299"/>
          </a:xfrm>
          <a:prstGeom prst="line">
            <a:avLst/>
          </a:prstGeom>
        </p:spPr>
        <p:style>
          <a:lnRef idx="2">
            <a:schemeClr val="accent1"/>
          </a:lnRef>
          <a:fillRef idx="0">
            <a:schemeClr val="accent1"/>
          </a:fillRef>
          <a:effectRef idx="1">
            <a:schemeClr val="accent1"/>
          </a:effectRef>
          <a:fontRef idx="minor">
            <a:schemeClr val="tx1"/>
          </a:fontRef>
        </p:style>
      </p:cxnSp>
      <p:pic>
        <p:nvPicPr>
          <p:cNvPr id="26" name="Picture 25">
            <a:extLst>
              <a:ext uri="{FF2B5EF4-FFF2-40B4-BE49-F238E27FC236}">
                <a16:creationId xmlns:a16="http://schemas.microsoft.com/office/drawing/2014/main" id="{0A5D9C31-7FEB-DF42-BC9C-184D0E38DA5A}"/>
              </a:ext>
            </a:extLst>
          </p:cNvPr>
          <p:cNvPicPr>
            <a:picLocks noChangeAspect="1"/>
          </p:cNvPicPr>
          <p:nvPr/>
        </p:nvPicPr>
        <p:blipFill>
          <a:blip r:embed="rId3"/>
          <a:stretch>
            <a:fillRect/>
          </a:stretch>
        </p:blipFill>
        <p:spPr>
          <a:xfrm>
            <a:off x="8262990" y="1456846"/>
            <a:ext cx="3934150" cy="3989857"/>
          </a:xfrm>
          <a:prstGeom prst="rect">
            <a:avLst/>
          </a:prstGeom>
        </p:spPr>
      </p:pic>
      <p:sp>
        <p:nvSpPr>
          <p:cNvPr id="27" name="TextBox 26">
            <a:extLst>
              <a:ext uri="{FF2B5EF4-FFF2-40B4-BE49-F238E27FC236}">
                <a16:creationId xmlns:a16="http://schemas.microsoft.com/office/drawing/2014/main" id="{8BBC875E-FF54-7D9E-6E71-C04D48CB9751}"/>
              </a:ext>
            </a:extLst>
          </p:cNvPr>
          <p:cNvSpPr txBox="1"/>
          <p:nvPr/>
        </p:nvSpPr>
        <p:spPr>
          <a:xfrm>
            <a:off x="3729700" y="0"/>
            <a:ext cx="4732595" cy="707886"/>
          </a:xfrm>
          <a:prstGeom prst="rect">
            <a:avLst/>
          </a:prstGeom>
          <a:noFill/>
        </p:spPr>
        <p:txBody>
          <a:bodyPr wrap="square" rtlCol="0">
            <a:spAutoFit/>
          </a:bodyPr>
          <a:lstStyle/>
          <a:p>
            <a:r>
              <a:rPr lang="en-SG" sz="4000" b="1" u="sng" dirty="0"/>
              <a:t>Income against age</a:t>
            </a:r>
          </a:p>
        </p:txBody>
      </p:sp>
      <p:pic>
        <p:nvPicPr>
          <p:cNvPr id="33" name="Picture 32">
            <a:extLst>
              <a:ext uri="{FF2B5EF4-FFF2-40B4-BE49-F238E27FC236}">
                <a16:creationId xmlns:a16="http://schemas.microsoft.com/office/drawing/2014/main" id="{1C3527FA-1757-9849-17F8-96E732FD8E37}"/>
              </a:ext>
            </a:extLst>
          </p:cNvPr>
          <p:cNvPicPr>
            <a:picLocks noChangeAspect="1"/>
          </p:cNvPicPr>
          <p:nvPr/>
        </p:nvPicPr>
        <p:blipFill>
          <a:blip r:embed="rId4"/>
          <a:stretch>
            <a:fillRect/>
          </a:stretch>
        </p:blipFill>
        <p:spPr>
          <a:xfrm>
            <a:off x="4080569" y="1456846"/>
            <a:ext cx="3926846" cy="3915228"/>
          </a:xfrm>
          <a:prstGeom prst="rect">
            <a:avLst/>
          </a:prstGeom>
        </p:spPr>
      </p:pic>
      <p:sp>
        <p:nvSpPr>
          <p:cNvPr id="34" name="TextBox 33">
            <a:extLst>
              <a:ext uri="{FF2B5EF4-FFF2-40B4-BE49-F238E27FC236}">
                <a16:creationId xmlns:a16="http://schemas.microsoft.com/office/drawing/2014/main" id="{B5EE8647-55E2-9D21-3835-5F69B2195434}"/>
              </a:ext>
            </a:extLst>
          </p:cNvPr>
          <p:cNvSpPr txBox="1"/>
          <p:nvPr/>
        </p:nvSpPr>
        <p:spPr>
          <a:xfrm>
            <a:off x="176983" y="5688442"/>
            <a:ext cx="8845626" cy="923330"/>
          </a:xfrm>
          <a:prstGeom prst="rect">
            <a:avLst/>
          </a:prstGeom>
          <a:noFill/>
        </p:spPr>
        <p:txBody>
          <a:bodyPr wrap="square" rtlCol="0">
            <a:spAutoFit/>
          </a:bodyPr>
          <a:lstStyle/>
          <a:p>
            <a:r>
              <a:rPr lang="en-SG" b="1" dirty="0"/>
              <a:t>K-means with 4 clusters is chosen as it has the clearest clusters visually with the least overlaps. Furthermore in K-means, 4 clusters has the third highest silhouette score of 0.404, suggesting points are quite tightly grouped within their clusters.</a:t>
            </a:r>
          </a:p>
        </p:txBody>
      </p:sp>
      <p:pic>
        <p:nvPicPr>
          <p:cNvPr id="36" name="Picture 35">
            <a:extLst>
              <a:ext uri="{FF2B5EF4-FFF2-40B4-BE49-F238E27FC236}">
                <a16:creationId xmlns:a16="http://schemas.microsoft.com/office/drawing/2014/main" id="{1201A331-1F29-EE99-011A-213A0E90DF6F}"/>
              </a:ext>
            </a:extLst>
          </p:cNvPr>
          <p:cNvPicPr>
            <a:picLocks noChangeAspect="1"/>
          </p:cNvPicPr>
          <p:nvPr/>
        </p:nvPicPr>
        <p:blipFill>
          <a:blip r:embed="rId5"/>
          <a:stretch>
            <a:fillRect/>
          </a:stretch>
        </p:blipFill>
        <p:spPr>
          <a:xfrm>
            <a:off x="8899907" y="5545185"/>
            <a:ext cx="3115110" cy="1209844"/>
          </a:xfrm>
          <a:prstGeom prst="rect">
            <a:avLst/>
          </a:prstGeom>
        </p:spPr>
      </p:pic>
    </p:spTree>
    <p:extLst>
      <p:ext uri="{BB962C8B-B14F-4D97-AF65-F5344CB8AC3E}">
        <p14:creationId xmlns:p14="http://schemas.microsoft.com/office/powerpoint/2010/main" val="3514731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3672D-1C46-BE71-FB7E-9BED17C7CB53}"/>
              </a:ext>
            </a:extLst>
          </p:cNvPr>
          <p:cNvSpPr>
            <a:spLocks noGrp="1"/>
          </p:cNvSpPr>
          <p:nvPr>
            <p:ph type="title"/>
          </p:nvPr>
        </p:nvSpPr>
        <p:spPr/>
        <p:txBody>
          <a:bodyPr/>
          <a:lstStyle/>
          <a:p>
            <a:r>
              <a:rPr lang="en-SG" dirty="0"/>
              <a:t>Insights : </a:t>
            </a:r>
          </a:p>
        </p:txBody>
      </p:sp>
      <p:sp>
        <p:nvSpPr>
          <p:cNvPr id="3" name="Content Placeholder 2">
            <a:extLst>
              <a:ext uri="{FF2B5EF4-FFF2-40B4-BE49-F238E27FC236}">
                <a16:creationId xmlns:a16="http://schemas.microsoft.com/office/drawing/2014/main" id="{A568C137-6381-4E21-60FA-0E8A227D97D7}"/>
              </a:ext>
            </a:extLst>
          </p:cNvPr>
          <p:cNvSpPr>
            <a:spLocks noGrp="1"/>
          </p:cNvSpPr>
          <p:nvPr>
            <p:ph idx="1"/>
          </p:nvPr>
        </p:nvSpPr>
        <p:spPr>
          <a:xfrm>
            <a:off x="218769" y="1450668"/>
            <a:ext cx="6594986" cy="5235267"/>
          </a:xfrm>
        </p:spPr>
        <p:txBody>
          <a:bodyPr>
            <a:normAutofit fontScale="55000" lnSpcReduction="20000"/>
          </a:bodyPr>
          <a:lstStyle/>
          <a:p>
            <a:pPr marL="0" indent="0" algn="l">
              <a:buNone/>
            </a:pPr>
            <a:r>
              <a:rPr lang="en-US" sz="3600" b="1" i="0" dirty="0">
                <a:effectLst/>
                <a:latin typeface="system-ui"/>
              </a:rPr>
              <a:t>1) Younger people below the 25th lower quartile thereabout have lowest income compared to other clusters, this cluster is mainly teenagers who are not working yet.</a:t>
            </a:r>
          </a:p>
          <a:p>
            <a:pPr marL="0" indent="0" algn="l">
              <a:buNone/>
            </a:pPr>
            <a:endParaRPr lang="en-US" sz="3600" b="1" i="0" dirty="0">
              <a:effectLst/>
              <a:latin typeface="system-ui"/>
            </a:endParaRPr>
          </a:p>
          <a:p>
            <a:pPr marL="0" indent="0" algn="l">
              <a:buNone/>
            </a:pPr>
            <a:r>
              <a:rPr lang="en-US" sz="3600" b="1" i="0" dirty="0">
                <a:effectLst/>
                <a:latin typeface="system-ui"/>
              </a:rPr>
              <a:t>2) People above the 50th upper quartile, which is roughly older adults / elderly, have slightly more income than the teenagers in general.</a:t>
            </a:r>
          </a:p>
          <a:p>
            <a:pPr marL="0" indent="0" algn="l">
              <a:buNone/>
            </a:pPr>
            <a:endParaRPr lang="en-US" sz="3600" b="1" i="0" dirty="0">
              <a:effectLst/>
              <a:latin typeface="system-ui"/>
            </a:endParaRPr>
          </a:p>
          <a:p>
            <a:pPr marL="0" indent="0" algn="l">
              <a:buNone/>
            </a:pPr>
            <a:r>
              <a:rPr lang="en-US" sz="3600" b="1" i="0" dirty="0">
                <a:effectLst/>
                <a:latin typeface="system-ui"/>
              </a:rPr>
              <a:t>3) For the younger people aged in the 25th to 50th quartile thereabout, which are the young working adults, they generally have the highest income and are concentrated suggesting people at this age earns the most.</a:t>
            </a:r>
          </a:p>
          <a:p>
            <a:pPr marL="0" indent="0" algn="l">
              <a:buNone/>
            </a:pPr>
            <a:endParaRPr lang="en-US" sz="3600" b="1" i="0" dirty="0">
              <a:effectLst/>
              <a:latin typeface="system-ui"/>
            </a:endParaRPr>
          </a:p>
          <a:p>
            <a:pPr marL="0" indent="0" algn="l">
              <a:buNone/>
            </a:pPr>
            <a:r>
              <a:rPr lang="en-US" sz="3600" b="1" i="0" dirty="0">
                <a:effectLst/>
                <a:latin typeface="system-ui"/>
              </a:rPr>
              <a:t>4) Lastly, the last cluster shows that below the 75th quartile in age, there are people who earn slightly more in general, but it is all spread out which shows the group of people who earn slightly more than the rest who are younger than the elderly.</a:t>
            </a:r>
            <a:r>
              <a:rPr lang="en-US" sz="3600" b="1" i="0" u="none" strike="noStrike" dirty="0">
                <a:effectLst/>
                <a:latin typeface="system-ui"/>
                <a:hlinkClick r:id="rId2">
                  <a:extLst>
                    <a:ext uri="{A12FA001-AC4F-418D-AE19-62706E023703}">
                      <ahyp:hlinkClr xmlns:ahyp="http://schemas.microsoft.com/office/drawing/2018/hyperlinkcolor" val="tx"/>
                    </a:ext>
                  </a:extLst>
                </a:hlinkClick>
              </a:rPr>
              <a:t>¶</a:t>
            </a:r>
            <a:endParaRPr lang="en-US" sz="3600" b="1" i="0" dirty="0">
              <a:effectLst/>
              <a:latin typeface="system-ui"/>
            </a:endParaRPr>
          </a:p>
          <a:p>
            <a:pPr marL="0" indent="0">
              <a:buNone/>
            </a:pPr>
            <a:endParaRPr lang="en-SG" dirty="0"/>
          </a:p>
        </p:txBody>
      </p:sp>
      <p:pic>
        <p:nvPicPr>
          <p:cNvPr id="5" name="Content Placeholder 4">
            <a:extLst>
              <a:ext uri="{FF2B5EF4-FFF2-40B4-BE49-F238E27FC236}">
                <a16:creationId xmlns:a16="http://schemas.microsoft.com/office/drawing/2014/main" id="{75B8B05D-B207-9559-3E88-58C3C82B6D8F}"/>
              </a:ext>
            </a:extLst>
          </p:cNvPr>
          <p:cNvPicPr>
            <a:picLocks noChangeAspect="1"/>
          </p:cNvPicPr>
          <p:nvPr/>
        </p:nvPicPr>
        <p:blipFill>
          <a:blip r:embed="rId3"/>
          <a:stretch>
            <a:fillRect/>
          </a:stretch>
        </p:blipFill>
        <p:spPr>
          <a:xfrm>
            <a:off x="6987676" y="2222089"/>
            <a:ext cx="4366124" cy="3217453"/>
          </a:xfrm>
          <a:prstGeom prst="rect">
            <a:avLst/>
          </a:prstGeom>
        </p:spPr>
      </p:pic>
    </p:spTree>
    <p:extLst>
      <p:ext uri="{BB962C8B-B14F-4D97-AF65-F5344CB8AC3E}">
        <p14:creationId xmlns:p14="http://schemas.microsoft.com/office/powerpoint/2010/main" val="102740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6C16B-8657-D63C-D238-B0F8E9E016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1E403F-1A05-A4BC-E8E7-9412755FAD38}"/>
              </a:ext>
            </a:extLst>
          </p:cNvPr>
          <p:cNvSpPr>
            <a:spLocks noGrp="1"/>
          </p:cNvSpPr>
          <p:nvPr>
            <p:ph type="title"/>
          </p:nvPr>
        </p:nvSpPr>
        <p:spPr>
          <a:xfrm>
            <a:off x="862209" y="796413"/>
            <a:ext cx="2202427" cy="757084"/>
          </a:xfrm>
        </p:spPr>
        <p:txBody>
          <a:bodyPr>
            <a:normAutofit fontScale="90000"/>
          </a:bodyPr>
          <a:lstStyle/>
          <a:p>
            <a:r>
              <a:rPr lang="en-SG" b="1" u="sng" dirty="0"/>
              <a:t>K-Means</a:t>
            </a:r>
          </a:p>
        </p:txBody>
      </p:sp>
      <p:cxnSp>
        <p:nvCxnSpPr>
          <p:cNvPr id="13" name="Straight Connector 12">
            <a:extLst>
              <a:ext uri="{FF2B5EF4-FFF2-40B4-BE49-F238E27FC236}">
                <a16:creationId xmlns:a16="http://schemas.microsoft.com/office/drawing/2014/main" id="{29045F8C-1C1C-318D-F36F-BF819B22AF94}"/>
              </a:ext>
            </a:extLst>
          </p:cNvPr>
          <p:cNvCxnSpPr>
            <a:cxnSpLocks/>
          </p:cNvCxnSpPr>
          <p:nvPr/>
        </p:nvCxnSpPr>
        <p:spPr>
          <a:xfrm>
            <a:off x="4015336" y="1456847"/>
            <a:ext cx="0" cy="3944299"/>
          </a:xfrm>
          <a:prstGeom prst="line">
            <a:avLst/>
          </a:prstGeom>
        </p:spPr>
        <p:style>
          <a:lnRef idx="2">
            <a:schemeClr val="accent1"/>
          </a:lnRef>
          <a:fillRef idx="0">
            <a:schemeClr val="accent1"/>
          </a:fillRef>
          <a:effectRef idx="1">
            <a:schemeClr val="accent1"/>
          </a:effectRef>
          <a:fontRef idx="minor">
            <a:schemeClr val="tx1"/>
          </a:fontRef>
        </p:style>
      </p:cxnSp>
      <p:sp>
        <p:nvSpPr>
          <p:cNvPr id="19" name="Title 1">
            <a:extLst>
              <a:ext uri="{FF2B5EF4-FFF2-40B4-BE49-F238E27FC236}">
                <a16:creationId xmlns:a16="http://schemas.microsoft.com/office/drawing/2014/main" id="{8A5015A5-CBD2-7721-685C-E8C25704C027}"/>
              </a:ext>
            </a:extLst>
          </p:cNvPr>
          <p:cNvSpPr txBox="1">
            <a:spLocks/>
          </p:cNvSpPr>
          <p:nvPr/>
        </p:nvSpPr>
        <p:spPr>
          <a:xfrm>
            <a:off x="5279919" y="796413"/>
            <a:ext cx="1632158" cy="7570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u="sng" dirty="0"/>
              <a:t>GMM</a:t>
            </a:r>
          </a:p>
        </p:txBody>
      </p:sp>
      <p:sp>
        <p:nvSpPr>
          <p:cNvPr id="21" name="Title 1">
            <a:extLst>
              <a:ext uri="{FF2B5EF4-FFF2-40B4-BE49-F238E27FC236}">
                <a16:creationId xmlns:a16="http://schemas.microsoft.com/office/drawing/2014/main" id="{3CF4BF3A-D802-6402-1506-28250CBB35F2}"/>
              </a:ext>
            </a:extLst>
          </p:cNvPr>
          <p:cNvSpPr txBox="1">
            <a:spLocks/>
          </p:cNvSpPr>
          <p:nvPr/>
        </p:nvSpPr>
        <p:spPr>
          <a:xfrm>
            <a:off x="8682259" y="796413"/>
            <a:ext cx="3028085" cy="757084"/>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u="sng" dirty="0"/>
              <a:t>Agglomerative</a:t>
            </a:r>
          </a:p>
        </p:txBody>
      </p:sp>
      <p:cxnSp>
        <p:nvCxnSpPr>
          <p:cNvPr id="22" name="Straight Connector 21">
            <a:extLst>
              <a:ext uri="{FF2B5EF4-FFF2-40B4-BE49-F238E27FC236}">
                <a16:creationId xmlns:a16="http://schemas.microsoft.com/office/drawing/2014/main" id="{097B0C2A-CD42-1DF0-B7BB-377DA7AC75D4}"/>
              </a:ext>
            </a:extLst>
          </p:cNvPr>
          <p:cNvCxnSpPr>
            <a:cxnSpLocks/>
          </p:cNvCxnSpPr>
          <p:nvPr/>
        </p:nvCxnSpPr>
        <p:spPr>
          <a:xfrm>
            <a:off x="8171108" y="1456847"/>
            <a:ext cx="0" cy="3944299"/>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5827EF4E-7516-A332-FBC6-D330EE895CE5}"/>
              </a:ext>
            </a:extLst>
          </p:cNvPr>
          <p:cNvSpPr txBox="1"/>
          <p:nvPr/>
        </p:nvSpPr>
        <p:spPr>
          <a:xfrm>
            <a:off x="2961145" y="0"/>
            <a:ext cx="6269705" cy="707886"/>
          </a:xfrm>
          <a:prstGeom prst="rect">
            <a:avLst/>
          </a:prstGeom>
          <a:noFill/>
        </p:spPr>
        <p:txBody>
          <a:bodyPr wrap="square" rtlCol="0">
            <a:spAutoFit/>
          </a:bodyPr>
          <a:lstStyle/>
          <a:p>
            <a:r>
              <a:rPr lang="en-SG" sz="4000" b="1" u="sng" dirty="0"/>
              <a:t>Amount spent against age</a:t>
            </a:r>
          </a:p>
        </p:txBody>
      </p:sp>
      <p:pic>
        <p:nvPicPr>
          <p:cNvPr id="4" name="Picture 3">
            <a:extLst>
              <a:ext uri="{FF2B5EF4-FFF2-40B4-BE49-F238E27FC236}">
                <a16:creationId xmlns:a16="http://schemas.microsoft.com/office/drawing/2014/main" id="{A13979C6-53B6-0E48-3537-590B0FD0492D}"/>
              </a:ext>
            </a:extLst>
          </p:cNvPr>
          <p:cNvPicPr>
            <a:picLocks noChangeAspect="1"/>
          </p:cNvPicPr>
          <p:nvPr/>
        </p:nvPicPr>
        <p:blipFill>
          <a:blip r:embed="rId2"/>
          <a:stretch>
            <a:fillRect/>
          </a:stretch>
        </p:blipFill>
        <p:spPr>
          <a:xfrm>
            <a:off x="1" y="1458556"/>
            <a:ext cx="3917899" cy="3988147"/>
          </a:xfrm>
          <a:prstGeom prst="rect">
            <a:avLst/>
          </a:prstGeom>
        </p:spPr>
      </p:pic>
      <p:pic>
        <p:nvPicPr>
          <p:cNvPr id="9" name="Picture 8">
            <a:extLst>
              <a:ext uri="{FF2B5EF4-FFF2-40B4-BE49-F238E27FC236}">
                <a16:creationId xmlns:a16="http://schemas.microsoft.com/office/drawing/2014/main" id="{A687B40C-22F1-D4E7-C46B-0961541527BA}"/>
              </a:ext>
            </a:extLst>
          </p:cNvPr>
          <p:cNvPicPr>
            <a:picLocks noChangeAspect="1"/>
          </p:cNvPicPr>
          <p:nvPr/>
        </p:nvPicPr>
        <p:blipFill>
          <a:blip r:embed="rId3"/>
          <a:stretch>
            <a:fillRect/>
          </a:stretch>
        </p:blipFill>
        <p:spPr>
          <a:xfrm>
            <a:off x="4090109" y="1434926"/>
            <a:ext cx="4011782" cy="3988148"/>
          </a:xfrm>
          <a:prstGeom prst="rect">
            <a:avLst/>
          </a:prstGeom>
        </p:spPr>
      </p:pic>
      <p:pic>
        <p:nvPicPr>
          <p:cNvPr id="11" name="Picture 10">
            <a:extLst>
              <a:ext uri="{FF2B5EF4-FFF2-40B4-BE49-F238E27FC236}">
                <a16:creationId xmlns:a16="http://schemas.microsoft.com/office/drawing/2014/main" id="{D657A1AE-EF0E-AEBA-6BE5-CB076EC36BF4}"/>
              </a:ext>
            </a:extLst>
          </p:cNvPr>
          <p:cNvPicPr>
            <a:picLocks noChangeAspect="1"/>
          </p:cNvPicPr>
          <p:nvPr/>
        </p:nvPicPr>
        <p:blipFill>
          <a:blip r:embed="rId4"/>
          <a:stretch>
            <a:fillRect/>
          </a:stretch>
        </p:blipFill>
        <p:spPr>
          <a:xfrm>
            <a:off x="8225779" y="1434926"/>
            <a:ext cx="3966220" cy="3966220"/>
          </a:xfrm>
          <a:prstGeom prst="rect">
            <a:avLst/>
          </a:prstGeom>
        </p:spPr>
      </p:pic>
      <p:sp>
        <p:nvSpPr>
          <p:cNvPr id="12" name="TextBox 11">
            <a:extLst>
              <a:ext uri="{FF2B5EF4-FFF2-40B4-BE49-F238E27FC236}">
                <a16:creationId xmlns:a16="http://schemas.microsoft.com/office/drawing/2014/main" id="{F13E49AB-0E4B-E98F-B078-381B23D07EE3}"/>
              </a:ext>
            </a:extLst>
          </p:cNvPr>
          <p:cNvSpPr txBox="1"/>
          <p:nvPr/>
        </p:nvSpPr>
        <p:spPr>
          <a:xfrm>
            <a:off x="1568297" y="5785680"/>
            <a:ext cx="9055400" cy="646331"/>
          </a:xfrm>
          <a:prstGeom prst="rect">
            <a:avLst/>
          </a:prstGeom>
          <a:noFill/>
        </p:spPr>
        <p:txBody>
          <a:bodyPr wrap="square" rtlCol="0">
            <a:spAutoFit/>
          </a:bodyPr>
          <a:lstStyle/>
          <a:p>
            <a:r>
              <a:rPr lang="en-SG" b="1" dirty="0"/>
              <a:t>3 clusters for agglomerative is chosen, as it is visually the best and shows the most distinct clusters with minimal overlapping points compared to the rest.</a:t>
            </a:r>
          </a:p>
        </p:txBody>
      </p:sp>
    </p:spTree>
    <p:extLst>
      <p:ext uri="{BB962C8B-B14F-4D97-AF65-F5344CB8AC3E}">
        <p14:creationId xmlns:p14="http://schemas.microsoft.com/office/powerpoint/2010/main" val="844925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43729-849F-5597-EE30-432AF2EEB6C1}"/>
              </a:ext>
            </a:extLst>
          </p:cNvPr>
          <p:cNvSpPr>
            <a:spLocks noGrp="1"/>
          </p:cNvSpPr>
          <p:nvPr>
            <p:ph type="title"/>
          </p:nvPr>
        </p:nvSpPr>
        <p:spPr/>
        <p:txBody>
          <a:bodyPr/>
          <a:lstStyle/>
          <a:p>
            <a:r>
              <a:rPr lang="en-SG" dirty="0"/>
              <a:t>Insights :</a:t>
            </a:r>
          </a:p>
        </p:txBody>
      </p:sp>
      <p:sp>
        <p:nvSpPr>
          <p:cNvPr id="3" name="Content Placeholder 2">
            <a:extLst>
              <a:ext uri="{FF2B5EF4-FFF2-40B4-BE49-F238E27FC236}">
                <a16:creationId xmlns:a16="http://schemas.microsoft.com/office/drawing/2014/main" id="{2B04F1F9-3F03-7162-86DF-61F6B0041211}"/>
              </a:ext>
            </a:extLst>
          </p:cNvPr>
          <p:cNvSpPr>
            <a:spLocks noGrp="1"/>
          </p:cNvSpPr>
          <p:nvPr>
            <p:ph idx="1"/>
          </p:nvPr>
        </p:nvSpPr>
        <p:spPr>
          <a:xfrm>
            <a:off x="258097" y="2277909"/>
            <a:ext cx="6791632" cy="4351338"/>
          </a:xfrm>
        </p:spPr>
        <p:txBody>
          <a:bodyPr/>
          <a:lstStyle/>
          <a:p>
            <a:pPr marL="0" indent="0" algn="l">
              <a:buNone/>
            </a:pPr>
            <a:r>
              <a:rPr lang="en-US" sz="2000" b="1" i="0" dirty="0">
                <a:effectLst/>
                <a:latin typeface="system-ui"/>
              </a:rPr>
              <a:t>1) The first cluster is the older people, they generally all have a trend of not spending that much compared to the younger people like adults and teenagers.</a:t>
            </a:r>
          </a:p>
          <a:p>
            <a:pPr marL="0" indent="0" algn="l">
              <a:buNone/>
            </a:pPr>
            <a:endParaRPr lang="en-US" sz="2000" b="1" i="0" dirty="0">
              <a:effectLst/>
              <a:latin typeface="system-ui"/>
            </a:endParaRPr>
          </a:p>
          <a:p>
            <a:pPr marL="0" indent="0" algn="l">
              <a:buNone/>
            </a:pPr>
            <a:r>
              <a:rPr lang="en-US" sz="2000" b="1" i="0" dirty="0">
                <a:effectLst/>
                <a:latin typeface="system-ui"/>
              </a:rPr>
              <a:t>2) The second cluster is for those aged in from the 0th to 25th quartile, and they spend significantly more than the elderly/older adults, this group is mainly teenagers..</a:t>
            </a:r>
          </a:p>
          <a:p>
            <a:pPr marL="0" indent="0" algn="l">
              <a:buNone/>
            </a:pPr>
            <a:endParaRPr lang="en-US" sz="2000" b="1" i="0" dirty="0">
              <a:effectLst/>
              <a:latin typeface="system-ui"/>
            </a:endParaRPr>
          </a:p>
          <a:p>
            <a:pPr marL="0" indent="0" algn="l">
              <a:buNone/>
            </a:pPr>
            <a:r>
              <a:rPr lang="en-US" sz="2000" b="1" i="0" dirty="0">
                <a:effectLst/>
                <a:latin typeface="system-ui"/>
              </a:rPr>
              <a:t>3) The third cluster shows that in the 25th to 50th quartile, which is roughly working adult, spend the most and are concentrated in a cluster, suggesting almost all of adults spend more compared to other age groups.</a:t>
            </a:r>
            <a:r>
              <a:rPr lang="en-US" sz="2000" b="1" i="0" u="none" strike="noStrike" dirty="0">
                <a:effectLst/>
                <a:latin typeface="system-ui"/>
                <a:hlinkClick r:id="rId2">
                  <a:extLst>
                    <a:ext uri="{A12FA001-AC4F-418D-AE19-62706E023703}">
                      <ahyp:hlinkClr xmlns:ahyp="http://schemas.microsoft.com/office/drawing/2018/hyperlinkcolor" val="tx"/>
                    </a:ext>
                  </a:extLst>
                </a:hlinkClick>
              </a:rPr>
              <a:t>¶</a:t>
            </a:r>
            <a:endParaRPr lang="en-US" sz="2000" b="1" i="0" dirty="0">
              <a:effectLst/>
              <a:latin typeface="system-ui"/>
            </a:endParaRPr>
          </a:p>
          <a:p>
            <a:endParaRPr lang="en-SG" dirty="0"/>
          </a:p>
        </p:txBody>
      </p:sp>
      <p:pic>
        <p:nvPicPr>
          <p:cNvPr id="5" name="Picture 4">
            <a:extLst>
              <a:ext uri="{FF2B5EF4-FFF2-40B4-BE49-F238E27FC236}">
                <a16:creationId xmlns:a16="http://schemas.microsoft.com/office/drawing/2014/main" id="{D297AEDF-7C72-EFC3-7A78-87C8FD999A70}"/>
              </a:ext>
            </a:extLst>
          </p:cNvPr>
          <p:cNvPicPr>
            <a:picLocks noChangeAspect="1"/>
          </p:cNvPicPr>
          <p:nvPr/>
        </p:nvPicPr>
        <p:blipFill>
          <a:blip r:embed="rId3"/>
          <a:stretch>
            <a:fillRect/>
          </a:stretch>
        </p:blipFill>
        <p:spPr>
          <a:xfrm>
            <a:off x="7322574" y="2099619"/>
            <a:ext cx="4611329" cy="3466192"/>
          </a:xfrm>
          <a:prstGeom prst="rect">
            <a:avLst/>
          </a:prstGeom>
        </p:spPr>
      </p:pic>
    </p:spTree>
    <p:extLst>
      <p:ext uri="{BB962C8B-B14F-4D97-AF65-F5344CB8AC3E}">
        <p14:creationId xmlns:p14="http://schemas.microsoft.com/office/powerpoint/2010/main" val="2080668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2251D-DA08-2206-B67B-BDEC487BB4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4587A9-B8D9-8106-6E1B-5E166CCD2E16}"/>
              </a:ext>
            </a:extLst>
          </p:cNvPr>
          <p:cNvSpPr>
            <a:spLocks noGrp="1"/>
          </p:cNvSpPr>
          <p:nvPr>
            <p:ph type="title"/>
          </p:nvPr>
        </p:nvSpPr>
        <p:spPr>
          <a:xfrm>
            <a:off x="862209" y="796413"/>
            <a:ext cx="2202427" cy="757084"/>
          </a:xfrm>
        </p:spPr>
        <p:txBody>
          <a:bodyPr>
            <a:normAutofit fontScale="90000"/>
          </a:bodyPr>
          <a:lstStyle/>
          <a:p>
            <a:r>
              <a:rPr lang="en-SG" b="1" u="sng" dirty="0"/>
              <a:t>K-Means</a:t>
            </a:r>
          </a:p>
        </p:txBody>
      </p:sp>
      <p:cxnSp>
        <p:nvCxnSpPr>
          <p:cNvPr id="13" name="Straight Connector 12">
            <a:extLst>
              <a:ext uri="{FF2B5EF4-FFF2-40B4-BE49-F238E27FC236}">
                <a16:creationId xmlns:a16="http://schemas.microsoft.com/office/drawing/2014/main" id="{4E82164F-2D9D-18C2-CF79-867D429C36D3}"/>
              </a:ext>
            </a:extLst>
          </p:cNvPr>
          <p:cNvCxnSpPr>
            <a:cxnSpLocks/>
          </p:cNvCxnSpPr>
          <p:nvPr/>
        </p:nvCxnSpPr>
        <p:spPr>
          <a:xfrm>
            <a:off x="4015336" y="1456847"/>
            <a:ext cx="0" cy="3944299"/>
          </a:xfrm>
          <a:prstGeom prst="line">
            <a:avLst/>
          </a:prstGeom>
        </p:spPr>
        <p:style>
          <a:lnRef idx="2">
            <a:schemeClr val="accent1"/>
          </a:lnRef>
          <a:fillRef idx="0">
            <a:schemeClr val="accent1"/>
          </a:fillRef>
          <a:effectRef idx="1">
            <a:schemeClr val="accent1"/>
          </a:effectRef>
          <a:fontRef idx="minor">
            <a:schemeClr val="tx1"/>
          </a:fontRef>
        </p:style>
      </p:cxnSp>
      <p:sp>
        <p:nvSpPr>
          <p:cNvPr id="19" name="Title 1">
            <a:extLst>
              <a:ext uri="{FF2B5EF4-FFF2-40B4-BE49-F238E27FC236}">
                <a16:creationId xmlns:a16="http://schemas.microsoft.com/office/drawing/2014/main" id="{92D37AF8-094C-7D53-74AA-9D49CC9A86DB}"/>
              </a:ext>
            </a:extLst>
          </p:cNvPr>
          <p:cNvSpPr txBox="1">
            <a:spLocks/>
          </p:cNvSpPr>
          <p:nvPr/>
        </p:nvSpPr>
        <p:spPr>
          <a:xfrm>
            <a:off x="5279919" y="796413"/>
            <a:ext cx="1632158" cy="757084"/>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u="sng" dirty="0"/>
              <a:t>GMM</a:t>
            </a:r>
          </a:p>
        </p:txBody>
      </p:sp>
      <p:sp>
        <p:nvSpPr>
          <p:cNvPr id="21" name="Title 1">
            <a:extLst>
              <a:ext uri="{FF2B5EF4-FFF2-40B4-BE49-F238E27FC236}">
                <a16:creationId xmlns:a16="http://schemas.microsoft.com/office/drawing/2014/main" id="{5DDED79A-7CC5-7E6A-9B96-7301EA481760}"/>
              </a:ext>
            </a:extLst>
          </p:cNvPr>
          <p:cNvSpPr txBox="1">
            <a:spLocks/>
          </p:cNvSpPr>
          <p:nvPr/>
        </p:nvSpPr>
        <p:spPr>
          <a:xfrm>
            <a:off x="8682259" y="796413"/>
            <a:ext cx="3028085" cy="757084"/>
          </a:xfrm>
          <a:prstGeom prst="rect">
            <a:avLst/>
          </a:prstGeom>
        </p:spPr>
        <p:txBody>
          <a:bodyPr vert="horz" lIns="91440" tIns="45720" rIns="91440" bIns="45720" rtlCol="0" anchor="ctr">
            <a:normAutofit fontScale="8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SG" b="1" u="sng" dirty="0"/>
              <a:t>Agglomerative</a:t>
            </a:r>
          </a:p>
        </p:txBody>
      </p:sp>
      <p:cxnSp>
        <p:nvCxnSpPr>
          <p:cNvPr id="22" name="Straight Connector 21">
            <a:extLst>
              <a:ext uri="{FF2B5EF4-FFF2-40B4-BE49-F238E27FC236}">
                <a16:creationId xmlns:a16="http://schemas.microsoft.com/office/drawing/2014/main" id="{78522680-9FFE-30D8-23DA-AFA911505E47}"/>
              </a:ext>
            </a:extLst>
          </p:cNvPr>
          <p:cNvCxnSpPr>
            <a:cxnSpLocks/>
          </p:cNvCxnSpPr>
          <p:nvPr/>
        </p:nvCxnSpPr>
        <p:spPr>
          <a:xfrm>
            <a:off x="8171108" y="1456847"/>
            <a:ext cx="0" cy="3944299"/>
          </a:xfrm>
          <a:prstGeom prst="line">
            <a:avLst/>
          </a:prstGeom>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63DE1CE3-6803-19C2-D31D-2F6AEB7807AF}"/>
              </a:ext>
            </a:extLst>
          </p:cNvPr>
          <p:cNvSpPr txBox="1"/>
          <p:nvPr/>
        </p:nvSpPr>
        <p:spPr>
          <a:xfrm>
            <a:off x="2469532" y="0"/>
            <a:ext cx="7252932" cy="707886"/>
          </a:xfrm>
          <a:prstGeom prst="rect">
            <a:avLst/>
          </a:prstGeom>
          <a:noFill/>
        </p:spPr>
        <p:txBody>
          <a:bodyPr wrap="square" rtlCol="0">
            <a:spAutoFit/>
          </a:bodyPr>
          <a:lstStyle/>
          <a:p>
            <a:r>
              <a:rPr lang="en-SG" sz="4000" b="1" u="sng" dirty="0"/>
              <a:t>Amount spent against income</a:t>
            </a:r>
          </a:p>
        </p:txBody>
      </p:sp>
      <p:pic>
        <p:nvPicPr>
          <p:cNvPr id="4" name="Picture 3">
            <a:extLst>
              <a:ext uri="{FF2B5EF4-FFF2-40B4-BE49-F238E27FC236}">
                <a16:creationId xmlns:a16="http://schemas.microsoft.com/office/drawing/2014/main" id="{19006840-F5BB-06C6-64B5-61072463F15F}"/>
              </a:ext>
            </a:extLst>
          </p:cNvPr>
          <p:cNvPicPr>
            <a:picLocks noChangeAspect="1"/>
          </p:cNvPicPr>
          <p:nvPr/>
        </p:nvPicPr>
        <p:blipFill>
          <a:blip r:embed="rId2"/>
          <a:stretch>
            <a:fillRect/>
          </a:stretch>
        </p:blipFill>
        <p:spPr>
          <a:xfrm>
            <a:off x="0" y="1456846"/>
            <a:ext cx="3925267" cy="4035407"/>
          </a:xfrm>
          <a:prstGeom prst="rect">
            <a:avLst/>
          </a:prstGeom>
        </p:spPr>
      </p:pic>
      <p:pic>
        <p:nvPicPr>
          <p:cNvPr id="9" name="Picture 8">
            <a:extLst>
              <a:ext uri="{FF2B5EF4-FFF2-40B4-BE49-F238E27FC236}">
                <a16:creationId xmlns:a16="http://schemas.microsoft.com/office/drawing/2014/main" id="{7BC01516-5A7D-6153-860B-6CA8DFDFE02C}"/>
              </a:ext>
            </a:extLst>
          </p:cNvPr>
          <p:cNvPicPr>
            <a:picLocks noChangeAspect="1"/>
          </p:cNvPicPr>
          <p:nvPr/>
        </p:nvPicPr>
        <p:blipFill>
          <a:blip r:embed="rId3"/>
          <a:stretch>
            <a:fillRect/>
          </a:stretch>
        </p:blipFill>
        <p:spPr>
          <a:xfrm>
            <a:off x="4071503" y="1404291"/>
            <a:ext cx="4043438" cy="4049410"/>
          </a:xfrm>
          <a:prstGeom prst="rect">
            <a:avLst/>
          </a:prstGeom>
        </p:spPr>
      </p:pic>
      <p:pic>
        <p:nvPicPr>
          <p:cNvPr id="11" name="Picture 10">
            <a:extLst>
              <a:ext uri="{FF2B5EF4-FFF2-40B4-BE49-F238E27FC236}">
                <a16:creationId xmlns:a16="http://schemas.microsoft.com/office/drawing/2014/main" id="{076B16B2-BB5D-448E-6D0F-5F3C6D7F50C6}"/>
              </a:ext>
            </a:extLst>
          </p:cNvPr>
          <p:cNvPicPr>
            <a:picLocks noChangeAspect="1"/>
          </p:cNvPicPr>
          <p:nvPr/>
        </p:nvPicPr>
        <p:blipFill>
          <a:blip r:embed="rId4"/>
          <a:stretch>
            <a:fillRect/>
          </a:stretch>
        </p:blipFill>
        <p:spPr>
          <a:xfrm>
            <a:off x="8221864" y="1404290"/>
            <a:ext cx="3970135" cy="3996855"/>
          </a:xfrm>
          <a:prstGeom prst="rect">
            <a:avLst/>
          </a:prstGeom>
        </p:spPr>
      </p:pic>
      <p:sp>
        <p:nvSpPr>
          <p:cNvPr id="12" name="TextBox 11">
            <a:extLst>
              <a:ext uri="{FF2B5EF4-FFF2-40B4-BE49-F238E27FC236}">
                <a16:creationId xmlns:a16="http://schemas.microsoft.com/office/drawing/2014/main" id="{A39ADEDB-C699-F469-1125-B0BA6F8C9F7D}"/>
              </a:ext>
            </a:extLst>
          </p:cNvPr>
          <p:cNvSpPr txBox="1"/>
          <p:nvPr/>
        </p:nvSpPr>
        <p:spPr>
          <a:xfrm>
            <a:off x="304800" y="5652469"/>
            <a:ext cx="8740877" cy="1200329"/>
          </a:xfrm>
          <a:prstGeom prst="rect">
            <a:avLst/>
          </a:prstGeom>
          <a:noFill/>
        </p:spPr>
        <p:txBody>
          <a:bodyPr wrap="square" rtlCol="0">
            <a:spAutoFit/>
          </a:bodyPr>
          <a:lstStyle/>
          <a:p>
            <a:r>
              <a:rPr lang="en-SG" b="1" dirty="0"/>
              <a:t>GMM with 5 clusters is chosen as visually it is the best with the clusters correctly clustering the very obvious 5 clusters to begin with from the dataset as compared to the rest, it also has one of the lowest BIC suggesting balance of good fit and complexity.</a:t>
            </a:r>
          </a:p>
        </p:txBody>
      </p:sp>
      <p:pic>
        <p:nvPicPr>
          <p:cNvPr id="15" name="Picture 14">
            <a:extLst>
              <a:ext uri="{FF2B5EF4-FFF2-40B4-BE49-F238E27FC236}">
                <a16:creationId xmlns:a16="http://schemas.microsoft.com/office/drawing/2014/main" id="{DF39D166-0A0E-A79E-2C04-18E78B90C9E5}"/>
              </a:ext>
            </a:extLst>
          </p:cNvPr>
          <p:cNvPicPr>
            <a:picLocks noChangeAspect="1"/>
          </p:cNvPicPr>
          <p:nvPr/>
        </p:nvPicPr>
        <p:blipFill>
          <a:blip r:embed="rId5"/>
          <a:stretch>
            <a:fillRect/>
          </a:stretch>
        </p:blipFill>
        <p:spPr>
          <a:xfrm>
            <a:off x="9722464" y="5509212"/>
            <a:ext cx="2324424" cy="1209844"/>
          </a:xfrm>
          <a:prstGeom prst="rect">
            <a:avLst/>
          </a:prstGeom>
        </p:spPr>
      </p:pic>
    </p:spTree>
    <p:extLst>
      <p:ext uri="{BB962C8B-B14F-4D97-AF65-F5344CB8AC3E}">
        <p14:creationId xmlns:p14="http://schemas.microsoft.com/office/powerpoint/2010/main" val="1983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548ED-25D5-84A5-2575-C98E1A2FCE0F}"/>
              </a:ext>
            </a:extLst>
          </p:cNvPr>
          <p:cNvSpPr>
            <a:spLocks noGrp="1"/>
          </p:cNvSpPr>
          <p:nvPr>
            <p:ph type="title"/>
          </p:nvPr>
        </p:nvSpPr>
        <p:spPr/>
        <p:txBody>
          <a:bodyPr/>
          <a:lstStyle/>
          <a:p>
            <a:r>
              <a:rPr lang="en-SG" dirty="0"/>
              <a:t>Insights :</a:t>
            </a:r>
          </a:p>
        </p:txBody>
      </p:sp>
      <p:sp>
        <p:nvSpPr>
          <p:cNvPr id="3" name="Content Placeholder 2">
            <a:extLst>
              <a:ext uri="{FF2B5EF4-FFF2-40B4-BE49-F238E27FC236}">
                <a16:creationId xmlns:a16="http://schemas.microsoft.com/office/drawing/2014/main" id="{A5112D23-B8E1-90CD-D74A-A4D9E32C971E}"/>
              </a:ext>
            </a:extLst>
          </p:cNvPr>
          <p:cNvSpPr>
            <a:spLocks noGrp="1"/>
          </p:cNvSpPr>
          <p:nvPr>
            <p:ph idx="1"/>
          </p:nvPr>
        </p:nvSpPr>
        <p:spPr>
          <a:xfrm>
            <a:off x="98323" y="1690688"/>
            <a:ext cx="7924800" cy="5102942"/>
          </a:xfrm>
        </p:spPr>
        <p:txBody>
          <a:bodyPr>
            <a:normAutofit fontScale="92500" lnSpcReduction="20000"/>
          </a:bodyPr>
          <a:lstStyle/>
          <a:p>
            <a:pPr marL="0" indent="0" algn="l">
              <a:buNone/>
            </a:pPr>
            <a:r>
              <a:rPr lang="en-US" sz="2300" b="1" i="0" dirty="0">
                <a:effectLst/>
                <a:latin typeface="system-ui"/>
              </a:rPr>
              <a:t>1) First cluster is in the top left, shows cluster of people with low income yet high spending.</a:t>
            </a:r>
          </a:p>
          <a:p>
            <a:pPr marL="0" indent="0" algn="l">
              <a:buNone/>
            </a:pPr>
            <a:endParaRPr lang="en-US" sz="2300" b="1" i="0" dirty="0">
              <a:effectLst/>
              <a:latin typeface="system-ui"/>
            </a:endParaRPr>
          </a:p>
          <a:p>
            <a:pPr marL="0" indent="0" algn="l">
              <a:buNone/>
            </a:pPr>
            <a:r>
              <a:rPr lang="en-US" sz="2300" b="1" i="0" dirty="0">
                <a:effectLst/>
                <a:latin typeface="system-ui"/>
              </a:rPr>
              <a:t>2) 2nd cluster is in the top right, shows people with high income and high spending.</a:t>
            </a:r>
          </a:p>
          <a:p>
            <a:pPr marL="0" indent="0" algn="l">
              <a:buNone/>
            </a:pPr>
            <a:endParaRPr lang="en-US" sz="2300" b="1" i="0" dirty="0">
              <a:effectLst/>
              <a:latin typeface="system-ui"/>
            </a:endParaRPr>
          </a:p>
          <a:p>
            <a:pPr marL="0" indent="0" algn="l">
              <a:buNone/>
            </a:pPr>
            <a:r>
              <a:rPr lang="en-US" sz="2300" b="1" i="0" dirty="0">
                <a:effectLst/>
                <a:latin typeface="system-ui"/>
              </a:rPr>
              <a:t>3) 3rd cluster is roughly in the center slightly overlapping to the bottom two clusters. This cluster shows the people with medium income spending the medium amount.</a:t>
            </a:r>
          </a:p>
          <a:p>
            <a:pPr marL="0" indent="0" algn="l">
              <a:buNone/>
            </a:pPr>
            <a:endParaRPr lang="en-US" sz="2300" b="1" i="0" dirty="0">
              <a:effectLst/>
              <a:latin typeface="system-ui"/>
            </a:endParaRPr>
          </a:p>
          <a:p>
            <a:pPr marL="0" indent="0" algn="l">
              <a:buNone/>
            </a:pPr>
            <a:r>
              <a:rPr lang="en-US" sz="2300" b="1" i="0" dirty="0">
                <a:effectLst/>
                <a:latin typeface="system-ui"/>
              </a:rPr>
              <a:t>4) 4th cluster is in the bottom right, it shows people with high income but low spending, suggests more well to do are saving more money.</a:t>
            </a:r>
          </a:p>
          <a:p>
            <a:pPr marL="0" indent="0" algn="l">
              <a:buNone/>
            </a:pPr>
            <a:endParaRPr lang="en-US" sz="2300" b="1" i="0" dirty="0">
              <a:effectLst/>
              <a:latin typeface="system-ui"/>
            </a:endParaRPr>
          </a:p>
          <a:p>
            <a:pPr marL="0" indent="0" algn="l">
              <a:buNone/>
            </a:pPr>
            <a:r>
              <a:rPr lang="en-US" sz="2300" b="1" i="0" dirty="0">
                <a:effectLst/>
                <a:latin typeface="system-ui"/>
              </a:rPr>
              <a:t>5) Last cluster is in bottom left to overlapping with center, shows cluster of people with incomes below the 50th quartile, suggests that there are both people who save and people who spend moderately with lower income.</a:t>
            </a:r>
          </a:p>
          <a:p>
            <a:endParaRPr lang="en-SG" dirty="0"/>
          </a:p>
        </p:txBody>
      </p:sp>
      <p:pic>
        <p:nvPicPr>
          <p:cNvPr id="5" name="Picture 4">
            <a:extLst>
              <a:ext uri="{FF2B5EF4-FFF2-40B4-BE49-F238E27FC236}">
                <a16:creationId xmlns:a16="http://schemas.microsoft.com/office/drawing/2014/main" id="{0322EF8A-AA58-9E42-F31D-E4990DE58C79}"/>
              </a:ext>
            </a:extLst>
          </p:cNvPr>
          <p:cNvPicPr>
            <a:picLocks noChangeAspect="1"/>
          </p:cNvPicPr>
          <p:nvPr/>
        </p:nvPicPr>
        <p:blipFill>
          <a:blip r:embed="rId2"/>
          <a:stretch>
            <a:fillRect/>
          </a:stretch>
        </p:blipFill>
        <p:spPr>
          <a:xfrm>
            <a:off x="8246908" y="2473425"/>
            <a:ext cx="3945092" cy="2825003"/>
          </a:xfrm>
          <a:prstGeom prst="rect">
            <a:avLst/>
          </a:prstGeom>
        </p:spPr>
      </p:pic>
    </p:spTree>
    <p:extLst>
      <p:ext uri="{BB962C8B-B14F-4D97-AF65-F5344CB8AC3E}">
        <p14:creationId xmlns:p14="http://schemas.microsoft.com/office/powerpoint/2010/main" val="779935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FFCD0-2F40-5DAE-5623-46D8B9D0CC0C}"/>
              </a:ext>
            </a:extLst>
          </p:cNvPr>
          <p:cNvSpPr>
            <a:spLocks noGrp="1"/>
          </p:cNvSpPr>
          <p:nvPr>
            <p:ph type="title"/>
          </p:nvPr>
        </p:nvSpPr>
        <p:spPr/>
        <p:txBody>
          <a:bodyPr/>
          <a:lstStyle/>
          <a:p>
            <a:r>
              <a:rPr lang="en-SG" dirty="0"/>
              <a:t>Conclusion : </a:t>
            </a:r>
          </a:p>
        </p:txBody>
      </p:sp>
      <p:sp>
        <p:nvSpPr>
          <p:cNvPr id="3" name="Content Placeholder 2">
            <a:extLst>
              <a:ext uri="{FF2B5EF4-FFF2-40B4-BE49-F238E27FC236}">
                <a16:creationId xmlns:a16="http://schemas.microsoft.com/office/drawing/2014/main" id="{1E653DBD-EEA3-43BE-265D-D617BA5966DF}"/>
              </a:ext>
            </a:extLst>
          </p:cNvPr>
          <p:cNvSpPr>
            <a:spLocks noGrp="1"/>
          </p:cNvSpPr>
          <p:nvPr>
            <p:ph idx="1"/>
          </p:nvPr>
        </p:nvSpPr>
        <p:spPr/>
        <p:txBody>
          <a:bodyPr/>
          <a:lstStyle/>
          <a:p>
            <a:pPr marL="0" indent="0">
              <a:buNone/>
            </a:pPr>
            <a:r>
              <a:rPr lang="en-SG" dirty="0"/>
              <a:t>Generally, there are many customers with various incomes, with medium aged working adults generally earning the most in the cluster. People aged in this cluster, also generally has the highest spending compared to clusters of teenagers and retired / older adults. However, when it comes to spending in relation to income, we can see that there are 3 very distinct spending habits. People of lower and higher income have either the habit of spending a lot or very little, whereas people of medium income spend the average amount of other clusters. </a:t>
            </a:r>
            <a:br>
              <a:rPr lang="en-SG" dirty="0"/>
            </a:br>
            <a:endParaRPr lang="en-SG" dirty="0"/>
          </a:p>
        </p:txBody>
      </p:sp>
    </p:spTree>
    <p:extLst>
      <p:ext uri="{BB962C8B-B14F-4D97-AF65-F5344CB8AC3E}">
        <p14:creationId xmlns:p14="http://schemas.microsoft.com/office/powerpoint/2010/main" val="2511332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45EE-5CF0-F1BC-19D0-9450E0FB25AD}"/>
              </a:ext>
            </a:extLst>
          </p:cNvPr>
          <p:cNvSpPr>
            <a:spLocks noGrp="1"/>
          </p:cNvSpPr>
          <p:nvPr>
            <p:ph type="title"/>
          </p:nvPr>
        </p:nvSpPr>
        <p:spPr/>
        <p:txBody>
          <a:bodyPr>
            <a:normAutofit/>
          </a:bodyPr>
          <a:lstStyle/>
          <a:p>
            <a:r>
              <a:rPr lang="en-SG" sz="3200" dirty="0"/>
              <a:t>Linking back to the context : </a:t>
            </a:r>
            <a:r>
              <a:rPr lang="en-SG" sz="3200" b="1" dirty="0"/>
              <a:t>How to cater to different groups of customers needs?</a:t>
            </a:r>
          </a:p>
        </p:txBody>
      </p:sp>
      <p:sp>
        <p:nvSpPr>
          <p:cNvPr id="3" name="Content Placeholder 2">
            <a:extLst>
              <a:ext uri="{FF2B5EF4-FFF2-40B4-BE49-F238E27FC236}">
                <a16:creationId xmlns:a16="http://schemas.microsoft.com/office/drawing/2014/main" id="{E514E75C-AA04-B8BC-D4F7-E0CDB59E117F}"/>
              </a:ext>
            </a:extLst>
          </p:cNvPr>
          <p:cNvSpPr>
            <a:spLocks noGrp="1"/>
          </p:cNvSpPr>
          <p:nvPr>
            <p:ph idx="1"/>
          </p:nvPr>
        </p:nvSpPr>
        <p:spPr/>
        <p:txBody>
          <a:bodyPr>
            <a:normAutofit fontScale="92500" lnSpcReduction="10000"/>
          </a:bodyPr>
          <a:lstStyle/>
          <a:p>
            <a:pPr marL="0" indent="0">
              <a:buNone/>
            </a:pPr>
            <a:r>
              <a:rPr lang="en-SG" dirty="0"/>
              <a:t>Since there are </a:t>
            </a:r>
            <a:r>
              <a:rPr lang="en-SG" dirty="0">
                <a:highlight>
                  <a:srgbClr val="FFFF00"/>
                </a:highlight>
              </a:rPr>
              <a:t>3 ranges of customer spending : low, medium, high,</a:t>
            </a:r>
            <a:r>
              <a:rPr lang="en-SG" dirty="0"/>
              <a:t> the mall should have options in each aspect such as shopping, entertainment and food with </a:t>
            </a:r>
            <a:r>
              <a:rPr lang="en-SG" dirty="0">
                <a:highlight>
                  <a:srgbClr val="FFFF00"/>
                </a:highlight>
              </a:rPr>
              <a:t>varying prices </a:t>
            </a:r>
            <a:r>
              <a:rPr lang="en-SG" dirty="0"/>
              <a:t>according to the customer spending. Furthermore, people that </a:t>
            </a:r>
            <a:r>
              <a:rPr lang="en-SG" dirty="0">
                <a:highlight>
                  <a:srgbClr val="00FFFF"/>
                </a:highlight>
              </a:rPr>
              <a:t>spend more are generally the middle aged people (young adults), </a:t>
            </a:r>
            <a:r>
              <a:rPr lang="en-SG" dirty="0"/>
              <a:t>while the </a:t>
            </a:r>
            <a:r>
              <a:rPr lang="en-SG" dirty="0">
                <a:highlight>
                  <a:srgbClr val="00FFFF"/>
                </a:highlight>
              </a:rPr>
              <a:t>younger teenagers are the slightly more than average spenders</a:t>
            </a:r>
            <a:r>
              <a:rPr lang="en-SG" dirty="0"/>
              <a:t> with the </a:t>
            </a:r>
            <a:r>
              <a:rPr lang="en-SG" dirty="0">
                <a:highlight>
                  <a:srgbClr val="00FF00"/>
                </a:highlight>
              </a:rPr>
              <a:t>elders / older adults being the more budget conscious spenders </a:t>
            </a:r>
            <a:r>
              <a:rPr lang="en-SG" dirty="0"/>
              <a:t>as they spend less. Seeing how patterns of spending are grouped, the </a:t>
            </a:r>
            <a:r>
              <a:rPr lang="en-SG" u="sng" dirty="0"/>
              <a:t>cheaper options </a:t>
            </a:r>
            <a:r>
              <a:rPr lang="en-SG" dirty="0"/>
              <a:t>in the mall should be more suited for </a:t>
            </a:r>
            <a:r>
              <a:rPr lang="en-SG" u="sng" dirty="0">
                <a:highlight>
                  <a:srgbClr val="FF00FF"/>
                </a:highlight>
              </a:rPr>
              <a:t>old people</a:t>
            </a:r>
            <a:r>
              <a:rPr lang="en-SG" dirty="0">
                <a:highlight>
                  <a:srgbClr val="FF00FF"/>
                </a:highlight>
              </a:rPr>
              <a:t>,</a:t>
            </a:r>
            <a:r>
              <a:rPr lang="en-SG" dirty="0"/>
              <a:t> while the </a:t>
            </a:r>
            <a:r>
              <a:rPr lang="en-SG" u="sng" dirty="0"/>
              <a:t>moderately priced </a:t>
            </a:r>
            <a:r>
              <a:rPr lang="en-SG" dirty="0"/>
              <a:t>options should be more suited towards </a:t>
            </a:r>
            <a:r>
              <a:rPr lang="en-SG" u="sng" dirty="0">
                <a:highlight>
                  <a:srgbClr val="FF00FF"/>
                </a:highlight>
              </a:rPr>
              <a:t>teenagers</a:t>
            </a:r>
            <a:r>
              <a:rPr lang="en-SG" dirty="0"/>
              <a:t>, and the </a:t>
            </a:r>
            <a:r>
              <a:rPr lang="en-SG" u="sng" dirty="0"/>
              <a:t>higher priced</a:t>
            </a:r>
            <a:r>
              <a:rPr lang="en-SG" dirty="0"/>
              <a:t> options should be made to be more suited towards the </a:t>
            </a:r>
            <a:r>
              <a:rPr lang="en-SG" dirty="0">
                <a:highlight>
                  <a:srgbClr val="FF00FF"/>
                </a:highlight>
              </a:rPr>
              <a:t>young adults</a:t>
            </a:r>
            <a:r>
              <a:rPr lang="en-SG" dirty="0"/>
              <a:t>. The mall should also include a </a:t>
            </a:r>
            <a:r>
              <a:rPr lang="en-SG" u="sng" dirty="0"/>
              <a:t>small amount </a:t>
            </a:r>
            <a:r>
              <a:rPr lang="en-SG" dirty="0"/>
              <a:t>of options in each category for </a:t>
            </a:r>
            <a:r>
              <a:rPr lang="en-SG" dirty="0">
                <a:highlight>
                  <a:srgbClr val="FF00FF"/>
                </a:highlight>
              </a:rPr>
              <a:t>all ages </a:t>
            </a:r>
            <a:r>
              <a:rPr lang="en-SG" dirty="0"/>
              <a:t>as there are </a:t>
            </a:r>
            <a:r>
              <a:rPr lang="en-SG" u="sng" dirty="0"/>
              <a:t>other types of spenders as well despite their income</a:t>
            </a:r>
            <a:r>
              <a:rPr lang="en-SG" dirty="0"/>
              <a:t>.</a:t>
            </a:r>
          </a:p>
        </p:txBody>
      </p:sp>
    </p:spTree>
    <p:extLst>
      <p:ext uri="{BB962C8B-B14F-4D97-AF65-F5344CB8AC3E}">
        <p14:creationId xmlns:p14="http://schemas.microsoft.com/office/powerpoint/2010/main" val="3600547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CDEC-13E9-6E24-1A10-89F090ED146B}"/>
              </a:ext>
            </a:extLst>
          </p:cNvPr>
          <p:cNvSpPr>
            <a:spLocks noGrp="1"/>
          </p:cNvSpPr>
          <p:nvPr>
            <p:ph type="title"/>
          </p:nvPr>
        </p:nvSpPr>
        <p:spPr>
          <a:xfrm>
            <a:off x="838200" y="2766218"/>
            <a:ext cx="10515600" cy="1325563"/>
          </a:xfrm>
        </p:spPr>
        <p:txBody>
          <a:bodyPr/>
          <a:lstStyle/>
          <a:p>
            <a:pPr algn="ctr"/>
            <a:r>
              <a:rPr lang="en-SG" dirty="0"/>
              <a:t>THE END</a:t>
            </a:r>
          </a:p>
        </p:txBody>
      </p:sp>
    </p:spTree>
    <p:extLst>
      <p:ext uri="{BB962C8B-B14F-4D97-AF65-F5344CB8AC3E}">
        <p14:creationId xmlns:p14="http://schemas.microsoft.com/office/powerpoint/2010/main" val="3502709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A432E8-6BF8-7CB0-4AA7-F2DF0DD387DD}"/>
              </a:ext>
            </a:extLst>
          </p:cNvPr>
          <p:cNvPicPr>
            <a:picLocks noChangeAspect="1"/>
          </p:cNvPicPr>
          <p:nvPr/>
        </p:nvPicPr>
        <p:blipFill>
          <a:blip r:embed="rId2"/>
          <a:stretch>
            <a:fillRect/>
          </a:stretch>
        </p:blipFill>
        <p:spPr>
          <a:xfrm>
            <a:off x="1747230" y="365125"/>
            <a:ext cx="8697539" cy="1276528"/>
          </a:xfrm>
          <a:prstGeom prst="rect">
            <a:avLst/>
          </a:prstGeom>
        </p:spPr>
      </p:pic>
      <p:pic>
        <p:nvPicPr>
          <p:cNvPr id="7" name="Picture 6">
            <a:extLst>
              <a:ext uri="{FF2B5EF4-FFF2-40B4-BE49-F238E27FC236}">
                <a16:creationId xmlns:a16="http://schemas.microsoft.com/office/drawing/2014/main" id="{C3CE0FA2-3937-336C-A200-96236A8DE57C}"/>
              </a:ext>
            </a:extLst>
          </p:cNvPr>
          <p:cNvPicPr>
            <a:picLocks noChangeAspect="1"/>
          </p:cNvPicPr>
          <p:nvPr/>
        </p:nvPicPr>
        <p:blipFill>
          <a:blip r:embed="rId3"/>
          <a:stretch>
            <a:fillRect/>
          </a:stretch>
        </p:blipFill>
        <p:spPr>
          <a:xfrm>
            <a:off x="780340" y="2257055"/>
            <a:ext cx="3591426" cy="1000265"/>
          </a:xfrm>
          <a:prstGeom prst="rect">
            <a:avLst/>
          </a:prstGeom>
        </p:spPr>
      </p:pic>
      <p:sp>
        <p:nvSpPr>
          <p:cNvPr id="8" name="TextBox 7">
            <a:extLst>
              <a:ext uri="{FF2B5EF4-FFF2-40B4-BE49-F238E27FC236}">
                <a16:creationId xmlns:a16="http://schemas.microsoft.com/office/drawing/2014/main" id="{5F1CFC97-4531-340D-DB4C-DD10F8E78A82}"/>
              </a:ext>
            </a:extLst>
          </p:cNvPr>
          <p:cNvSpPr txBox="1"/>
          <p:nvPr/>
        </p:nvSpPr>
        <p:spPr>
          <a:xfrm>
            <a:off x="1514166" y="3416015"/>
            <a:ext cx="2113935" cy="369332"/>
          </a:xfrm>
          <a:prstGeom prst="rect">
            <a:avLst/>
          </a:prstGeom>
          <a:noFill/>
        </p:spPr>
        <p:txBody>
          <a:bodyPr wrap="square" rtlCol="0">
            <a:spAutoFit/>
          </a:bodyPr>
          <a:lstStyle/>
          <a:p>
            <a:r>
              <a:rPr lang="en-SG" dirty="0"/>
              <a:t>First, load data</a:t>
            </a:r>
          </a:p>
        </p:txBody>
      </p:sp>
      <p:cxnSp>
        <p:nvCxnSpPr>
          <p:cNvPr id="10" name="Straight Connector 9">
            <a:extLst>
              <a:ext uri="{FF2B5EF4-FFF2-40B4-BE49-F238E27FC236}">
                <a16:creationId xmlns:a16="http://schemas.microsoft.com/office/drawing/2014/main" id="{8F9AAEA1-992A-7561-D005-9F883BB39C12}"/>
              </a:ext>
            </a:extLst>
          </p:cNvPr>
          <p:cNvCxnSpPr/>
          <p:nvPr/>
        </p:nvCxnSpPr>
        <p:spPr>
          <a:xfrm>
            <a:off x="1514166" y="1956620"/>
            <a:ext cx="9163665" cy="0"/>
          </a:xfrm>
          <a:prstGeom prst="line">
            <a:avLst/>
          </a:prstGeom>
        </p:spPr>
        <p:style>
          <a:lnRef idx="2">
            <a:schemeClr val="accent1"/>
          </a:lnRef>
          <a:fillRef idx="0">
            <a:schemeClr val="accent1"/>
          </a:fillRef>
          <a:effectRef idx="1">
            <a:schemeClr val="accent1"/>
          </a:effectRef>
          <a:fontRef idx="minor">
            <a:schemeClr val="tx1"/>
          </a:fontRef>
        </p:style>
      </p:cxnSp>
      <p:pic>
        <p:nvPicPr>
          <p:cNvPr id="12" name="Picture 11">
            <a:extLst>
              <a:ext uri="{FF2B5EF4-FFF2-40B4-BE49-F238E27FC236}">
                <a16:creationId xmlns:a16="http://schemas.microsoft.com/office/drawing/2014/main" id="{7A32D4EC-66C3-2120-83B6-BF9A392949FF}"/>
              </a:ext>
            </a:extLst>
          </p:cNvPr>
          <p:cNvPicPr>
            <a:picLocks noChangeAspect="1"/>
          </p:cNvPicPr>
          <p:nvPr/>
        </p:nvPicPr>
        <p:blipFill>
          <a:blip r:embed="rId4"/>
          <a:stretch>
            <a:fillRect/>
          </a:stretch>
        </p:blipFill>
        <p:spPr>
          <a:xfrm>
            <a:off x="5350802" y="2170523"/>
            <a:ext cx="3591426" cy="2814178"/>
          </a:xfrm>
          <a:prstGeom prst="rect">
            <a:avLst/>
          </a:prstGeom>
        </p:spPr>
      </p:pic>
      <p:pic>
        <p:nvPicPr>
          <p:cNvPr id="14" name="Picture 13">
            <a:extLst>
              <a:ext uri="{FF2B5EF4-FFF2-40B4-BE49-F238E27FC236}">
                <a16:creationId xmlns:a16="http://schemas.microsoft.com/office/drawing/2014/main" id="{C1B23760-4900-B0C0-E110-1BD799301C08}"/>
              </a:ext>
            </a:extLst>
          </p:cNvPr>
          <p:cNvPicPr>
            <a:picLocks noChangeAspect="1"/>
          </p:cNvPicPr>
          <p:nvPr/>
        </p:nvPicPr>
        <p:blipFill>
          <a:blip r:embed="rId5"/>
          <a:stretch>
            <a:fillRect/>
          </a:stretch>
        </p:blipFill>
        <p:spPr>
          <a:xfrm>
            <a:off x="1384650" y="5634138"/>
            <a:ext cx="4486901" cy="695422"/>
          </a:xfrm>
          <a:prstGeom prst="rect">
            <a:avLst/>
          </a:prstGeom>
        </p:spPr>
      </p:pic>
      <p:sp>
        <p:nvSpPr>
          <p:cNvPr id="15" name="TextBox 14">
            <a:extLst>
              <a:ext uri="{FF2B5EF4-FFF2-40B4-BE49-F238E27FC236}">
                <a16:creationId xmlns:a16="http://schemas.microsoft.com/office/drawing/2014/main" id="{19AEA7A8-943E-A600-B20A-5AAF26654AF5}"/>
              </a:ext>
            </a:extLst>
          </p:cNvPr>
          <p:cNvSpPr txBox="1"/>
          <p:nvPr/>
        </p:nvSpPr>
        <p:spPr>
          <a:xfrm>
            <a:off x="9232490" y="2467897"/>
            <a:ext cx="2179170" cy="1477328"/>
          </a:xfrm>
          <a:prstGeom prst="rect">
            <a:avLst/>
          </a:prstGeom>
          <a:noFill/>
        </p:spPr>
        <p:txBody>
          <a:bodyPr wrap="square" rtlCol="0">
            <a:spAutoFit/>
          </a:bodyPr>
          <a:lstStyle/>
          <a:p>
            <a:r>
              <a:rPr lang="en-SG" dirty="0"/>
              <a:t>Next, view the dataset info : 5 columns with 4 int columns and one object column</a:t>
            </a:r>
          </a:p>
        </p:txBody>
      </p:sp>
      <p:cxnSp>
        <p:nvCxnSpPr>
          <p:cNvPr id="17" name="Straight Connector 16">
            <a:extLst>
              <a:ext uri="{FF2B5EF4-FFF2-40B4-BE49-F238E27FC236}">
                <a16:creationId xmlns:a16="http://schemas.microsoft.com/office/drawing/2014/main" id="{AC8BA3CC-76E9-95DF-A4B3-26D3F3E70737}"/>
              </a:ext>
            </a:extLst>
          </p:cNvPr>
          <p:cNvCxnSpPr/>
          <p:nvPr/>
        </p:nvCxnSpPr>
        <p:spPr>
          <a:xfrm>
            <a:off x="979634" y="5309419"/>
            <a:ext cx="10432026" cy="0"/>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E9AE6D73-5A9B-5DA5-F26A-BC816F207B23}"/>
              </a:ext>
            </a:extLst>
          </p:cNvPr>
          <p:cNvSpPr txBox="1"/>
          <p:nvPr/>
        </p:nvSpPr>
        <p:spPr>
          <a:xfrm>
            <a:off x="6416873" y="5797183"/>
            <a:ext cx="4994787" cy="369332"/>
          </a:xfrm>
          <a:prstGeom prst="rect">
            <a:avLst/>
          </a:prstGeom>
          <a:noFill/>
        </p:spPr>
        <p:txBody>
          <a:bodyPr wrap="square" rtlCol="0">
            <a:spAutoFit/>
          </a:bodyPr>
          <a:lstStyle/>
          <a:p>
            <a:r>
              <a:rPr lang="en-SG" dirty="0"/>
              <a:t>View the dataset shape : 200 rows x 5 columns</a:t>
            </a:r>
          </a:p>
        </p:txBody>
      </p:sp>
    </p:spTree>
    <p:extLst>
      <p:ext uri="{BB962C8B-B14F-4D97-AF65-F5344CB8AC3E}">
        <p14:creationId xmlns:p14="http://schemas.microsoft.com/office/powerpoint/2010/main" val="3208584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9A6D627-C4AC-9BA5-F573-76CD9A623CD0}"/>
              </a:ext>
            </a:extLst>
          </p:cNvPr>
          <p:cNvPicPr>
            <a:picLocks noChangeAspect="1"/>
          </p:cNvPicPr>
          <p:nvPr/>
        </p:nvPicPr>
        <p:blipFill>
          <a:blip r:embed="rId2"/>
          <a:stretch>
            <a:fillRect/>
          </a:stretch>
        </p:blipFill>
        <p:spPr>
          <a:xfrm>
            <a:off x="177907" y="143895"/>
            <a:ext cx="4099125" cy="2822643"/>
          </a:xfrm>
          <a:prstGeom prst="rect">
            <a:avLst/>
          </a:prstGeom>
        </p:spPr>
      </p:pic>
      <p:pic>
        <p:nvPicPr>
          <p:cNvPr id="7" name="Picture 6">
            <a:extLst>
              <a:ext uri="{FF2B5EF4-FFF2-40B4-BE49-F238E27FC236}">
                <a16:creationId xmlns:a16="http://schemas.microsoft.com/office/drawing/2014/main" id="{8727AAF2-C58A-9AD5-BB02-F7E68109C2D6}"/>
              </a:ext>
            </a:extLst>
          </p:cNvPr>
          <p:cNvPicPr>
            <a:picLocks noChangeAspect="1"/>
          </p:cNvPicPr>
          <p:nvPr/>
        </p:nvPicPr>
        <p:blipFill>
          <a:blip r:embed="rId3"/>
          <a:stretch>
            <a:fillRect/>
          </a:stretch>
        </p:blipFill>
        <p:spPr>
          <a:xfrm>
            <a:off x="320535" y="3429000"/>
            <a:ext cx="4370263" cy="2263876"/>
          </a:xfrm>
          <a:prstGeom prst="rect">
            <a:avLst/>
          </a:prstGeom>
        </p:spPr>
      </p:pic>
      <p:pic>
        <p:nvPicPr>
          <p:cNvPr id="9" name="Picture 8">
            <a:extLst>
              <a:ext uri="{FF2B5EF4-FFF2-40B4-BE49-F238E27FC236}">
                <a16:creationId xmlns:a16="http://schemas.microsoft.com/office/drawing/2014/main" id="{C4735D28-CC12-AB84-A22B-5BB6755AAA4C}"/>
              </a:ext>
            </a:extLst>
          </p:cNvPr>
          <p:cNvPicPr>
            <a:picLocks noChangeAspect="1"/>
          </p:cNvPicPr>
          <p:nvPr/>
        </p:nvPicPr>
        <p:blipFill>
          <a:blip r:embed="rId4"/>
          <a:stretch>
            <a:fillRect/>
          </a:stretch>
        </p:blipFill>
        <p:spPr>
          <a:xfrm>
            <a:off x="8119160" y="1472421"/>
            <a:ext cx="3722808" cy="2519476"/>
          </a:xfrm>
          <a:prstGeom prst="rect">
            <a:avLst/>
          </a:prstGeom>
        </p:spPr>
      </p:pic>
      <p:cxnSp>
        <p:nvCxnSpPr>
          <p:cNvPr id="11" name="Straight Connector 10">
            <a:extLst>
              <a:ext uri="{FF2B5EF4-FFF2-40B4-BE49-F238E27FC236}">
                <a16:creationId xmlns:a16="http://schemas.microsoft.com/office/drawing/2014/main" id="{0C3E9181-CC61-805C-2359-B999557A5988}"/>
              </a:ext>
            </a:extLst>
          </p:cNvPr>
          <p:cNvCxnSpPr>
            <a:cxnSpLocks/>
          </p:cNvCxnSpPr>
          <p:nvPr/>
        </p:nvCxnSpPr>
        <p:spPr>
          <a:xfrm>
            <a:off x="177907" y="3126658"/>
            <a:ext cx="621306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B17C759-A0FF-3620-335A-A343E3729C90}"/>
              </a:ext>
            </a:extLst>
          </p:cNvPr>
          <p:cNvCxnSpPr/>
          <p:nvPr/>
        </p:nvCxnSpPr>
        <p:spPr>
          <a:xfrm>
            <a:off x="7678994" y="235974"/>
            <a:ext cx="0" cy="6154994"/>
          </a:xfrm>
          <a:prstGeom prst="line">
            <a:avLst/>
          </a:prstGeom>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4E1B47DE-CB5B-99B5-83BB-2DEE9AE133FA}"/>
              </a:ext>
            </a:extLst>
          </p:cNvPr>
          <p:cNvSpPr txBox="1"/>
          <p:nvPr/>
        </p:nvSpPr>
        <p:spPr>
          <a:xfrm>
            <a:off x="4654755" y="967735"/>
            <a:ext cx="2281083" cy="923330"/>
          </a:xfrm>
          <a:prstGeom prst="rect">
            <a:avLst/>
          </a:prstGeom>
          <a:noFill/>
        </p:spPr>
        <p:txBody>
          <a:bodyPr wrap="square" rtlCol="0">
            <a:spAutoFit/>
          </a:bodyPr>
          <a:lstStyle/>
          <a:p>
            <a:r>
              <a:rPr lang="en-SG" dirty="0"/>
              <a:t>Check the dataset statistics : count, mean etc</a:t>
            </a:r>
          </a:p>
        </p:txBody>
      </p:sp>
      <p:sp>
        <p:nvSpPr>
          <p:cNvPr id="16" name="TextBox 15">
            <a:extLst>
              <a:ext uri="{FF2B5EF4-FFF2-40B4-BE49-F238E27FC236}">
                <a16:creationId xmlns:a16="http://schemas.microsoft.com/office/drawing/2014/main" id="{25FC3CAC-936D-39FD-03B9-C603C18895DC}"/>
              </a:ext>
            </a:extLst>
          </p:cNvPr>
          <p:cNvSpPr txBox="1"/>
          <p:nvPr/>
        </p:nvSpPr>
        <p:spPr>
          <a:xfrm>
            <a:off x="5163985" y="3545275"/>
            <a:ext cx="2143431" cy="2031325"/>
          </a:xfrm>
          <a:prstGeom prst="rect">
            <a:avLst/>
          </a:prstGeom>
          <a:noFill/>
        </p:spPr>
        <p:txBody>
          <a:bodyPr wrap="square" rtlCol="0">
            <a:spAutoFit/>
          </a:bodyPr>
          <a:lstStyle/>
          <a:p>
            <a:r>
              <a:rPr lang="en-SG" dirty="0"/>
              <a:t>View first 5 columns of data, </a:t>
            </a:r>
            <a:r>
              <a:rPr lang="en-SG" dirty="0" err="1"/>
              <a:t>CustomerID</a:t>
            </a:r>
            <a:r>
              <a:rPr lang="en-SG" dirty="0"/>
              <a:t> and gender seem like unimportant columns, will drop later</a:t>
            </a:r>
          </a:p>
        </p:txBody>
      </p:sp>
      <p:sp>
        <p:nvSpPr>
          <p:cNvPr id="17" name="TextBox 16">
            <a:extLst>
              <a:ext uri="{FF2B5EF4-FFF2-40B4-BE49-F238E27FC236}">
                <a16:creationId xmlns:a16="http://schemas.microsoft.com/office/drawing/2014/main" id="{C6367B62-3341-3FEC-8378-6372702608F3}"/>
              </a:ext>
            </a:extLst>
          </p:cNvPr>
          <p:cNvSpPr txBox="1"/>
          <p:nvPr/>
        </p:nvSpPr>
        <p:spPr>
          <a:xfrm>
            <a:off x="8422151" y="4227871"/>
            <a:ext cx="3116826" cy="923330"/>
          </a:xfrm>
          <a:prstGeom prst="rect">
            <a:avLst/>
          </a:prstGeom>
          <a:noFill/>
        </p:spPr>
        <p:txBody>
          <a:bodyPr wrap="square" rtlCol="0">
            <a:spAutoFit/>
          </a:bodyPr>
          <a:lstStyle/>
          <a:p>
            <a:r>
              <a:rPr lang="en-SG" dirty="0"/>
              <a:t>Checked for missing values, no missing values so no need to impute data.</a:t>
            </a:r>
          </a:p>
        </p:txBody>
      </p:sp>
      <p:sp>
        <p:nvSpPr>
          <p:cNvPr id="18" name="TextBox 17">
            <a:extLst>
              <a:ext uri="{FF2B5EF4-FFF2-40B4-BE49-F238E27FC236}">
                <a16:creationId xmlns:a16="http://schemas.microsoft.com/office/drawing/2014/main" id="{C3050CC9-B4FE-1940-0DA0-7C391ED85CCD}"/>
              </a:ext>
            </a:extLst>
          </p:cNvPr>
          <p:cNvSpPr txBox="1"/>
          <p:nvPr/>
        </p:nvSpPr>
        <p:spPr>
          <a:xfrm>
            <a:off x="717754" y="5790775"/>
            <a:ext cx="5909183" cy="923330"/>
          </a:xfrm>
          <a:prstGeom prst="rect">
            <a:avLst/>
          </a:prstGeom>
          <a:noFill/>
        </p:spPr>
        <p:txBody>
          <a:bodyPr wrap="square" rtlCol="0">
            <a:spAutoFit/>
          </a:bodyPr>
          <a:lstStyle/>
          <a:p>
            <a:r>
              <a:rPr lang="en-SG" dirty="0"/>
              <a:t>Customer ID only used as a counter, gender will likely not be used since it cannot be separately viewed when doing clustering, makes no difference.</a:t>
            </a:r>
          </a:p>
        </p:txBody>
      </p:sp>
    </p:spTree>
    <p:extLst>
      <p:ext uri="{BB962C8B-B14F-4D97-AF65-F5344CB8AC3E}">
        <p14:creationId xmlns:p14="http://schemas.microsoft.com/office/powerpoint/2010/main" val="742473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C5B0568-4CE7-6E83-6D10-FAAB3FEA660F}"/>
              </a:ext>
            </a:extLst>
          </p:cNvPr>
          <p:cNvPicPr>
            <a:picLocks noChangeAspect="1"/>
          </p:cNvPicPr>
          <p:nvPr/>
        </p:nvPicPr>
        <p:blipFill>
          <a:blip r:embed="rId2"/>
          <a:stretch>
            <a:fillRect/>
          </a:stretch>
        </p:blipFill>
        <p:spPr>
          <a:xfrm>
            <a:off x="0" y="1"/>
            <a:ext cx="4196817" cy="3429000"/>
          </a:xfrm>
          <a:prstGeom prst="rect">
            <a:avLst/>
          </a:prstGeom>
        </p:spPr>
      </p:pic>
      <p:pic>
        <p:nvPicPr>
          <p:cNvPr id="7" name="Picture 6">
            <a:extLst>
              <a:ext uri="{FF2B5EF4-FFF2-40B4-BE49-F238E27FC236}">
                <a16:creationId xmlns:a16="http://schemas.microsoft.com/office/drawing/2014/main" id="{CD8A4BFA-428D-697A-CAF0-98236B4A785A}"/>
              </a:ext>
            </a:extLst>
          </p:cNvPr>
          <p:cNvPicPr>
            <a:picLocks noChangeAspect="1"/>
          </p:cNvPicPr>
          <p:nvPr/>
        </p:nvPicPr>
        <p:blipFill>
          <a:blip r:embed="rId3"/>
          <a:stretch>
            <a:fillRect/>
          </a:stretch>
        </p:blipFill>
        <p:spPr>
          <a:xfrm>
            <a:off x="3782419" y="3428999"/>
            <a:ext cx="4212766" cy="3429000"/>
          </a:xfrm>
          <a:prstGeom prst="rect">
            <a:avLst/>
          </a:prstGeom>
        </p:spPr>
      </p:pic>
      <p:pic>
        <p:nvPicPr>
          <p:cNvPr id="9" name="Picture 8">
            <a:extLst>
              <a:ext uri="{FF2B5EF4-FFF2-40B4-BE49-F238E27FC236}">
                <a16:creationId xmlns:a16="http://schemas.microsoft.com/office/drawing/2014/main" id="{71FAC96E-5126-A345-54D9-4080FDFC7340}"/>
              </a:ext>
            </a:extLst>
          </p:cNvPr>
          <p:cNvPicPr>
            <a:picLocks noChangeAspect="1"/>
          </p:cNvPicPr>
          <p:nvPr/>
        </p:nvPicPr>
        <p:blipFill>
          <a:blip r:embed="rId4"/>
          <a:stretch>
            <a:fillRect/>
          </a:stretch>
        </p:blipFill>
        <p:spPr>
          <a:xfrm>
            <a:off x="7566281" y="0"/>
            <a:ext cx="4625719" cy="3428999"/>
          </a:xfrm>
          <a:prstGeom prst="rect">
            <a:avLst/>
          </a:prstGeom>
        </p:spPr>
      </p:pic>
      <p:sp>
        <p:nvSpPr>
          <p:cNvPr id="10" name="TextBox 9">
            <a:extLst>
              <a:ext uri="{FF2B5EF4-FFF2-40B4-BE49-F238E27FC236}">
                <a16:creationId xmlns:a16="http://schemas.microsoft.com/office/drawing/2014/main" id="{F5D4B6F8-2B32-B244-D8E2-70E0A3C65D6C}"/>
              </a:ext>
            </a:extLst>
          </p:cNvPr>
          <p:cNvSpPr txBox="1"/>
          <p:nvPr/>
        </p:nvSpPr>
        <p:spPr>
          <a:xfrm>
            <a:off x="501446" y="5270090"/>
            <a:ext cx="2615380" cy="923330"/>
          </a:xfrm>
          <a:prstGeom prst="rect">
            <a:avLst/>
          </a:prstGeom>
          <a:noFill/>
        </p:spPr>
        <p:txBody>
          <a:bodyPr wrap="square" rtlCol="0">
            <a:spAutoFit/>
          </a:bodyPr>
          <a:lstStyle/>
          <a:p>
            <a:r>
              <a:rPr lang="en-SG" dirty="0"/>
              <a:t>5 obvious clusters observed even before clustering</a:t>
            </a:r>
          </a:p>
        </p:txBody>
      </p:sp>
      <p:cxnSp>
        <p:nvCxnSpPr>
          <p:cNvPr id="12" name="Straight Arrow Connector 11">
            <a:extLst>
              <a:ext uri="{FF2B5EF4-FFF2-40B4-BE49-F238E27FC236}">
                <a16:creationId xmlns:a16="http://schemas.microsoft.com/office/drawing/2014/main" id="{06913860-6679-838E-0C8C-3CD09D7765A6}"/>
              </a:ext>
            </a:extLst>
          </p:cNvPr>
          <p:cNvCxnSpPr/>
          <p:nvPr/>
        </p:nvCxnSpPr>
        <p:spPr>
          <a:xfrm flipV="1">
            <a:off x="1612490" y="3805084"/>
            <a:ext cx="0" cy="99305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E3CD6AB-B5B8-E494-A0C2-98EDCE131D27}"/>
              </a:ext>
            </a:extLst>
          </p:cNvPr>
          <p:cNvSpPr txBox="1"/>
          <p:nvPr/>
        </p:nvSpPr>
        <p:spPr>
          <a:xfrm>
            <a:off x="4755755" y="285135"/>
            <a:ext cx="2251587" cy="1200329"/>
          </a:xfrm>
          <a:prstGeom prst="rect">
            <a:avLst/>
          </a:prstGeom>
          <a:noFill/>
        </p:spPr>
        <p:txBody>
          <a:bodyPr wrap="square" rtlCol="0">
            <a:spAutoFit/>
          </a:bodyPr>
          <a:lstStyle/>
          <a:p>
            <a:r>
              <a:rPr lang="en-SG" dirty="0"/>
              <a:t>Generally quite evenly spread out, no clear clusters observed.</a:t>
            </a:r>
          </a:p>
        </p:txBody>
      </p:sp>
      <p:cxnSp>
        <p:nvCxnSpPr>
          <p:cNvPr id="15" name="Straight Arrow Connector 14">
            <a:extLst>
              <a:ext uri="{FF2B5EF4-FFF2-40B4-BE49-F238E27FC236}">
                <a16:creationId xmlns:a16="http://schemas.microsoft.com/office/drawing/2014/main" id="{95F5FD9E-B812-FB9C-2C80-FF6D28380C49}"/>
              </a:ext>
            </a:extLst>
          </p:cNvPr>
          <p:cNvCxnSpPr/>
          <p:nvPr/>
        </p:nvCxnSpPr>
        <p:spPr>
          <a:xfrm>
            <a:off x="5683045" y="1927123"/>
            <a:ext cx="0" cy="113070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19D70D7E-3D89-B29C-4F71-0123F289ACB8}"/>
              </a:ext>
            </a:extLst>
          </p:cNvPr>
          <p:cNvSpPr txBox="1"/>
          <p:nvPr/>
        </p:nvSpPr>
        <p:spPr>
          <a:xfrm>
            <a:off x="8660778" y="5143499"/>
            <a:ext cx="3362632" cy="1477328"/>
          </a:xfrm>
          <a:prstGeom prst="rect">
            <a:avLst/>
          </a:prstGeom>
          <a:noFill/>
        </p:spPr>
        <p:txBody>
          <a:bodyPr wrap="square" rtlCol="0">
            <a:spAutoFit/>
          </a:bodyPr>
          <a:lstStyle/>
          <a:p>
            <a:r>
              <a:rPr lang="en-SG" dirty="0"/>
              <a:t>Also generally quite evenly spread out, no clear clusters observed either expect near the </a:t>
            </a:r>
            <a:r>
              <a:rPr lang="en-SG" dirty="0" err="1"/>
              <a:t>center</a:t>
            </a:r>
            <a:r>
              <a:rPr lang="en-SG" dirty="0"/>
              <a:t> bottom where one cluster can be seen.</a:t>
            </a:r>
          </a:p>
        </p:txBody>
      </p:sp>
      <p:cxnSp>
        <p:nvCxnSpPr>
          <p:cNvPr id="18" name="Straight Arrow Connector 17">
            <a:extLst>
              <a:ext uri="{FF2B5EF4-FFF2-40B4-BE49-F238E27FC236}">
                <a16:creationId xmlns:a16="http://schemas.microsoft.com/office/drawing/2014/main" id="{914BFA4D-0CA5-85D1-8D9E-769DAEC33719}"/>
              </a:ext>
            </a:extLst>
          </p:cNvPr>
          <p:cNvCxnSpPr/>
          <p:nvPr/>
        </p:nvCxnSpPr>
        <p:spPr>
          <a:xfrm flipV="1">
            <a:off x="10058401" y="3667432"/>
            <a:ext cx="0" cy="12683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611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83F2F6-CA38-F6F5-4C1A-F7D9CC7F54BC}"/>
              </a:ext>
            </a:extLst>
          </p:cNvPr>
          <p:cNvPicPr>
            <a:picLocks noChangeAspect="1"/>
          </p:cNvPicPr>
          <p:nvPr/>
        </p:nvPicPr>
        <p:blipFill>
          <a:blip r:embed="rId2"/>
          <a:stretch>
            <a:fillRect/>
          </a:stretch>
        </p:blipFill>
        <p:spPr>
          <a:xfrm>
            <a:off x="1032388" y="353962"/>
            <a:ext cx="3510831" cy="4679907"/>
          </a:xfrm>
          <a:prstGeom prst="rect">
            <a:avLst/>
          </a:prstGeom>
        </p:spPr>
      </p:pic>
      <p:cxnSp>
        <p:nvCxnSpPr>
          <p:cNvPr id="7" name="Straight Connector 6">
            <a:extLst>
              <a:ext uri="{FF2B5EF4-FFF2-40B4-BE49-F238E27FC236}">
                <a16:creationId xmlns:a16="http://schemas.microsoft.com/office/drawing/2014/main" id="{BBF3F951-DDDD-1683-6EEE-266797E2B65A}"/>
              </a:ext>
            </a:extLst>
          </p:cNvPr>
          <p:cNvCxnSpPr/>
          <p:nvPr/>
        </p:nvCxnSpPr>
        <p:spPr>
          <a:xfrm>
            <a:off x="5860026" y="0"/>
            <a:ext cx="0" cy="685800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C99B9CB-E5F6-22B5-B836-E18C44BA9AB7}"/>
              </a:ext>
            </a:extLst>
          </p:cNvPr>
          <p:cNvSpPr txBox="1"/>
          <p:nvPr/>
        </p:nvSpPr>
        <p:spPr>
          <a:xfrm>
            <a:off x="1032388" y="5407742"/>
            <a:ext cx="3903406" cy="923330"/>
          </a:xfrm>
          <a:prstGeom prst="rect">
            <a:avLst/>
          </a:prstGeom>
          <a:noFill/>
        </p:spPr>
        <p:txBody>
          <a:bodyPr wrap="square" rtlCol="0">
            <a:spAutoFit/>
          </a:bodyPr>
          <a:lstStyle/>
          <a:p>
            <a:r>
              <a:rPr lang="en-SG" dirty="0"/>
              <a:t>Gender proportion : 12% more females than males in the dataset, suggests more female customers.</a:t>
            </a:r>
          </a:p>
        </p:txBody>
      </p:sp>
      <p:pic>
        <p:nvPicPr>
          <p:cNvPr id="10" name="Picture 9">
            <a:extLst>
              <a:ext uri="{FF2B5EF4-FFF2-40B4-BE49-F238E27FC236}">
                <a16:creationId xmlns:a16="http://schemas.microsoft.com/office/drawing/2014/main" id="{E9E81E8A-2203-4646-2753-B7BB5AEE92C0}"/>
              </a:ext>
            </a:extLst>
          </p:cNvPr>
          <p:cNvPicPr>
            <a:picLocks noChangeAspect="1"/>
          </p:cNvPicPr>
          <p:nvPr/>
        </p:nvPicPr>
        <p:blipFill>
          <a:blip r:embed="rId3"/>
          <a:stretch>
            <a:fillRect/>
          </a:stretch>
        </p:blipFill>
        <p:spPr>
          <a:xfrm>
            <a:off x="6331975" y="691198"/>
            <a:ext cx="5496229" cy="4529731"/>
          </a:xfrm>
          <a:prstGeom prst="rect">
            <a:avLst/>
          </a:prstGeom>
        </p:spPr>
      </p:pic>
      <p:sp>
        <p:nvSpPr>
          <p:cNvPr id="11" name="TextBox 10">
            <a:extLst>
              <a:ext uri="{FF2B5EF4-FFF2-40B4-BE49-F238E27FC236}">
                <a16:creationId xmlns:a16="http://schemas.microsoft.com/office/drawing/2014/main" id="{872A119E-3FE4-A735-D334-DCB7E05B0610}"/>
              </a:ext>
            </a:extLst>
          </p:cNvPr>
          <p:cNvSpPr txBox="1"/>
          <p:nvPr/>
        </p:nvSpPr>
        <p:spPr>
          <a:xfrm>
            <a:off x="6722806" y="5243472"/>
            <a:ext cx="4714566" cy="923330"/>
          </a:xfrm>
          <a:prstGeom prst="rect">
            <a:avLst/>
          </a:prstGeom>
          <a:noFill/>
        </p:spPr>
        <p:txBody>
          <a:bodyPr wrap="square" rtlCol="0">
            <a:spAutoFit/>
          </a:bodyPr>
          <a:lstStyle/>
          <a:p>
            <a:r>
              <a:rPr lang="en-SG" dirty="0"/>
              <a:t>Mean spending of females customers, females generally spend more than males, by only a few dollars.</a:t>
            </a:r>
          </a:p>
        </p:txBody>
      </p:sp>
    </p:spTree>
    <p:extLst>
      <p:ext uri="{BB962C8B-B14F-4D97-AF65-F5344CB8AC3E}">
        <p14:creationId xmlns:p14="http://schemas.microsoft.com/office/powerpoint/2010/main" val="2379261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BF0C84-57B1-081B-2599-F6AEC4A7C5D1}"/>
              </a:ext>
            </a:extLst>
          </p:cNvPr>
          <p:cNvPicPr>
            <a:picLocks noChangeAspect="1"/>
          </p:cNvPicPr>
          <p:nvPr/>
        </p:nvPicPr>
        <p:blipFill>
          <a:blip r:embed="rId2"/>
          <a:stretch>
            <a:fillRect/>
          </a:stretch>
        </p:blipFill>
        <p:spPr>
          <a:xfrm>
            <a:off x="500862" y="438651"/>
            <a:ext cx="3943900" cy="4733117"/>
          </a:xfrm>
          <a:prstGeom prst="rect">
            <a:avLst/>
          </a:prstGeom>
        </p:spPr>
      </p:pic>
      <p:pic>
        <p:nvPicPr>
          <p:cNvPr id="7" name="Picture 6">
            <a:extLst>
              <a:ext uri="{FF2B5EF4-FFF2-40B4-BE49-F238E27FC236}">
                <a16:creationId xmlns:a16="http://schemas.microsoft.com/office/drawing/2014/main" id="{ECBA9FDA-4E35-4C63-B1BB-98163EDA27A6}"/>
              </a:ext>
            </a:extLst>
          </p:cNvPr>
          <p:cNvPicPr>
            <a:picLocks noChangeAspect="1"/>
          </p:cNvPicPr>
          <p:nvPr/>
        </p:nvPicPr>
        <p:blipFill>
          <a:blip r:embed="rId3"/>
          <a:stretch>
            <a:fillRect/>
          </a:stretch>
        </p:blipFill>
        <p:spPr>
          <a:xfrm>
            <a:off x="7054063" y="294838"/>
            <a:ext cx="3943900" cy="3134162"/>
          </a:xfrm>
          <a:prstGeom prst="rect">
            <a:avLst/>
          </a:prstGeom>
        </p:spPr>
      </p:pic>
      <p:sp>
        <p:nvSpPr>
          <p:cNvPr id="8" name="TextBox 7">
            <a:extLst>
              <a:ext uri="{FF2B5EF4-FFF2-40B4-BE49-F238E27FC236}">
                <a16:creationId xmlns:a16="http://schemas.microsoft.com/office/drawing/2014/main" id="{D1AD0ED4-EE38-779A-8580-1A6A078C1231}"/>
              </a:ext>
            </a:extLst>
          </p:cNvPr>
          <p:cNvSpPr txBox="1"/>
          <p:nvPr/>
        </p:nvSpPr>
        <p:spPr>
          <a:xfrm>
            <a:off x="894735" y="5388077"/>
            <a:ext cx="3156155" cy="646331"/>
          </a:xfrm>
          <a:prstGeom prst="rect">
            <a:avLst/>
          </a:prstGeom>
          <a:noFill/>
        </p:spPr>
        <p:txBody>
          <a:bodyPr wrap="square" rtlCol="0">
            <a:spAutoFit/>
          </a:bodyPr>
          <a:lstStyle/>
          <a:p>
            <a:r>
              <a:rPr lang="en-SG" dirty="0"/>
              <a:t>Columns that are not useful are dropped.</a:t>
            </a:r>
          </a:p>
        </p:txBody>
      </p:sp>
      <p:sp>
        <p:nvSpPr>
          <p:cNvPr id="9" name="TextBox 8">
            <a:extLst>
              <a:ext uri="{FF2B5EF4-FFF2-40B4-BE49-F238E27FC236}">
                <a16:creationId xmlns:a16="http://schemas.microsoft.com/office/drawing/2014/main" id="{AE559B53-D10A-28DC-5D78-184A31557324}"/>
              </a:ext>
            </a:extLst>
          </p:cNvPr>
          <p:cNvSpPr txBox="1"/>
          <p:nvPr/>
        </p:nvSpPr>
        <p:spPr>
          <a:xfrm>
            <a:off x="7353365" y="4787912"/>
            <a:ext cx="3943900" cy="923330"/>
          </a:xfrm>
          <a:prstGeom prst="rect">
            <a:avLst/>
          </a:prstGeom>
          <a:noFill/>
        </p:spPr>
        <p:txBody>
          <a:bodyPr wrap="square" rtlCol="0">
            <a:spAutoFit/>
          </a:bodyPr>
          <a:lstStyle/>
          <a:p>
            <a:r>
              <a:rPr lang="en-SG" dirty="0"/>
              <a:t>Columns are renamed such that it is shorter and easier to identify, data is prepped and first 5 rows is shown.</a:t>
            </a:r>
          </a:p>
        </p:txBody>
      </p:sp>
      <p:cxnSp>
        <p:nvCxnSpPr>
          <p:cNvPr id="11" name="Straight Connector 10">
            <a:extLst>
              <a:ext uri="{FF2B5EF4-FFF2-40B4-BE49-F238E27FC236}">
                <a16:creationId xmlns:a16="http://schemas.microsoft.com/office/drawing/2014/main" id="{E45A912E-3BEF-7EDF-1A11-8AC3875F2E7B}"/>
              </a:ext>
            </a:extLst>
          </p:cNvPr>
          <p:cNvCxnSpPr/>
          <p:nvPr/>
        </p:nvCxnSpPr>
        <p:spPr>
          <a:xfrm>
            <a:off x="5662798" y="294838"/>
            <a:ext cx="78658" cy="584759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9663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BDF7B-E5A9-4A0D-C92F-62FDD1823227}"/>
              </a:ext>
            </a:extLst>
          </p:cNvPr>
          <p:cNvSpPr>
            <a:spLocks noGrp="1"/>
          </p:cNvSpPr>
          <p:nvPr>
            <p:ph type="title"/>
          </p:nvPr>
        </p:nvSpPr>
        <p:spPr>
          <a:xfrm>
            <a:off x="3427771" y="67502"/>
            <a:ext cx="5336458" cy="588604"/>
          </a:xfrm>
        </p:spPr>
        <p:txBody>
          <a:bodyPr>
            <a:normAutofit fontScale="90000"/>
          </a:bodyPr>
          <a:lstStyle/>
          <a:p>
            <a:r>
              <a:rPr lang="en-SG" u="sng" dirty="0"/>
              <a:t>Z-score standardization </a:t>
            </a:r>
          </a:p>
        </p:txBody>
      </p:sp>
      <p:pic>
        <p:nvPicPr>
          <p:cNvPr id="5" name="Picture 4">
            <a:extLst>
              <a:ext uri="{FF2B5EF4-FFF2-40B4-BE49-F238E27FC236}">
                <a16:creationId xmlns:a16="http://schemas.microsoft.com/office/drawing/2014/main" id="{06ADE576-8012-D6D0-DABD-3762390A4D74}"/>
              </a:ext>
            </a:extLst>
          </p:cNvPr>
          <p:cNvPicPr>
            <a:picLocks noChangeAspect="1"/>
          </p:cNvPicPr>
          <p:nvPr/>
        </p:nvPicPr>
        <p:blipFill>
          <a:blip r:embed="rId2"/>
          <a:stretch>
            <a:fillRect/>
          </a:stretch>
        </p:blipFill>
        <p:spPr>
          <a:xfrm>
            <a:off x="137652" y="723607"/>
            <a:ext cx="5879690" cy="3275019"/>
          </a:xfrm>
          <a:prstGeom prst="rect">
            <a:avLst/>
          </a:prstGeom>
        </p:spPr>
      </p:pic>
      <p:pic>
        <p:nvPicPr>
          <p:cNvPr id="7" name="Picture 6">
            <a:extLst>
              <a:ext uri="{FF2B5EF4-FFF2-40B4-BE49-F238E27FC236}">
                <a16:creationId xmlns:a16="http://schemas.microsoft.com/office/drawing/2014/main" id="{39D1B9CF-5B5A-5FE9-436A-5B71DC54908D}"/>
              </a:ext>
            </a:extLst>
          </p:cNvPr>
          <p:cNvPicPr>
            <a:picLocks noChangeAspect="1"/>
          </p:cNvPicPr>
          <p:nvPr/>
        </p:nvPicPr>
        <p:blipFill>
          <a:blip r:embed="rId3"/>
          <a:stretch>
            <a:fillRect/>
          </a:stretch>
        </p:blipFill>
        <p:spPr>
          <a:xfrm>
            <a:off x="6135328" y="723607"/>
            <a:ext cx="5919019" cy="3275019"/>
          </a:xfrm>
          <a:prstGeom prst="rect">
            <a:avLst/>
          </a:prstGeom>
        </p:spPr>
      </p:pic>
      <p:sp>
        <p:nvSpPr>
          <p:cNvPr id="8" name="TextBox 7">
            <a:extLst>
              <a:ext uri="{FF2B5EF4-FFF2-40B4-BE49-F238E27FC236}">
                <a16:creationId xmlns:a16="http://schemas.microsoft.com/office/drawing/2014/main" id="{89DAF0D6-5DA4-BF69-7CE8-1891D5E29103}"/>
              </a:ext>
            </a:extLst>
          </p:cNvPr>
          <p:cNvSpPr txBox="1"/>
          <p:nvPr/>
        </p:nvSpPr>
        <p:spPr>
          <a:xfrm>
            <a:off x="811162" y="4133629"/>
            <a:ext cx="10569676" cy="2585323"/>
          </a:xfrm>
          <a:prstGeom prst="rect">
            <a:avLst/>
          </a:prstGeom>
          <a:noFill/>
        </p:spPr>
        <p:txBody>
          <a:bodyPr wrap="square" rtlCol="0">
            <a:spAutoFit/>
          </a:bodyPr>
          <a:lstStyle/>
          <a:p>
            <a:r>
              <a:rPr lang="en-SG" dirty="0"/>
              <a:t>Z-score standardization was carried out for the three columns, data has been scaled such that the spread of data in all three features are more similar, mean is also more </a:t>
            </a:r>
            <a:r>
              <a:rPr lang="en-SG" dirty="0" err="1"/>
              <a:t>centered</a:t>
            </a:r>
            <a:r>
              <a:rPr lang="en-SG" dirty="0"/>
              <a:t> for all three columns. </a:t>
            </a:r>
          </a:p>
          <a:p>
            <a:endParaRPr lang="en-SG" dirty="0"/>
          </a:p>
          <a:p>
            <a:r>
              <a:rPr lang="en-US" dirty="0"/>
              <a:t>Z-score standardization is </a:t>
            </a:r>
            <a:r>
              <a:rPr lang="en-US" dirty="0">
                <a:highlight>
                  <a:srgbClr val="FFFF00"/>
                </a:highlight>
              </a:rPr>
              <a:t>generally preferred for clustering</a:t>
            </a:r>
            <a:r>
              <a:rPr lang="en-US" dirty="0"/>
              <a:t> because it's </a:t>
            </a:r>
            <a:r>
              <a:rPr lang="en-US" dirty="0">
                <a:highlight>
                  <a:srgbClr val="FFFF00"/>
                </a:highlight>
              </a:rPr>
              <a:t>less sensitive to outliers </a:t>
            </a:r>
            <a:r>
              <a:rPr lang="en-US" dirty="0"/>
              <a:t>and doesn't distort the data as much as min-max scaling can. Clustering algorithms often rely on distance calculations, and it's important that all features are on a </a:t>
            </a:r>
            <a:r>
              <a:rPr lang="en-US" dirty="0">
                <a:highlight>
                  <a:srgbClr val="FFFF00"/>
                </a:highlight>
              </a:rPr>
              <a:t>similar scale to avoid features with larger values dominating the distance measures.</a:t>
            </a:r>
            <a:endParaRPr lang="en-SG" dirty="0">
              <a:highlight>
                <a:srgbClr val="FFFF00"/>
              </a:highlight>
            </a:endParaRPr>
          </a:p>
          <a:p>
            <a:endParaRPr lang="en-SG" dirty="0"/>
          </a:p>
          <a:p>
            <a:r>
              <a:rPr lang="en-SG" dirty="0"/>
              <a:t>Income feature has an outlier, so anomaly detection is required for graphs with the income feature.</a:t>
            </a:r>
          </a:p>
        </p:txBody>
      </p:sp>
    </p:spTree>
    <p:extLst>
      <p:ext uri="{BB962C8B-B14F-4D97-AF65-F5344CB8AC3E}">
        <p14:creationId xmlns:p14="http://schemas.microsoft.com/office/powerpoint/2010/main" val="1051673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AC103-624C-668B-0AE0-E77DCECC7080}"/>
              </a:ext>
            </a:extLst>
          </p:cNvPr>
          <p:cNvSpPr>
            <a:spLocks noGrp="1"/>
          </p:cNvSpPr>
          <p:nvPr>
            <p:ph type="title"/>
          </p:nvPr>
        </p:nvSpPr>
        <p:spPr>
          <a:xfrm>
            <a:off x="1510480" y="0"/>
            <a:ext cx="9171040" cy="540774"/>
          </a:xfrm>
        </p:spPr>
        <p:txBody>
          <a:bodyPr>
            <a:normAutofit/>
          </a:bodyPr>
          <a:lstStyle/>
          <a:p>
            <a:r>
              <a:rPr lang="en-SG" sz="2400" dirty="0"/>
              <a:t>A 3d scatter is plotted before clustering to see how the data is spread out.</a:t>
            </a:r>
          </a:p>
        </p:txBody>
      </p:sp>
      <p:pic>
        <p:nvPicPr>
          <p:cNvPr id="5" name="Picture 4">
            <a:extLst>
              <a:ext uri="{FF2B5EF4-FFF2-40B4-BE49-F238E27FC236}">
                <a16:creationId xmlns:a16="http://schemas.microsoft.com/office/drawing/2014/main" id="{2DAC4B3A-EEA8-F7F1-F850-6981602A78EB}"/>
              </a:ext>
            </a:extLst>
          </p:cNvPr>
          <p:cNvPicPr>
            <a:picLocks noChangeAspect="1"/>
          </p:cNvPicPr>
          <p:nvPr/>
        </p:nvPicPr>
        <p:blipFill>
          <a:blip r:embed="rId2"/>
          <a:stretch>
            <a:fillRect/>
          </a:stretch>
        </p:blipFill>
        <p:spPr>
          <a:xfrm>
            <a:off x="2269641" y="540774"/>
            <a:ext cx="7652717" cy="6317226"/>
          </a:xfrm>
          <a:prstGeom prst="rect">
            <a:avLst/>
          </a:prstGeom>
        </p:spPr>
      </p:pic>
    </p:spTree>
    <p:extLst>
      <p:ext uri="{BB962C8B-B14F-4D97-AF65-F5344CB8AC3E}">
        <p14:creationId xmlns:p14="http://schemas.microsoft.com/office/powerpoint/2010/main" val="37497807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B467F-D9C1-3988-9A73-B9765D9A18E8}"/>
              </a:ext>
            </a:extLst>
          </p:cNvPr>
          <p:cNvSpPr>
            <a:spLocks noGrp="1"/>
          </p:cNvSpPr>
          <p:nvPr>
            <p:ph type="title"/>
          </p:nvPr>
        </p:nvSpPr>
        <p:spPr>
          <a:xfrm>
            <a:off x="3953797" y="0"/>
            <a:ext cx="4284406" cy="568940"/>
          </a:xfrm>
        </p:spPr>
        <p:txBody>
          <a:bodyPr>
            <a:normAutofit/>
          </a:bodyPr>
          <a:lstStyle/>
          <a:p>
            <a:r>
              <a:rPr lang="en-SG" sz="2800" b="1" u="sng" dirty="0"/>
              <a:t>Dimensionality Reduction :</a:t>
            </a:r>
          </a:p>
        </p:txBody>
      </p:sp>
      <p:sp>
        <p:nvSpPr>
          <p:cNvPr id="3" name="Content Placeholder 2">
            <a:extLst>
              <a:ext uri="{FF2B5EF4-FFF2-40B4-BE49-F238E27FC236}">
                <a16:creationId xmlns:a16="http://schemas.microsoft.com/office/drawing/2014/main" id="{5E7F5E77-F06B-B84A-A9F3-878B4E8F7577}"/>
              </a:ext>
            </a:extLst>
          </p:cNvPr>
          <p:cNvSpPr>
            <a:spLocks noGrp="1"/>
          </p:cNvSpPr>
          <p:nvPr>
            <p:ph idx="1"/>
          </p:nvPr>
        </p:nvSpPr>
        <p:spPr>
          <a:xfrm>
            <a:off x="838200" y="743563"/>
            <a:ext cx="10515600" cy="1242040"/>
          </a:xfrm>
        </p:spPr>
        <p:txBody>
          <a:bodyPr>
            <a:normAutofit lnSpcReduction="10000"/>
          </a:bodyPr>
          <a:lstStyle/>
          <a:p>
            <a:pPr marL="0" indent="0">
              <a:buNone/>
            </a:pPr>
            <a:r>
              <a:rPr lang="en-SG" dirty="0"/>
              <a:t>Dimensionality reduction is not needed as the dataset used only has 3 features with very little rows (200) hence there is no need for feature extraction on such low dimensional data.</a:t>
            </a:r>
          </a:p>
        </p:txBody>
      </p:sp>
      <p:cxnSp>
        <p:nvCxnSpPr>
          <p:cNvPr id="5" name="Straight Connector 4">
            <a:extLst>
              <a:ext uri="{FF2B5EF4-FFF2-40B4-BE49-F238E27FC236}">
                <a16:creationId xmlns:a16="http://schemas.microsoft.com/office/drawing/2014/main" id="{314FA065-C328-714F-B313-7816D3AFB09E}"/>
              </a:ext>
            </a:extLst>
          </p:cNvPr>
          <p:cNvCxnSpPr>
            <a:cxnSpLocks/>
          </p:cNvCxnSpPr>
          <p:nvPr/>
        </p:nvCxnSpPr>
        <p:spPr>
          <a:xfrm>
            <a:off x="0" y="2182761"/>
            <a:ext cx="12192000" cy="0"/>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5DBA63-8842-F449-A16C-E35620DD4301}"/>
              </a:ext>
            </a:extLst>
          </p:cNvPr>
          <p:cNvSpPr txBox="1"/>
          <p:nvPr/>
        </p:nvSpPr>
        <p:spPr>
          <a:xfrm>
            <a:off x="1229032" y="2160226"/>
            <a:ext cx="9733935" cy="3508653"/>
          </a:xfrm>
          <a:prstGeom prst="rect">
            <a:avLst/>
          </a:prstGeom>
          <a:noFill/>
        </p:spPr>
        <p:txBody>
          <a:bodyPr wrap="square" rtlCol="0">
            <a:spAutoFit/>
          </a:bodyPr>
          <a:lstStyle/>
          <a:p>
            <a:r>
              <a:rPr lang="en-SG" sz="3600" b="1" u="sng" dirty="0"/>
              <a:t>Clustering Models Chosen : </a:t>
            </a:r>
          </a:p>
          <a:p>
            <a:endParaRPr lang="en-SG" dirty="0"/>
          </a:p>
          <a:p>
            <a:pPr marL="342900" indent="-342900">
              <a:buAutoNum type="arabicParenR"/>
            </a:pPr>
            <a:r>
              <a:rPr lang="en-SG" sz="2400" dirty="0">
                <a:highlight>
                  <a:srgbClr val="FFFF00"/>
                </a:highlight>
              </a:rPr>
              <a:t>K-means</a:t>
            </a:r>
            <a:r>
              <a:rPr lang="en-SG" sz="2400" dirty="0"/>
              <a:t> : </a:t>
            </a:r>
            <a:r>
              <a:rPr lang="en-US" sz="2400" dirty="0"/>
              <a:t>Excellent starting point. Simple, efficient, and widely used. Good for finding distinct, non-overlapping clusters. </a:t>
            </a:r>
          </a:p>
          <a:p>
            <a:pPr marL="342900" indent="-342900">
              <a:buAutoNum type="arabicParenR"/>
            </a:pPr>
            <a:r>
              <a:rPr lang="en-US" sz="2400" dirty="0">
                <a:highlight>
                  <a:srgbClr val="FFFF00"/>
                </a:highlight>
              </a:rPr>
              <a:t>Gaussian Mixture Model </a:t>
            </a:r>
            <a:r>
              <a:rPr lang="en-US" sz="2400" dirty="0"/>
              <a:t>: A good alternative to k-means, especially if customer segments might overlap or have different shapes/densities. More flexible than k-means.</a:t>
            </a:r>
          </a:p>
          <a:p>
            <a:pPr marL="342900" indent="-342900">
              <a:buAutoNum type="arabicParenR"/>
            </a:pPr>
            <a:r>
              <a:rPr lang="en-US" sz="2400" dirty="0">
                <a:highlight>
                  <a:srgbClr val="FFFF00"/>
                </a:highlight>
              </a:rPr>
              <a:t>Hierarchical clustering (Agglomerative) </a:t>
            </a:r>
            <a:r>
              <a:rPr lang="en-US" sz="2400" dirty="0"/>
              <a:t>: Useful for exploring potential hierarchical relationships between customer segments.</a:t>
            </a:r>
            <a:endParaRPr lang="en-SG" sz="2400" dirty="0"/>
          </a:p>
        </p:txBody>
      </p:sp>
      <p:cxnSp>
        <p:nvCxnSpPr>
          <p:cNvPr id="9" name="Straight Connector 8">
            <a:extLst>
              <a:ext uri="{FF2B5EF4-FFF2-40B4-BE49-F238E27FC236}">
                <a16:creationId xmlns:a16="http://schemas.microsoft.com/office/drawing/2014/main" id="{FCBC7D02-73BE-7323-0508-BEA7E684337F}"/>
              </a:ext>
            </a:extLst>
          </p:cNvPr>
          <p:cNvCxnSpPr>
            <a:cxnSpLocks/>
          </p:cNvCxnSpPr>
          <p:nvPr/>
        </p:nvCxnSpPr>
        <p:spPr>
          <a:xfrm>
            <a:off x="0" y="5668879"/>
            <a:ext cx="12260826" cy="74324"/>
          </a:xfrm>
          <a:prstGeom prst="line">
            <a:avLst/>
          </a:prstGeom>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C035C5F-A89B-8F25-C622-4A06969476B2}"/>
              </a:ext>
            </a:extLst>
          </p:cNvPr>
          <p:cNvSpPr txBox="1"/>
          <p:nvPr/>
        </p:nvSpPr>
        <p:spPr>
          <a:xfrm>
            <a:off x="1415845" y="5997677"/>
            <a:ext cx="9694607" cy="646331"/>
          </a:xfrm>
          <a:prstGeom prst="rect">
            <a:avLst/>
          </a:prstGeom>
          <a:noFill/>
        </p:spPr>
        <p:txBody>
          <a:bodyPr wrap="square" rtlCol="0">
            <a:spAutoFit/>
          </a:bodyPr>
          <a:lstStyle/>
          <a:p>
            <a:r>
              <a:rPr lang="en-SG" dirty="0"/>
              <a:t>Each model will be used to plot 3 scatter plots with various n clusters : </a:t>
            </a:r>
          </a:p>
          <a:p>
            <a:r>
              <a:rPr lang="en-SG" b="1" dirty="0"/>
              <a:t>Income against age, amount spent against age, and amount spent against income.</a:t>
            </a:r>
          </a:p>
        </p:txBody>
      </p:sp>
    </p:spTree>
    <p:extLst>
      <p:ext uri="{BB962C8B-B14F-4D97-AF65-F5344CB8AC3E}">
        <p14:creationId xmlns:p14="http://schemas.microsoft.com/office/powerpoint/2010/main" val="10367344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E7183A5B95A24681BDF43E4DCF20A3" ma:contentTypeVersion="13" ma:contentTypeDescription="Create a new document." ma:contentTypeScope="" ma:versionID="58621845dde0f6b71d5416476b55a85a">
  <xsd:schema xmlns:xsd="http://www.w3.org/2001/XMLSchema" xmlns:xs="http://www.w3.org/2001/XMLSchema" xmlns:p="http://schemas.microsoft.com/office/2006/metadata/properties" xmlns:ns3="13423eaf-0e86-4df5-9bd8-62caf1548e82" xmlns:ns4="eb5a3ca8-679e-4beb-8df5-f6c78e037d5d" targetNamespace="http://schemas.microsoft.com/office/2006/metadata/properties" ma:root="true" ma:fieldsID="7e7be814c75f093319e3eafcc29476d1" ns3:_="" ns4:_="">
    <xsd:import namespace="13423eaf-0e86-4df5-9bd8-62caf1548e82"/>
    <xsd:import namespace="eb5a3ca8-679e-4beb-8df5-f6c78e037d5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3423eaf-0e86-4df5-9bd8-62caf1548e8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5a3ca8-679e-4beb-8df5-f6c78e037d5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3423eaf-0e86-4df5-9bd8-62caf1548e82" xsi:nil="true"/>
  </documentManagement>
</p:properties>
</file>

<file path=customXml/itemProps1.xml><?xml version="1.0" encoding="utf-8"?>
<ds:datastoreItem xmlns:ds="http://schemas.openxmlformats.org/officeDocument/2006/customXml" ds:itemID="{9D0C292D-C5F9-42F9-81B1-2213F690FC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3423eaf-0e86-4df5-9bd8-62caf1548e82"/>
    <ds:schemaRef ds:uri="eb5a3ca8-679e-4beb-8df5-f6c78e037d5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04B0E6-4F09-44F4-8103-48FB42034C80}">
  <ds:schemaRefs>
    <ds:schemaRef ds:uri="http://schemas.microsoft.com/sharepoint/v3/contenttype/forms"/>
  </ds:schemaRefs>
</ds:datastoreItem>
</file>

<file path=customXml/itemProps3.xml><?xml version="1.0" encoding="utf-8"?>
<ds:datastoreItem xmlns:ds="http://schemas.openxmlformats.org/officeDocument/2006/customXml" ds:itemID="{337BAD9B-00D1-409D-AF1A-BCDF37151BDF}">
  <ds:schemaRefs>
    <ds:schemaRef ds:uri="http://schemas.openxmlformats.org/package/2006/metadata/core-properties"/>
    <ds:schemaRef ds:uri="http://purl.org/dc/dcmitype/"/>
    <ds:schemaRef ds:uri="13423eaf-0e86-4df5-9bd8-62caf1548e82"/>
    <ds:schemaRef ds:uri="http://purl.org/dc/terms/"/>
    <ds:schemaRef ds:uri="http://schemas.microsoft.com/office/2006/documentManagement/types"/>
    <ds:schemaRef ds:uri="http://schemas.microsoft.com/office/2006/metadata/properties"/>
    <ds:schemaRef ds:uri="http://www.w3.org/XML/1998/namespace"/>
    <ds:schemaRef ds:uri="http://schemas.microsoft.com/office/infopath/2007/PartnerControls"/>
    <ds:schemaRef ds:uri="eb5a3ca8-679e-4beb-8df5-f6c78e037d5d"/>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1261</TotalTime>
  <Words>1322</Words>
  <Application>Microsoft Office PowerPoint</Application>
  <PresentationFormat>Widescreen</PresentationFormat>
  <Paragraphs>78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system-ui</vt:lpstr>
      <vt:lpstr>Aptos</vt:lpstr>
      <vt:lpstr>Aptos Display</vt:lpstr>
      <vt:lpstr>Arial</vt:lpstr>
      <vt:lpstr>Office Theme</vt:lpstr>
      <vt:lpstr>AIML CA2 Part B</vt:lpstr>
      <vt:lpstr>PowerPoint Presentation</vt:lpstr>
      <vt:lpstr>PowerPoint Presentation</vt:lpstr>
      <vt:lpstr>PowerPoint Presentation</vt:lpstr>
      <vt:lpstr>PowerPoint Presentation</vt:lpstr>
      <vt:lpstr>PowerPoint Presentation</vt:lpstr>
      <vt:lpstr>Z-score standardization </vt:lpstr>
      <vt:lpstr>A 3d scatter is plotted before clustering to see how the data is spread out.</vt:lpstr>
      <vt:lpstr>Dimensionality Reduction :</vt:lpstr>
      <vt:lpstr>K-Means</vt:lpstr>
      <vt:lpstr>Insights : </vt:lpstr>
      <vt:lpstr>K-Means</vt:lpstr>
      <vt:lpstr>Insights :</vt:lpstr>
      <vt:lpstr>K-Means</vt:lpstr>
      <vt:lpstr>Insights :</vt:lpstr>
      <vt:lpstr>Conclusion : </vt:lpstr>
      <vt:lpstr>Linking back to the context : How to cater to different groups of customers needs?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 EU ZIN</dc:creator>
  <cp:lastModifiedBy>TAN EU ZIN</cp:lastModifiedBy>
  <cp:revision>3</cp:revision>
  <dcterms:created xsi:type="dcterms:W3CDTF">2025-02-12T13:33:10Z</dcterms:created>
  <dcterms:modified xsi:type="dcterms:W3CDTF">2025-02-14T05:08:09Z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0x0101007FE7183A5B95A24681BDF43E4DCF20A3</vt:lpwstr>
  </property>
</Properties>
</file>