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58" r:id="rId4"/>
    <p:sldId id="267" r:id="rId5"/>
    <p:sldId id="260" r:id="rId6"/>
    <p:sldId id="261" r:id="rId7"/>
    <p:sldId id="262" r:id="rId8"/>
    <p:sldId id="263" r:id="rId9"/>
    <p:sldId id="264" r:id="rId10"/>
    <p:sldId id="266"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9AC5D5-E549-4A94-80CA-62CA8E50DA47}" type="datetimeFigureOut">
              <a:rPr lang="en-SG" smtClean="0"/>
              <a:t>30/5/2025</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43FE98-A335-418D-B1F9-CA80A4B6D3D2}" type="slidenum">
              <a:rPr lang="en-SG" smtClean="0"/>
              <a:t>‹#›</a:t>
            </a:fld>
            <a:endParaRPr lang="en-SG"/>
          </a:p>
        </p:txBody>
      </p:sp>
    </p:spTree>
    <p:extLst>
      <p:ext uri="{BB962C8B-B14F-4D97-AF65-F5344CB8AC3E}">
        <p14:creationId xmlns:p14="http://schemas.microsoft.com/office/powerpoint/2010/main" val="17345650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Purpose:</a:t>
            </a:r>
            <a:r>
              <a:rPr lang="en-US" dirty="0"/>
              <a:t> To introduce your presentation and its topic.</a:t>
            </a:r>
            <a:endParaRPr lang="en-SG" dirty="0"/>
          </a:p>
        </p:txBody>
      </p:sp>
      <p:sp>
        <p:nvSpPr>
          <p:cNvPr id="4" name="Slide Number Placeholder 3"/>
          <p:cNvSpPr>
            <a:spLocks noGrp="1"/>
          </p:cNvSpPr>
          <p:nvPr>
            <p:ph type="sldNum" sz="quarter" idx="5"/>
          </p:nvPr>
        </p:nvSpPr>
        <p:spPr/>
        <p:txBody>
          <a:bodyPr/>
          <a:lstStyle/>
          <a:p>
            <a:fld id="{5143FE98-A335-418D-B1F9-CA80A4B6D3D2}" type="slidenum">
              <a:rPr lang="en-SG" smtClean="0"/>
              <a:t>1</a:t>
            </a:fld>
            <a:endParaRPr lang="en-SG"/>
          </a:p>
        </p:txBody>
      </p:sp>
    </p:spTree>
    <p:extLst>
      <p:ext uri="{BB962C8B-B14F-4D97-AF65-F5344CB8AC3E}">
        <p14:creationId xmlns:p14="http://schemas.microsoft.com/office/powerpoint/2010/main" val="21603605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Purpose:</a:t>
            </a:r>
            <a:r>
              <a:rPr lang="en-US" dirty="0"/>
              <a:t> To concisely summarize the most critical insights gained from your analysis and propose one clear, impactful recommendation that stems directly from these findings.</a:t>
            </a:r>
            <a:endParaRPr lang="en-SG" dirty="0"/>
          </a:p>
        </p:txBody>
      </p:sp>
      <p:sp>
        <p:nvSpPr>
          <p:cNvPr id="4" name="Slide Number Placeholder 3"/>
          <p:cNvSpPr>
            <a:spLocks noGrp="1"/>
          </p:cNvSpPr>
          <p:nvPr>
            <p:ph type="sldNum" sz="quarter" idx="5"/>
          </p:nvPr>
        </p:nvSpPr>
        <p:spPr/>
        <p:txBody>
          <a:bodyPr/>
          <a:lstStyle/>
          <a:p>
            <a:fld id="{5143FE98-A335-418D-B1F9-CA80A4B6D3D2}" type="slidenum">
              <a:rPr lang="en-SG" smtClean="0"/>
              <a:t>10</a:t>
            </a:fld>
            <a:endParaRPr lang="en-SG"/>
          </a:p>
        </p:txBody>
      </p:sp>
    </p:spTree>
    <p:extLst>
      <p:ext uri="{BB962C8B-B14F-4D97-AF65-F5344CB8AC3E}">
        <p14:creationId xmlns:p14="http://schemas.microsoft.com/office/powerpoint/2010/main" val="37825813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Purpose:</a:t>
            </a:r>
            <a:r>
              <a:rPr lang="en-US" dirty="0"/>
              <a:t> To provide citations for your data sources and open the floor for questions.</a:t>
            </a:r>
            <a:endParaRPr lang="en-SG" dirty="0"/>
          </a:p>
        </p:txBody>
      </p:sp>
      <p:sp>
        <p:nvSpPr>
          <p:cNvPr id="4" name="Slide Number Placeholder 3"/>
          <p:cNvSpPr>
            <a:spLocks noGrp="1"/>
          </p:cNvSpPr>
          <p:nvPr>
            <p:ph type="sldNum" sz="quarter" idx="5"/>
          </p:nvPr>
        </p:nvSpPr>
        <p:spPr/>
        <p:txBody>
          <a:bodyPr/>
          <a:lstStyle/>
          <a:p>
            <a:fld id="{5143FE98-A335-418D-B1F9-CA80A4B6D3D2}" type="slidenum">
              <a:rPr lang="en-SG" smtClean="0"/>
              <a:t>11</a:t>
            </a:fld>
            <a:endParaRPr lang="en-SG"/>
          </a:p>
        </p:txBody>
      </p:sp>
    </p:spTree>
    <p:extLst>
      <p:ext uri="{BB962C8B-B14F-4D97-AF65-F5344CB8AC3E}">
        <p14:creationId xmlns:p14="http://schemas.microsoft.com/office/powerpoint/2010/main" val="12590749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Purpose:</a:t>
            </a:r>
            <a:r>
              <a:rPr lang="en-US" dirty="0"/>
              <a:t> To set the context for your analysis and explain </a:t>
            </a:r>
            <a:r>
              <a:rPr lang="en-US" i="1" dirty="0"/>
              <a:t>why</a:t>
            </a:r>
            <a:r>
              <a:rPr lang="en-US" dirty="0"/>
              <a:t> this study is important. It should clearly articulate the challenge or question your analysis aims to address.</a:t>
            </a:r>
            <a:endParaRPr lang="en-SG" dirty="0"/>
          </a:p>
        </p:txBody>
      </p:sp>
      <p:sp>
        <p:nvSpPr>
          <p:cNvPr id="4" name="Slide Number Placeholder 3"/>
          <p:cNvSpPr>
            <a:spLocks noGrp="1"/>
          </p:cNvSpPr>
          <p:nvPr>
            <p:ph type="sldNum" sz="quarter" idx="5"/>
          </p:nvPr>
        </p:nvSpPr>
        <p:spPr/>
        <p:txBody>
          <a:bodyPr/>
          <a:lstStyle/>
          <a:p>
            <a:fld id="{5143FE98-A335-418D-B1F9-CA80A4B6D3D2}" type="slidenum">
              <a:rPr lang="en-SG" smtClean="0"/>
              <a:t>2</a:t>
            </a:fld>
            <a:endParaRPr lang="en-SG"/>
          </a:p>
        </p:txBody>
      </p:sp>
    </p:spTree>
    <p:extLst>
      <p:ext uri="{BB962C8B-B14F-4D97-AF65-F5344CB8AC3E}">
        <p14:creationId xmlns:p14="http://schemas.microsoft.com/office/powerpoint/2010/main" val="4719032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Purpose:</a:t>
            </a:r>
            <a:r>
              <a:rPr lang="en-US" dirty="0"/>
              <a:t> To explain the origin and nature of your primary dataset, highlighting its key components and any important characteristics or preprocessing steps.</a:t>
            </a:r>
            <a:endParaRPr lang="en-SG" dirty="0"/>
          </a:p>
        </p:txBody>
      </p:sp>
      <p:sp>
        <p:nvSpPr>
          <p:cNvPr id="4" name="Slide Number Placeholder 3"/>
          <p:cNvSpPr>
            <a:spLocks noGrp="1"/>
          </p:cNvSpPr>
          <p:nvPr>
            <p:ph type="sldNum" sz="quarter" idx="5"/>
          </p:nvPr>
        </p:nvSpPr>
        <p:spPr/>
        <p:txBody>
          <a:bodyPr/>
          <a:lstStyle/>
          <a:p>
            <a:fld id="{5143FE98-A335-418D-B1F9-CA80A4B6D3D2}" type="slidenum">
              <a:rPr lang="en-SG" smtClean="0"/>
              <a:t>3</a:t>
            </a:fld>
            <a:endParaRPr lang="en-SG"/>
          </a:p>
        </p:txBody>
      </p:sp>
    </p:spTree>
    <p:extLst>
      <p:ext uri="{BB962C8B-B14F-4D97-AF65-F5344CB8AC3E}">
        <p14:creationId xmlns:p14="http://schemas.microsoft.com/office/powerpoint/2010/main" val="40809788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968F1E-2E47-5EAB-6F7F-16BB8697CF1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29FE269-54BD-2A2A-232F-53D3D77C888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C32921C-F537-507D-B933-2067C627DDAD}"/>
              </a:ext>
            </a:extLst>
          </p:cNvPr>
          <p:cNvSpPr>
            <a:spLocks noGrp="1"/>
          </p:cNvSpPr>
          <p:nvPr>
            <p:ph type="body" idx="1"/>
          </p:nvPr>
        </p:nvSpPr>
        <p:spPr/>
        <p:txBody>
          <a:bodyPr/>
          <a:lstStyle/>
          <a:p>
            <a:r>
              <a:rPr lang="en-US" b="1" dirty="0"/>
              <a:t>Purpose:</a:t>
            </a:r>
            <a:r>
              <a:rPr lang="en-US" dirty="0"/>
              <a:t> To introduce the supplementary dataset used for analyzing market momentum and overall price index changes, highlighting its specific characteristics and the minimal preprocessing required.</a:t>
            </a:r>
          </a:p>
          <a:p>
            <a:endParaRPr lang="en-SG" dirty="0"/>
          </a:p>
        </p:txBody>
      </p:sp>
      <p:sp>
        <p:nvSpPr>
          <p:cNvPr id="4" name="Slide Number Placeholder 3">
            <a:extLst>
              <a:ext uri="{FF2B5EF4-FFF2-40B4-BE49-F238E27FC236}">
                <a16:creationId xmlns:a16="http://schemas.microsoft.com/office/drawing/2014/main" id="{D186EE59-29A6-EF52-DBE3-8352E240ACBA}"/>
              </a:ext>
            </a:extLst>
          </p:cNvPr>
          <p:cNvSpPr>
            <a:spLocks noGrp="1"/>
          </p:cNvSpPr>
          <p:nvPr>
            <p:ph type="sldNum" sz="quarter" idx="5"/>
          </p:nvPr>
        </p:nvSpPr>
        <p:spPr/>
        <p:txBody>
          <a:bodyPr/>
          <a:lstStyle/>
          <a:p>
            <a:fld id="{5143FE98-A335-418D-B1F9-CA80A4B6D3D2}" type="slidenum">
              <a:rPr lang="en-SG" smtClean="0"/>
              <a:t>4</a:t>
            </a:fld>
            <a:endParaRPr lang="en-SG"/>
          </a:p>
        </p:txBody>
      </p:sp>
    </p:spTree>
    <p:extLst>
      <p:ext uri="{BB962C8B-B14F-4D97-AF65-F5344CB8AC3E}">
        <p14:creationId xmlns:p14="http://schemas.microsoft.com/office/powerpoint/2010/main" val="33845920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Purpose:</a:t>
            </a:r>
            <a:r>
              <a:rPr lang="en-US" dirty="0"/>
              <a:t> To provide a concise summary of your most significant findings and conclusions from the entire analysis. This slide is often the most remembered.</a:t>
            </a:r>
            <a:endParaRPr lang="en-SG" dirty="0"/>
          </a:p>
        </p:txBody>
      </p:sp>
      <p:sp>
        <p:nvSpPr>
          <p:cNvPr id="4" name="Slide Number Placeholder 3"/>
          <p:cNvSpPr>
            <a:spLocks noGrp="1"/>
          </p:cNvSpPr>
          <p:nvPr>
            <p:ph type="sldNum" sz="quarter" idx="5"/>
          </p:nvPr>
        </p:nvSpPr>
        <p:spPr/>
        <p:txBody>
          <a:bodyPr/>
          <a:lstStyle/>
          <a:p>
            <a:fld id="{5143FE98-A335-418D-B1F9-CA80A4B6D3D2}" type="slidenum">
              <a:rPr lang="en-SG" smtClean="0"/>
              <a:t>5</a:t>
            </a:fld>
            <a:endParaRPr lang="en-SG"/>
          </a:p>
        </p:txBody>
      </p:sp>
    </p:spTree>
    <p:extLst>
      <p:ext uri="{BB962C8B-B14F-4D97-AF65-F5344CB8AC3E}">
        <p14:creationId xmlns:p14="http://schemas.microsoft.com/office/powerpoint/2010/main" val="9200970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Purpose:</a:t>
            </a:r>
            <a:r>
              <a:rPr lang="en-US" dirty="0"/>
              <a:t> To visually present your first Tableau dashboard and briefly explain its overall aim to the audience. This is where your actual data visualization takes center stage!</a:t>
            </a:r>
            <a:endParaRPr lang="en-SG" dirty="0"/>
          </a:p>
        </p:txBody>
      </p:sp>
      <p:sp>
        <p:nvSpPr>
          <p:cNvPr id="4" name="Slide Number Placeholder 3"/>
          <p:cNvSpPr>
            <a:spLocks noGrp="1"/>
          </p:cNvSpPr>
          <p:nvPr>
            <p:ph type="sldNum" sz="quarter" idx="5"/>
          </p:nvPr>
        </p:nvSpPr>
        <p:spPr/>
        <p:txBody>
          <a:bodyPr/>
          <a:lstStyle/>
          <a:p>
            <a:fld id="{5143FE98-A335-418D-B1F9-CA80A4B6D3D2}" type="slidenum">
              <a:rPr lang="en-SG" smtClean="0"/>
              <a:t>6</a:t>
            </a:fld>
            <a:endParaRPr lang="en-SG"/>
          </a:p>
        </p:txBody>
      </p:sp>
    </p:spTree>
    <p:extLst>
      <p:ext uri="{BB962C8B-B14F-4D97-AF65-F5344CB8AC3E}">
        <p14:creationId xmlns:p14="http://schemas.microsoft.com/office/powerpoint/2010/main" val="33219384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Purpose:</a:t>
            </a:r>
            <a:r>
              <a:rPr lang="en-US" dirty="0"/>
              <a:t> To detail the key findings and observations from your "Dashboard 1: Market Overview," referring to the specific charts and the KPI.</a:t>
            </a:r>
            <a:endParaRPr lang="en-SG" dirty="0"/>
          </a:p>
        </p:txBody>
      </p:sp>
      <p:sp>
        <p:nvSpPr>
          <p:cNvPr id="4" name="Slide Number Placeholder 3"/>
          <p:cNvSpPr>
            <a:spLocks noGrp="1"/>
          </p:cNvSpPr>
          <p:nvPr>
            <p:ph type="sldNum" sz="quarter" idx="5"/>
          </p:nvPr>
        </p:nvSpPr>
        <p:spPr/>
        <p:txBody>
          <a:bodyPr/>
          <a:lstStyle/>
          <a:p>
            <a:fld id="{5143FE98-A335-418D-B1F9-CA80A4B6D3D2}" type="slidenum">
              <a:rPr lang="en-SG" smtClean="0"/>
              <a:t>7</a:t>
            </a:fld>
            <a:endParaRPr lang="en-SG"/>
          </a:p>
        </p:txBody>
      </p:sp>
    </p:spTree>
    <p:extLst>
      <p:ext uri="{BB962C8B-B14F-4D97-AF65-F5344CB8AC3E}">
        <p14:creationId xmlns:p14="http://schemas.microsoft.com/office/powerpoint/2010/main" val="11391919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Purpose:</a:t>
            </a:r>
            <a:r>
              <a:rPr lang="en-US" dirty="0"/>
              <a:t> To visually present your second Tableau dashboard, which explores more specific drivers of the HDB resale market.</a:t>
            </a:r>
            <a:endParaRPr lang="en-SG" dirty="0"/>
          </a:p>
        </p:txBody>
      </p:sp>
      <p:sp>
        <p:nvSpPr>
          <p:cNvPr id="4" name="Slide Number Placeholder 3"/>
          <p:cNvSpPr>
            <a:spLocks noGrp="1"/>
          </p:cNvSpPr>
          <p:nvPr>
            <p:ph type="sldNum" sz="quarter" idx="5"/>
          </p:nvPr>
        </p:nvSpPr>
        <p:spPr/>
        <p:txBody>
          <a:bodyPr/>
          <a:lstStyle/>
          <a:p>
            <a:fld id="{5143FE98-A335-418D-B1F9-CA80A4B6D3D2}" type="slidenum">
              <a:rPr lang="en-SG" smtClean="0"/>
              <a:t>8</a:t>
            </a:fld>
            <a:endParaRPr lang="en-SG"/>
          </a:p>
        </p:txBody>
      </p:sp>
    </p:spTree>
    <p:extLst>
      <p:ext uri="{BB962C8B-B14F-4D97-AF65-F5344CB8AC3E}">
        <p14:creationId xmlns:p14="http://schemas.microsoft.com/office/powerpoint/2010/main" val="27529041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Purpose:</a:t>
            </a:r>
            <a:r>
              <a:rPr lang="en-US" dirty="0"/>
              <a:t> To elaborate on the key findings and observations from your "Dashboard 2: Deep Dive Analysis," making sure to highlight the value of the interactive elements.</a:t>
            </a:r>
            <a:endParaRPr lang="en-SG" dirty="0"/>
          </a:p>
        </p:txBody>
      </p:sp>
      <p:sp>
        <p:nvSpPr>
          <p:cNvPr id="4" name="Slide Number Placeholder 3"/>
          <p:cNvSpPr>
            <a:spLocks noGrp="1"/>
          </p:cNvSpPr>
          <p:nvPr>
            <p:ph type="sldNum" sz="quarter" idx="5"/>
          </p:nvPr>
        </p:nvSpPr>
        <p:spPr/>
        <p:txBody>
          <a:bodyPr/>
          <a:lstStyle/>
          <a:p>
            <a:fld id="{5143FE98-A335-418D-B1F9-CA80A4B6D3D2}" type="slidenum">
              <a:rPr lang="en-SG" smtClean="0"/>
              <a:t>9</a:t>
            </a:fld>
            <a:endParaRPr lang="en-SG"/>
          </a:p>
        </p:txBody>
      </p:sp>
    </p:spTree>
    <p:extLst>
      <p:ext uri="{BB962C8B-B14F-4D97-AF65-F5344CB8AC3E}">
        <p14:creationId xmlns:p14="http://schemas.microsoft.com/office/powerpoint/2010/main" val="35613659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4C374-6A18-20A7-2F5D-43846A70CC1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1622FB02-C3A3-34FC-7D84-241B94DF373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D4B28CBF-EA7A-E9AC-E48E-43F748253F21}"/>
              </a:ext>
            </a:extLst>
          </p:cNvPr>
          <p:cNvSpPr>
            <a:spLocks noGrp="1"/>
          </p:cNvSpPr>
          <p:nvPr>
            <p:ph type="dt" sz="half" idx="10"/>
          </p:nvPr>
        </p:nvSpPr>
        <p:spPr/>
        <p:txBody>
          <a:bodyPr/>
          <a:lstStyle/>
          <a:p>
            <a:fld id="{4468F0B9-F6E0-451D-89BB-5DD05E56EECF}" type="datetimeFigureOut">
              <a:rPr lang="en-SG" smtClean="0"/>
              <a:t>30/5/2025</a:t>
            </a:fld>
            <a:endParaRPr lang="en-SG"/>
          </a:p>
        </p:txBody>
      </p:sp>
      <p:sp>
        <p:nvSpPr>
          <p:cNvPr id="5" name="Footer Placeholder 4">
            <a:extLst>
              <a:ext uri="{FF2B5EF4-FFF2-40B4-BE49-F238E27FC236}">
                <a16:creationId xmlns:a16="http://schemas.microsoft.com/office/drawing/2014/main" id="{D4D1E62B-8B5A-1664-8A75-C63275B2F038}"/>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8843D252-76C1-1635-3972-C6AD5FD31738}"/>
              </a:ext>
            </a:extLst>
          </p:cNvPr>
          <p:cNvSpPr>
            <a:spLocks noGrp="1"/>
          </p:cNvSpPr>
          <p:nvPr>
            <p:ph type="sldNum" sz="quarter" idx="12"/>
          </p:nvPr>
        </p:nvSpPr>
        <p:spPr/>
        <p:txBody>
          <a:bodyPr/>
          <a:lstStyle/>
          <a:p>
            <a:fld id="{A27F18B4-6546-44EA-A176-7F2AA6FFA8A4}" type="slidenum">
              <a:rPr lang="en-SG" smtClean="0"/>
              <a:t>‹#›</a:t>
            </a:fld>
            <a:endParaRPr lang="en-SG"/>
          </a:p>
        </p:txBody>
      </p:sp>
    </p:spTree>
    <p:extLst>
      <p:ext uri="{BB962C8B-B14F-4D97-AF65-F5344CB8AC3E}">
        <p14:creationId xmlns:p14="http://schemas.microsoft.com/office/powerpoint/2010/main" val="1613971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2EFF9-4F29-436C-BDC2-79B6F658BF3B}"/>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AB3A52FE-F546-12D7-53DE-E8EE638FD06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840CF465-29C6-BC24-226A-1B1A895BD381}"/>
              </a:ext>
            </a:extLst>
          </p:cNvPr>
          <p:cNvSpPr>
            <a:spLocks noGrp="1"/>
          </p:cNvSpPr>
          <p:nvPr>
            <p:ph type="dt" sz="half" idx="10"/>
          </p:nvPr>
        </p:nvSpPr>
        <p:spPr/>
        <p:txBody>
          <a:bodyPr/>
          <a:lstStyle/>
          <a:p>
            <a:fld id="{4468F0B9-F6E0-451D-89BB-5DD05E56EECF}" type="datetimeFigureOut">
              <a:rPr lang="en-SG" smtClean="0"/>
              <a:t>30/5/2025</a:t>
            </a:fld>
            <a:endParaRPr lang="en-SG"/>
          </a:p>
        </p:txBody>
      </p:sp>
      <p:sp>
        <p:nvSpPr>
          <p:cNvPr id="5" name="Footer Placeholder 4">
            <a:extLst>
              <a:ext uri="{FF2B5EF4-FFF2-40B4-BE49-F238E27FC236}">
                <a16:creationId xmlns:a16="http://schemas.microsoft.com/office/drawing/2014/main" id="{F9222A73-14E5-F6DE-ABA1-D4DF0200CDDC}"/>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239511A8-DA1F-3E43-EEC1-A394C7C2B289}"/>
              </a:ext>
            </a:extLst>
          </p:cNvPr>
          <p:cNvSpPr>
            <a:spLocks noGrp="1"/>
          </p:cNvSpPr>
          <p:nvPr>
            <p:ph type="sldNum" sz="quarter" idx="12"/>
          </p:nvPr>
        </p:nvSpPr>
        <p:spPr/>
        <p:txBody>
          <a:bodyPr/>
          <a:lstStyle/>
          <a:p>
            <a:fld id="{A27F18B4-6546-44EA-A176-7F2AA6FFA8A4}" type="slidenum">
              <a:rPr lang="en-SG" smtClean="0"/>
              <a:t>‹#›</a:t>
            </a:fld>
            <a:endParaRPr lang="en-SG"/>
          </a:p>
        </p:txBody>
      </p:sp>
    </p:spTree>
    <p:extLst>
      <p:ext uri="{BB962C8B-B14F-4D97-AF65-F5344CB8AC3E}">
        <p14:creationId xmlns:p14="http://schemas.microsoft.com/office/powerpoint/2010/main" val="34599440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2370F1-F671-2760-BF34-470EB7263B6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0F65B60F-7493-F769-F4CB-9195C5D10B8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105200ED-364B-8E7E-6093-DE2B92BCF7DF}"/>
              </a:ext>
            </a:extLst>
          </p:cNvPr>
          <p:cNvSpPr>
            <a:spLocks noGrp="1"/>
          </p:cNvSpPr>
          <p:nvPr>
            <p:ph type="dt" sz="half" idx="10"/>
          </p:nvPr>
        </p:nvSpPr>
        <p:spPr/>
        <p:txBody>
          <a:bodyPr/>
          <a:lstStyle/>
          <a:p>
            <a:fld id="{4468F0B9-F6E0-451D-89BB-5DD05E56EECF}" type="datetimeFigureOut">
              <a:rPr lang="en-SG" smtClean="0"/>
              <a:t>30/5/2025</a:t>
            </a:fld>
            <a:endParaRPr lang="en-SG"/>
          </a:p>
        </p:txBody>
      </p:sp>
      <p:sp>
        <p:nvSpPr>
          <p:cNvPr id="5" name="Footer Placeholder 4">
            <a:extLst>
              <a:ext uri="{FF2B5EF4-FFF2-40B4-BE49-F238E27FC236}">
                <a16:creationId xmlns:a16="http://schemas.microsoft.com/office/drawing/2014/main" id="{47CCE2B5-9D1A-97F8-C97F-72FC025A0D79}"/>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886C6977-386F-D856-52F8-767324F157A0}"/>
              </a:ext>
            </a:extLst>
          </p:cNvPr>
          <p:cNvSpPr>
            <a:spLocks noGrp="1"/>
          </p:cNvSpPr>
          <p:nvPr>
            <p:ph type="sldNum" sz="quarter" idx="12"/>
          </p:nvPr>
        </p:nvSpPr>
        <p:spPr/>
        <p:txBody>
          <a:bodyPr/>
          <a:lstStyle/>
          <a:p>
            <a:fld id="{A27F18B4-6546-44EA-A176-7F2AA6FFA8A4}" type="slidenum">
              <a:rPr lang="en-SG" smtClean="0"/>
              <a:t>‹#›</a:t>
            </a:fld>
            <a:endParaRPr lang="en-SG"/>
          </a:p>
        </p:txBody>
      </p:sp>
    </p:spTree>
    <p:extLst>
      <p:ext uri="{BB962C8B-B14F-4D97-AF65-F5344CB8AC3E}">
        <p14:creationId xmlns:p14="http://schemas.microsoft.com/office/powerpoint/2010/main" val="30256828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1DE1C-25A2-C2D9-40D3-001504CB0F7A}"/>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338D1CFD-C7CA-5D83-18DC-B6EBDC92E0C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B197EEB4-DED1-066F-B27E-E0D330B82DFC}"/>
              </a:ext>
            </a:extLst>
          </p:cNvPr>
          <p:cNvSpPr>
            <a:spLocks noGrp="1"/>
          </p:cNvSpPr>
          <p:nvPr>
            <p:ph type="dt" sz="half" idx="10"/>
          </p:nvPr>
        </p:nvSpPr>
        <p:spPr/>
        <p:txBody>
          <a:bodyPr/>
          <a:lstStyle/>
          <a:p>
            <a:fld id="{4468F0B9-F6E0-451D-89BB-5DD05E56EECF}" type="datetimeFigureOut">
              <a:rPr lang="en-SG" smtClean="0"/>
              <a:t>30/5/2025</a:t>
            </a:fld>
            <a:endParaRPr lang="en-SG"/>
          </a:p>
        </p:txBody>
      </p:sp>
      <p:sp>
        <p:nvSpPr>
          <p:cNvPr id="5" name="Footer Placeholder 4">
            <a:extLst>
              <a:ext uri="{FF2B5EF4-FFF2-40B4-BE49-F238E27FC236}">
                <a16:creationId xmlns:a16="http://schemas.microsoft.com/office/drawing/2014/main" id="{ED47A924-79A3-67F3-F737-C919815B1C0F}"/>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1055B5A8-DDE8-8738-D890-E222C491C2E2}"/>
              </a:ext>
            </a:extLst>
          </p:cNvPr>
          <p:cNvSpPr>
            <a:spLocks noGrp="1"/>
          </p:cNvSpPr>
          <p:nvPr>
            <p:ph type="sldNum" sz="quarter" idx="12"/>
          </p:nvPr>
        </p:nvSpPr>
        <p:spPr/>
        <p:txBody>
          <a:bodyPr/>
          <a:lstStyle/>
          <a:p>
            <a:fld id="{A27F18B4-6546-44EA-A176-7F2AA6FFA8A4}" type="slidenum">
              <a:rPr lang="en-SG" smtClean="0"/>
              <a:t>‹#›</a:t>
            </a:fld>
            <a:endParaRPr lang="en-SG"/>
          </a:p>
        </p:txBody>
      </p:sp>
    </p:spTree>
    <p:extLst>
      <p:ext uri="{BB962C8B-B14F-4D97-AF65-F5344CB8AC3E}">
        <p14:creationId xmlns:p14="http://schemas.microsoft.com/office/powerpoint/2010/main" val="9401245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6E6BB-7104-6CED-1BC1-F3D3142211D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12D58E3C-035A-A238-BC57-84370695CEB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263519A-B164-874C-690D-DDDD2B7505EB}"/>
              </a:ext>
            </a:extLst>
          </p:cNvPr>
          <p:cNvSpPr>
            <a:spLocks noGrp="1"/>
          </p:cNvSpPr>
          <p:nvPr>
            <p:ph type="dt" sz="half" idx="10"/>
          </p:nvPr>
        </p:nvSpPr>
        <p:spPr/>
        <p:txBody>
          <a:bodyPr/>
          <a:lstStyle/>
          <a:p>
            <a:fld id="{4468F0B9-F6E0-451D-89BB-5DD05E56EECF}" type="datetimeFigureOut">
              <a:rPr lang="en-SG" smtClean="0"/>
              <a:t>30/5/2025</a:t>
            </a:fld>
            <a:endParaRPr lang="en-SG"/>
          </a:p>
        </p:txBody>
      </p:sp>
      <p:sp>
        <p:nvSpPr>
          <p:cNvPr id="5" name="Footer Placeholder 4">
            <a:extLst>
              <a:ext uri="{FF2B5EF4-FFF2-40B4-BE49-F238E27FC236}">
                <a16:creationId xmlns:a16="http://schemas.microsoft.com/office/drawing/2014/main" id="{7AB9903A-FB53-F921-50F4-285D6DCD16E6}"/>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23F04E9C-82FA-8B9C-7A74-28D8C72D16FE}"/>
              </a:ext>
            </a:extLst>
          </p:cNvPr>
          <p:cNvSpPr>
            <a:spLocks noGrp="1"/>
          </p:cNvSpPr>
          <p:nvPr>
            <p:ph type="sldNum" sz="quarter" idx="12"/>
          </p:nvPr>
        </p:nvSpPr>
        <p:spPr/>
        <p:txBody>
          <a:bodyPr/>
          <a:lstStyle/>
          <a:p>
            <a:fld id="{A27F18B4-6546-44EA-A176-7F2AA6FFA8A4}" type="slidenum">
              <a:rPr lang="en-SG" smtClean="0"/>
              <a:t>‹#›</a:t>
            </a:fld>
            <a:endParaRPr lang="en-SG"/>
          </a:p>
        </p:txBody>
      </p:sp>
    </p:spTree>
    <p:extLst>
      <p:ext uri="{BB962C8B-B14F-4D97-AF65-F5344CB8AC3E}">
        <p14:creationId xmlns:p14="http://schemas.microsoft.com/office/powerpoint/2010/main" val="14051631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A0B6E-898F-92ED-A027-10F3FE424E66}"/>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506A5872-75EF-DBFA-E9AE-DCB5651076A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D28102CB-44D9-579A-7CE3-5F6B4499465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96A06A9B-8752-A5B0-B871-5A3A9F8B3882}"/>
              </a:ext>
            </a:extLst>
          </p:cNvPr>
          <p:cNvSpPr>
            <a:spLocks noGrp="1"/>
          </p:cNvSpPr>
          <p:nvPr>
            <p:ph type="dt" sz="half" idx="10"/>
          </p:nvPr>
        </p:nvSpPr>
        <p:spPr/>
        <p:txBody>
          <a:bodyPr/>
          <a:lstStyle/>
          <a:p>
            <a:fld id="{4468F0B9-F6E0-451D-89BB-5DD05E56EECF}" type="datetimeFigureOut">
              <a:rPr lang="en-SG" smtClean="0"/>
              <a:t>30/5/2025</a:t>
            </a:fld>
            <a:endParaRPr lang="en-SG"/>
          </a:p>
        </p:txBody>
      </p:sp>
      <p:sp>
        <p:nvSpPr>
          <p:cNvPr id="6" name="Footer Placeholder 5">
            <a:extLst>
              <a:ext uri="{FF2B5EF4-FFF2-40B4-BE49-F238E27FC236}">
                <a16:creationId xmlns:a16="http://schemas.microsoft.com/office/drawing/2014/main" id="{2EF5F025-1C39-F49C-DDAC-A35651C9E84E}"/>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7B50C9A2-A820-3ACB-42EC-B56E7BD72BE6}"/>
              </a:ext>
            </a:extLst>
          </p:cNvPr>
          <p:cNvSpPr>
            <a:spLocks noGrp="1"/>
          </p:cNvSpPr>
          <p:nvPr>
            <p:ph type="sldNum" sz="quarter" idx="12"/>
          </p:nvPr>
        </p:nvSpPr>
        <p:spPr/>
        <p:txBody>
          <a:bodyPr/>
          <a:lstStyle/>
          <a:p>
            <a:fld id="{A27F18B4-6546-44EA-A176-7F2AA6FFA8A4}" type="slidenum">
              <a:rPr lang="en-SG" smtClean="0"/>
              <a:t>‹#›</a:t>
            </a:fld>
            <a:endParaRPr lang="en-SG"/>
          </a:p>
        </p:txBody>
      </p:sp>
    </p:spTree>
    <p:extLst>
      <p:ext uri="{BB962C8B-B14F-4D97-AF65-F5344CB8AC3E}">
        <p14:creationId xmlns:p14="http://schemas.microsoft.com/office/powerpoint/2010/main" val="19220733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345C7-825A-9DDF-9C3A-C822F32F4B3A}"/>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CAFC8C86-F61C-F3C6-F632-481B199DDB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91B8565-5E81-5F16-7CA3-9D86C41FA2A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8FEA5843-6A34-9A2B-465B-994CD489AC4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C115A25-B62C-7DFD-E5B2-04C24F8F683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0A953559-4E0F-259A-3581-16A33CB0E5D0}"/>
              </a:ext>
            </a:extLst>
          </p:cNvPr>
          <p:cNvSpPr>
            <a:spLocks noGrp="1"/>
          </p:cNvSpPr>
          <p:nvPr>
            <p:ph type="dt" sz="half" idx="10"/>
          </p:nvPr>
        </p:nvSpPr>
        <p:spPr/>
        <p:txBody>
          <a:bodyPr/>
          <a:lstStyle/>
          <a:p>
            <a:fld id="{4468F0B9-F6E0-451D-89BB-5DD05E56EECF}" type="datetimeFigureOut">
              <a:rPr lang="en-SG" smtClean="0"/>
              <a:t>30/5/2025</a:t>
            </a:fld>
            <a:endParaRPr lang="en-SG"/>
          </a:p>
        </p:txBody>
      </p:sp>
      <p:sp>
        <p:nvSpPr>
          <p:cNvPr id="8" name="Footer Placeholder 7">
            <a:extLst>
              <a:ext uri="{FF2B5EF4-FFF2-40B4-BE49-F238E27FC236}">
                <a16:creationId xmlns:a16="http://schemas.microsoft.com/office/drawing/2014/main" id="{2C2E4B9E-1F70-7E36-F903-E5BD284606DF}"/>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F5DB2BE6-F196-4B6E-5CA1-ADE739DB4EF6}"/>
              </a:ext>
            </a:extLst>
          </p:cNvPr>
          <p:cNvSpPr>
            <a:spLocks noGrp="1"/>
          </p:cNvSpPr>
          <p:nvPr>
            <p:ph type="sldNum" sz="quarter" idx="12"/>
          </p:nvPr>
        </p:nvSpPr>
        <p:spPr/>
        <p:txBody>
          <a:bodyPr/>
          <a:lstStyle/>
          <a:p>
            <a:fld id="{A27F18B4-6546-44EA-A176-7F2AA6FFA8A4}" type="slidenum">
              <a:rPr lang="en-SG" smtClean="0"/>
              <a:t>‹#›</a:t>
            </a:fld>
            <a:endParaRPr lang="en-SG"/>
          </a:p>
        </p:txBody>
      </p:sp>
    </p:spTree>
    <p:extLst>
      <p:ext uri="{BB962C8B-B14F-4D97-AF65-F5344CB8AC3E}">
        <p14:creationId xmlns:p14="http://schemas.microsoft.com/office/powerpoint/2010/main" val="24273004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D3173-684F-F9C9-F69F-27FD565C8C95}"/>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B827268D-ED8C-5E52-4E92-56969D623A74}"/>
              </a:ext>
            </a:extLst>
          </p:cNvPr>
          <p:cNvSpPr>
            <a:spLocks noGrp="1"/>
          </p:cNvSpPr>
          <p:nvPr>
            <p:ph type="dt" sz="half" idx="10"/>
          </p:nvPr>
        </p:nvSpPr>
        <p:spPr/>
        <p:txBody>
          <a:bodyPr/>
          <a:lstStyle/>
          <a:p>
            <a:fld id="{4468F0B9-F6E0-451D-89BB-5DD05E56EECF}" type="datetimeFigureOut">
              <a:rPr lang="en-SG" smtClean="0"/>
              <a:t>30/5/2025</a:t>
            </a:fld>
            <a:endParaRPr lang="en-SG"/>
          </a:p>
        </p:txBody>
      </p:sp>
      <p:sp>
        <p:nvSpPr>
          <p:cNvPr id="4" name="Footer Placeholder 3">
            <a:extLst>
              <a:ext uri="{FF2B5EF4-FFF2-40B4-BE49-F238E27FC236}">
                <a16:creationId xmlns:a16="http://schemas.microsoft.com/office/drawing/2014/main" id="{E1668561-00FD-38ED-8975-BB7833A58D17}"/>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9C7631E4-B355-606A-2F61-B1B1666DBF42}"/>
              </a:ext>
            </a:extLst>
          </p:cNvPr>
          <p:cNvSpPr>
            <a:spLocks noGrp="1"/>
          </p:cNvSpPr>
          <p:nvPr>
            <p:ph type="sldNum" sz="quarter" idx="12"/>
          </p:nvPr>
        </p:nvSpPr>
        <p:spPr/>
        <p:txBody>
          <a:bodyPr/>
          <a:lstStyle/>
          <a:p>
            <a:fld id="{A27F18B4-6546-44EA-A176-7F2AA6FFA8A4}" type="slidenum">
              <a:rPr lang="en-SG" smtClean="0"/>
              <a:t>‹#›</a:t>
            </a:fld>
            <a:endParaRPr lang="en-SG"/>
          </a:p>
        </p:txBody>
      </p:sp>
    </p:spTree>
    <p:extLst>
      <p:ext uri="{BB962C8B-B14F-4D97-AF65-F5344CB8AC3E}">
        <p14:creationId xmlns:p14="http://schemas.microsoft.com/office/powerpoint/2010/main" val="13352186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2EE3E88-5C71-CF29-A39D-BC46ED3B2054}"/>
              </a:ext>
            </a:extLst>
          </p:cNvPr>
          <p:cNvSpPr>
            <a:spLocks noGrp="1"/>
          </p:cNvSpPr>
          <p:nvPr>
            <p:ph type="dt" sz="half" idx="10"/>
          </p:nvPr>
        </p:nvSpPr>
        <p:spPr/>
        <p:txBody>
          <a:bodyPr/>
          <a:lstStyle/>
          <a:p>
            <a:fld id="{4468F0B9-F6E0-451D-89BB-5DD05E56EECF}" type="datetimeFigureOut">
              <a:rPr lang="en-SG" smtClean="0"/>
              <a:t>30/5/2025</a:t>
            </a:fld>
            <a:endParaRPr lang="en-SG"/>
          </a:p>
        </p:txBody>
      </p:sp>
      <p:sp>
        <p:nvSpPr>
          <p:cNvPr id="3" name="Footer Placeholder 2">
            <a:extLst>
              <a:ext uri="{FF2B5EF4-FFF2-40B4-BE49-F238E27FC236}">
                <a16:creationId xmlns:a16="http://schemas.microsoft.com/office/drawing/2014/main" id="{69FA17B4-5110-C8AC-F260-08541D58D471}"/>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5225045C-7556-5FC5-EFD3-9327BEF5B2C2}"/>
              </a:ext>
            </a:extLst>
          </p:cNvPr>
          <p:cNvSpPr>
            <a:spLocks noGrp="1"/>
          </p:cNvSpPr>
          <p:nvPr>
            <p:ph type="sldNum" sz="quarter" idx="12"/>
          </p:nvPr>
        </p:nvSpPr>
        <p:spPr/>
        <p:txBody>
          <a:bodyPr/>
          <a:lstStyle/>
          <a:p>
            <a:fld id="{A27F18B4-6546-44EA-A176-7F2AA6FFA8A4}" type="slidenum">
              <a:rPr lang="en-SG" smtClean="0"/>
              <a:t>‹#›</a:t>
            </a:fld>
            <a:endParaRPr lang="en-SG"/>
          </a:p>
        </p:txBody>
      </p:sp>
    </p:spTree>
    <p:extLst>
      <p:ext uri="{BB962C8B-B14F-4D97-AF65-F5344CB8AC3E}">
        <p14:creationId xmlns:p14="http://schemas.microsoft.com/office/powerpoint/2010/main" val="24222955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A558D-8DCB-FF78-1B49-2933D493A9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B22187CB-D261-35B0-3B96-D560F1567EC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E374A647-A4C1-E11A-1EFC-029A6FD456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CB5549-0996-4879-37A2-9766C3C7613A}"/>
              </a:ext>
            </a:extLst>
          </p:cNvPr>
          <p:cNvSpPr>
            <a:spLocks noGrp="1"/>
          </p:cNvSpPr>
          <p:nvPr>
            <p:ph type="dt" sz="half" idx="10"/>
          </p:nvPr>
        </p:nvSpPr>
        <p:spPr/>
        <p:txBody>
          <a:bodyPr/>
          <a:lstStyle/>
          <a:p>
            <a:fld id="{4468F0B9-F6E0-451D-89BB-5DD05E56EECF}" type="datetimeFigureOut">
              <a:rPr lang="en-SG" smtClean="0"/>
              <a:t>30/5/2025</a:t>
            </a:fld>
            <a:endParaRPr lang="en-SG"/>
          </a:p>
        </p:txBody>
      </p:sp>
      <p:sp>
        <p:nvSpPr>
          <p:cNvPr id="6" name="Footer Placeholder 5">
            <a:extLst>
              <a:ext uri="{FF2B5EF4-FFF2-40B4-BE49-F238E27FC236}">
                <a16:creationId xmlns:a16="http://schemas.microsoft.com/office/drawing/2014/main" id="{056FABCF-CE1A-C80B-1438-319CFD0804BE}"/>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56217F8E-5975-E453-B819-859626D036BB}"/>
              </a:ext>
            </a:extLst>
          </p:cNvPr>
          <p:cNvSpPr>
            <a:spLocks noGrp="1"/>
          </p:cNvSpPr>
          <p:nvPr>
            <p:ph type="sldNum" sz="quarter" idx="12"/>
          </p:nvPr>
        </p:nvSpPr>
        <p:spPr/>
        <p:txBody>
          <a:bodyPr/>
          <a:lstStyle/>
          <a:p>
            <a:fld id="{A27F18B4-6546-44EA-A176-7F2AA6FFA8A4}" type="slidenum">
              <a:rPr lang="en-SG" smtClean="0"/>
              <a:t>‹#›</a:t>
            </a:fld>
            <a:endParaRPr lang="en-SG"/>
          </a:p>
        </p:txBody>
      </p:sp>
    </p:spTree>
    <p:extLst>
      <p:ext uri="{BB962C8B-B14F-4D97-AF65-F5344CB8AC3E}">
        <p14:creationId xmlns:p14="http://schemas.microsoft.com/office/powerpoint/2010/main" val="10717021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74E45-F53D-C7D5-34D9-2D7386CB61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4619FBC1-EAFA-E7B8-5D13-FE59874CFD1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2C84DDEF-96FD-DAC9-7E3F-2CE022823D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B1B39C-0851-CFF1-A2EB-5CEA1406E9CC}"/>
              </a:ext>
            </a:extLst>
          </p:cNvPr>
          <p:cNvSpPr>
            <a:spLocks noGrp="1"/>
          </p:cNvSpPr>
          <p:nvPr>
            <p:ph type="dt" sz="half" idx="10"/>
          </p:nvPr>
        </p:nvSpPr>
        <p:spPr/>
        <p:txBody>
          <a:bodyPr/>
          <a:lstStyle/>
          <a:p>
            <a:fld id="{4468F0B9-F6E0-451D-89BB-5DD05E56EECF}" type="datetimeFigureOut">
              <a:rPr lang="en-SG" smtClean="0"/>
              <a:t>30/5/2025</a:t>
            </a:fld>
            <a:endParaRPr lang="en-SG"/>
          </a:p>
        </p:txBody>
      </p:sp>
      <p:sp>
        <p:nvSpPr>
          <p:cNvPr id="6" name="Footer Placeholder 5">
            <a:extLst>
              <a:ext uri="{FF2B5EF4-FFF2-40B4-BE49-F238E27FC236}">
                <a16:creationId xmlns:a16="http://schemas.microsoft.com/office/drawing/2014/main" id="{0FE9623F-CDF6-597C-F3B2-2E6391CCD141}"/>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C3EEF76C-C967-F3A2-3494-E2418021C374}"/>
              </a:ext>
            </a:extLst>
          </p:cNvPr>
          <p:cNvSpPr>
            <a:spLocks noGrp="1"/>
          </p:cNvSpPr>
          <p:nvPr>
            <p:ph type="sldNum" sz="quarter" idx="12"/>
          </p:nvPr>
        </p:nvSpPr>
        <p:spPr/>
        <p:txBody>
          <a:bodyPr/>
          <a:lstStyle/>
          <a:p>
            <a:fld id="{A27F18B4-6546-44EA-A176-7F2AA6FFA8A4}" type="slidenum">
              <a:rPr lang="en-SG" smtClean="0"/>
              <a:t>‹#›</a:t>
            </a:fld>
            <a:endParaRPr lang="en-SG"/>
          </a:p>
        </p:txBody>
      </p:sp>
    </p:spTree>
    <p:extLst>
      <p:ext uri="{BB962C8B-B14F-4D97-AF65-F5344CB8AC3E}">
        <p14:creationId xmlns:p14="http://schemas.microsoft.com/office/powerpoint/2010/main" val="21686004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87D8180-DC3D-6596-74E6-7F65CC02EB3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CAA47357-E724-3B68-E093-4D4B1EBE05B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A89570DB-074F-A20D-D3DD-A7092D9B1F5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468F0B9-F6E0-451D-89BB-5DD05E56EECF}" type="datetimeFigureOut">
              <a:rPr lang="en-SG" smtClean="0"/>
              <a:t>30/5/2025</a:t>
            </a:fld>
            <a:endParaRPr lang="en-SG"/>
          </a:p>
        </p:txBody>
      </p:sp>
      <p:sp>
        <p:nvSpPr>
          <p:cNvPr id="5" name="Footer Placeholder 4">
            <a:extLst>
              <a:ext uri="{FF2B5EF4-FFF2-40B4-BE49-F238E27FC236}">
                <a16:creationId xmlns:a16="http://schemas.microsoft.com/office/drawing/2014/main" id="{114F58D3-12B3-5DB8-E786-4AF23210552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SG"/>
          </a:p>
        </p:txBody>
      </p:sp>
      <p:sp>
        <p:nvSpPr>
          <p:cNvPr id="6" name="Slide Number Placeholder 5">
            <a:extLst>
              <a:ext uri="{FF2B5EF4-FFF2-40B4-BE49-F238E27FC236}">
                <a16:creationId xmlns:a16="http://schemas.microsoft.com/office/drawing/2014/main" id="{30C5D16A-A30E-815B-804F-19568CB576D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27F18B4-6546-44EA-A176-7F2AA6FFA8A4}" type="slidenum">
              <a:rPr lang="en-SG" smtClean="0"/>
              <a:t>‹#›</a:t>
            </a:fld>
            <a:endParaRPr lang="en-SG"/>
          </a:p>
        </p:txBody>
      </p:sp>
    </p:spTree>
    <p:extLst>
      <p:ext uri="{BB962C8B-B14F-4D97-AF65-F5344CB8AC3E}">
        <p14:creationId xmlns:p14="http://schemas.microsoft.com/office/powerpoint/2010/main" val="894757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data.gov.sg/dataset/hdb-resale-flat-prices"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https://data.gov.sg/dataset/hdb-resale-price-index"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0D1C3-CA45-7151-E67E-23712DFD559C}"/>
              </a:ext>
            </a:extLst>
          </p:cNvPr>
          <p:cNvSpPr>
            <a:spLocks noGrp="1"/>
          </p:cNvSpPr>
          <p:nvPr>
            <p:ph type="ctrTitle"/>
          </p:nvPr>
        </p:nvSpPr>
        <p:spPr>
          <a:xfrm>
            <a:off x="1524000" y="0"/>
            <a:ext cx="9144000" cy="2959357"/>
          </a:xfrm>
        </p:spPr>
        <p:txBody>
          <a:bodyPr>
            <a:normAutofit/>
          </a:bodyPr>
          <a:lstStyle/>
          <a:p>
            <a:r>
              <a:rPr lang="en-SG" dirty="0"/>
              <a:t>Tan Eu Zin </a:t>
            </a:r>
            <a:br>
              <a:rPr lang="en-SG" dirty="0"/>
            </a:br>
            <a:r>
              <a:rPr lang="en-SG" sz="2400" dirty="0"/>
              <a:t>P2415927 </a:t>
            </a:r>
            <a:br>
              <a:rPr lang="en-SG" sz="2400" dirty="0"/>
            </a:br>
            <a:r>
              <a:rPr lang="en-SG" sz="2400" dirty="0"/>
              <a:t>DAAA/FT/2B/22</a:t>
            </a:r>
            <a:br>
              <a:rPr lang="en-SG" sz="2400" dirty="0"/>
            </a:br>
            <a:r>
              <a:rPr lang="en-SG" sz="2400" dirty="0"/>
              <a:t>Data Visualisation CA1 Assignment</a:t>
            </a:r>
            <a:endParaRPr lang="en-SG" dirty="0"/>
          </a:p>
        </p:txBody>
      </p:sp>
      <p:sp>
        <p:nvSpPr>
          <p:cNvPr id="3" name="Subtitle 2">
            <a:extLst>
              <a:ext uri="{FF2B5EF4-FFF2-40B4-BE49-F238E27FC236}">
                <a16:creationId xmlns:a16="http://schemas.microsoft.com/office/drawing/2014/main" id="{428CCD3F-1F68-75DA-47CD-1DDCB6684DC0}"/>
              </a:ext>
            </a:extLst>
          </p:cNvPr>
          <p:cNvSpPr>
            <a:spLocks noGrp="1"/>
          </p:cNvSpPr>
          <p:nvPr>
            <p:ph type="subTitle" idx="1"/>
          </p:nvPr>
        </p:nvSpPr>
        <p:spPr>
          <a:xfrm>
            <a:off x="0" y="3898644"/>
            <a:ext cx="12192000" cy="2133599"/>
          </a:xfrm>
        </p:spPr>
        <p:txBody>
          <a:bodyPr/>
          <a:lstStyle/>
          <a:p>
            <a:r>
              <a:rPr lang="en-US" b="1" u="sng" dirty="0"/>
              <a:t>Title of Data Analysis : </a:t>
            </a:r>
          </a:p>
          <a:p>
            <a:endParaRPr lang="en-US" dirty="0"/>
          </a:p>
          <a:p>
            <a:r>
              <a:rPr lang="en-US" sz="3200" b="1" dirty="0">
                <a:latin typeface="ADLaM Display" panose="02010000000000000000" pitchFamily="2" charset="0"/>
                <a:ea typeface="ADLaM Display" panose="02010000000000000000" pitchFamily="2" charset="0"/>
                <a:cs typeface="ADLaM Display" panose="02010000000000000000" pitchFamily="2" charset="0"/>
              </a:rPr>
              <a:t>HDB Resale Market Analysis: Uncovering Key Trends and Drivers</a:t>
            </a:r>
            <a:endParaRPr lang="en-SG" sz="3200" b="1" dirty="0">
              <a:latin typeface="ADLaM Display" panose="02010000000000000000" pitchFamily="2" charset="0"/>
              <a:ea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19345952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2AD6E10-3E42-1E7A-A320-DD846E531E78}"/>
              </a:ext>
            </a:extLst>
          </p:cNvPr>
          <p:cNvSpPr/>
          <p:nvPr/>
        </p:nvSpPr>
        <p:spPr>
          <a:xfrm>
            <a:off x="3463412" y="4147593"/>
            <a:ext cx="5265174" cy="685006"/>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SG"/>
          </a:p>
        </p:txBody>
      </p:sp>
      <p:sp>
        <p:nvSpPr>
          <p:cNvPr id="2" name="Title 1">
            <a:extLst>
              <a:ext uri="{FF2B5EF4-FFF2-40B4-BE49-F238E27FC236}">
                <a16:creationId xmlns:a16="http://schemas.microsoft.com/office/drawing/2014/main" id="{914959D8-7AD4-D2EA-F566-CFC27F192A84}"/>
              </a:ext>
            </a:extLst>
          </p:cNvPr>
          <p:cNvSpPr>
            <a:spLocks noGrp="1"/>
          </p:cNvSpPr>
          <p:nvPr>
            <p:ph type="title"/>
          </p:nvPr>
        </p:nvSpPr>
        <p:spPr>
          <a:xfrm>
            <a:off x="2110248" y="0"/>
            <a:ext cx="7971503" cy="519778"/>
          </a:xfrm>
        </p:spPr>
        <p:txBody>
          <a:bodyPr>
            <a:normAutofit/>
          </a:bodyPr>
          <a:lstStyle/>
          <a:p>
            <a:pPr algn="ctr"/>
            <a:r>
              <a:rPr lang="en-SG" sz="2400" dirty="0">
                <a:solidFill>
                  <a:schemeClr val="bg1"/>
                </a:solidFill>
                <a:highlight>
                  <a:srgbClr val="800000"/>
                </a:highlight>
                <a:latin typeface="ADLaM Display" panose="02010000000000000000" pitchFamily="2" charset="0"/>
                <a:ea typeface="ADLaM Display" panose="02010000000000000000" pitchFamily="2" charset="0"/>
                <a:cs typeface="ADLaM Display" panose="02010000000000000000" pitchFamily="2" charset="0"/>
              </a:rPr>
              <a:t>Conclusion &amp; Key Recommendation</a:t>
            </a:r>
          </a:p>
        </p:txBody>
      </p:sp>
      <p:sp>
        <p:nvSpPr>
          <p:cNvPr id="4" name="TextBox 3">
            <a:extLst>
              <a:ext uri="{FF2B5EF4-FFF2-40B4-BE49-F238E27FC236}">
                <a16:creationId xmlns:a16="http://schemas.microsoft.com/office/drawing/2014/main" id="{D9101D37-ABF6-360B-0DF0-3842A46332E5}"/>
              </a:ext>
            </a:extLst>
          </p:cNvPr>
          <p:cNvSpPr txBox="1"/>
          <p:nvPr/>
        </p:nvSpPr>
        <p:spPr>
          <a:xfrm>
            <a:off x="68826" y="519778"/>
            <a:ext cx="12123174" cy="3970318"/>
          </a:xfrm>
          <a:prstGeom prst="rect">
            <a:avLst/>
          </a:prstGeom>
          <a:noFill/>
        </p:spPr>
        <p:txBody>
          <a:bodyPr wrap="square" rtlCol="0">
            <a:spAutoFit/>
          </a:bodyPr>
          <a:lstStyle/>
          <a:p>
            <a:pPr algn="ctr"/>
            <a:r>
              <a:rPr lang="en-US" sz="2400" b="1" u="sng" dirty="0">
                <a:highlight>
                  <a:srgbClr val="00FF00"/>
                </a:highlight>
              </a:rPr>
              <a:t>My comprehensive analysis of the HDB resale market from 2017 onwards has yielded several critical insights into its dynamics : </a:t>
            </a:r>
          </a:p>
          <a:p>
            <a:pPr algn="ctr"/>
            <a:endParaRPr lang="en-US" sz="2400" b="1" u="sng" dirty="0"/>
          </a:p>
          <a:p>
            <a:pPr marL="285750" indent="-285750">
              <a:buFontTx/>
              <a:buChar char="-"/>
            </a:pPr>
            <a:r>
              <a:rPr lang="en-US" b="1" dirty="0">
                <a:highlight>
                  <a:srgbClr val="00FFFF"/>
                </a:highlight>
              </a:rPr>
              <a:t>Market Resilience and Segmentation</a:t>
            </a:r>
            <a:r>
              <a:rPr lang="en-US" b="1" dirty="0"/>
              <a:t>:</a:t>
            </a:r>
            <a:r>
              <a:rPr lang="en-US" dirty="0"/>
              <a:t> The HDB resale market has experienced consistent price appreciation, with distinct trends influenced by both </a:t>
            </a:r>
            <a:r>
              <a:rPr lang="en-US" b="1" dirty="0"/>
              <a:t>geographical location and flat type</a:t>
            </a:r>
            <a:r>
              <a:rPr lang="en-US" dirty="0"/>
              <a:t>. Certain mature estates and larger units consistently command premium values, highlighting significant market segmentation.</a:t>
            </a:r>
          </a:p>
          <a:p>
            <a:pPr marL="285750" indent="-285750">
              <a:buFontTx/>
              <a:buChar char="-"/>
            </a:pPr>
            <a:r>
              <a:rPr lang="en-US" b="1" dirty="0">
                <a:highlight>
                  <a:srgbClr val="00FFFF"/>
                </a:highlight>
              </a:rPr>
              <a:t>Quantified Lease Decay Impact</a:t>
            </a:r>
            <a:r>
              <a:rPr lang="en-US" b="1" dirty="0"/>
              <a:t>:</a:t>
            </a:r>
            <a:r>
              <a:rPr lang="en-US" dirty="0"/>
              <a:t> A fundamental insight is the </a:t>
            </a:r>
            <a:r>
              <a:rPr lang="en-US" b="1" dirty="0"/>
              <a:t>measurable and varied impact of remaining lease on resale prices</a:t>
            </a:r>
            <a:r>
              <a:rPr lang="en-US" dirty="0"/>
              <a:t>. As leases shorten, prices generally decline, with the </a:t>
            </a:r>
            <a:r>
              <a:rPr lang="en-US" i="1" dirty="0"/>
              <a:t>rate of depreciation notably differing across flat types</a:t>
            </a:r>
            <a:r>
              <a:rPr lang="en-US" dirty="0"/>
              <a:t>. This represents a crucial, quantifiable long-term valuation factor.</a:t>
            </a:r>
          </a:p>
          <a:p>
            <a:pPr marL="285750" indent="-285750">
              <a:buFontTx/>
              <a:buChar char="-"/>
            </a:pPr>
            <a:r>
              <a:rPr lang="en-US" b="1" dirty="0">
                <a:highlight>
                  <a:srgbClr val="00FFFF"/>
                </a:highlight>
              </a:rPr>
              <a:t>Dynamic Momentum</a:t>
            </a:r>
            <a:r>
              <a:rPr lang="en-US" b="1" dirty="0"/>
              <a:t>:</a:t>
            </a:r>
            <a:r>
              <a:rPr lang="en-US" dirty="0"/>
              <a:t> Beyond absolute prices, the analysis of quarterly percentage changes reveals the market's dynamic momentum, showing periods of accelerated or decelerated growth.</a:t>
            </a:r>
          </a:p>
          <a:p>
            <a:pPr marL="285750" indent="-285750">
              <a:buFontTx/>
              <a:buChar char="-"/>
            </a:pPr>
            <a:endParaRPr lang="en-US" dirty="0"/>
          </a:p>
          <a:p>
            <a:pPr marL="285750" indent="-285750">
              <a:buFontTx/>
              <a:buChar char="-"/>
            </a:pPr>
            <a:endParaRPr lang="en-SG" dirty="0"/>
          </a:p>
        </p:txBody>
      </p:sp>
      <p:sp>
        <p:nvSpPr>
          <p:cNvPr id="5" name="TextBox 4">
            <a:extLst>
              <a:ext uri="{FF2B5EF4-FFF2-40B4-BE49-F238E27FC236}">
                <a16:creationId xmlns:a16="http://schemas.microsoft.com/office/drawing/2014/main" id="{C2E03AB9-BE53-8030-1824-D9CEA1B9E91B}"/>
              </a:ext>
            </a:extLst>
          </p:cNvPr>
          <p:cNvSpPr txBox="1"/>
          <p:nvPr/>
        </p:nvSpPr>
        <p:spPr>
          <a:xfrm>
            <a:off x="0" y="4184369"/>
            <a:ext cx="12192000" cy="2739211"/>
          </a:xfrm>
          <a:prstGeom prst="rect">
            <a:avLst/>
          </a:prstGeom>
          <a:noFill/>
        </p:spPr>
        <p:txBody>
          <a:bodyPr wrap="square" rtlCol="0">
            <a:spAutoFit/>
          </a:bodyPr>
          <a:lstStyle/>
          <a:p>
            <a:pPr algn="ctr"/>
            <a:r>
              <a:rPr lang="en-SG" sz="3200" b="1" u="sng" dirty="0">
                <a:highlight>
                  <a:srgbClr val="FFFF00"/>
                </a:highlight>
                <a:latin typeface="Book Antiqua" panose="02040602050305030304" pitchFamily="18" charset="0"/>
              </a:rPr>
              <a:t>My Key Recommendation :</a:t>
            </a:r>
          </a:p>
          <a:p>
            <a:pPr algn="ctr"/>
            <a:endParaRPr lang="en-US" sz="2000" b="1" dirty="0">
              <a:highlight>
                <a:srgbClr val="FF00FF"/>
              </a:highlight>
            </a:endParaRPr>
          </a:p>
          <a:p>
            <a:pPr algn="ctr"/>
            <a:r>
              <a:rPr lang="en-US" sz="2000" b="1" dirty="0">
                <a:highlight>
                  <a:srgbClr val="FF00FF"/>
                </a:highlight>
              </a:rPr>
              <a:t>Prioritize Data-Driven Valuation and Strategic Timing :</a:t>
            </a:r>
            <a:r>
              <a:rPr lang="en-US" sz="2000" dirty="0">
                <a:highlight>
                  <a:srgbClr val="FF00FF"/>
                </a:highlight>
              </a:rPr>
              <a:t> </a:t>
            </a:r>
            <a:r>
              <a:rPr lang="en-US" sz="2000" dirty="0"/>
              <a:t>Based on these insights, I strongly recommend that all stakeholder, especially </a:t>
            </a:r>
            <a:r>
              <a:rPr lang="en-US" sz="2000" b="1" dirty="0"/>
              <a:t>buyers and seller, </a:t>
            </a:r>
            <a:r>
              <a:rPr lang="en-US" sz="2000" dirty="0"/>
              <a:t>integrate comprehensive data analytics into their decision-making process. Focus on understanding the </a:t>
            </a:r>
            <a:r>
              <a:rPr lang="en-US" sz="2000" b="1" u="sng" dirty="0"/>
              <a:t>quantified impact of lease decay specific to flat types</a:t>
            </a:r>
            <a:r>
              <a:rPr lang="en-US" sz="2000" dirty="0"/>
              <a:t>, leverage </a:t>
            </a:r>
            <a:r>
              <a:rPr lang="en-US" sz="2000" b="1" u="sng" dirty="0"/>
              <a:t>up-to-date geographical price benchmarks</a:t>
            </a:r>
            <a:r>
              <a:rPr lang="en-US" sz="2000" dirty="0"/>
              <a:t>, and analyze </a:t>
            </a:r>
            <a:r>
              <a:rPr lang="en-US" sz="2000" b="1" u="sng" dirty="0"/>
              <a:t>market momentum</a:t>
            </a:r>
            <a:r>
              <a:rPr lang="en-US" sz="2000" u="sng" dirty="0"/>
              <a:t> </a:t>
            </a:r>
            <a:r>
              <a:rPr lang="en-US" sz="2000" dirty="0"/>
              <a:t>to make more accurate valuations and optimize transaction timings. This ensures decisions are strategically aligned with objective market realities for maximized value and minimized risk.</a:t>
            </a:r>
            <a:endParaRPr lang="en-SG" sz="2000" dirty="0"/>
          </a:p>
        </p:txBody>
      </p:sp>
      <p:cxnSp>
        <p:nvCxnSpPr>
          <p:cNvPr id="7" name="Straight Connector 6">
            <a:extLst>
              <a:ext uri="{FF2B5EF4-FFF2-40B4-BE49-F238E27FC236}">
                <a16:creationId xmlns:a16="http://schemas.microsoft.com/office/drawing/2014/main" id="{E6A65508-F56F-ADF8-E7C5-2C4F7D77729D}"/>
              </a:ext>
            </a:extLst>
          </p:cNvPr>
          <p:cNvCxnSpPr/>
          <p:nvPr/>
        </p:nvCxnSpPr>
        <p:spPr>
          <a:xfrm>
            <a:off x="68826" y="4007388"/>
            <a:ext cx="1219200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865988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825EB-F710-71E8-7796-75880F0D45CD}"/>
              </a:ext>
            </a:extLst>
          </p:cNvPr>
          <p:cNvSpPr>
            <a:spLocks noGrp="1"/>
          </p:cNvSpPr>
          <p:nvPr>
            <p:ph type="title"/>
          </p:nvPr>
        </p:nvSpPr>
        <p:spPr>
          <a:xfrm>
            <a:off x="838199" y="313223"/>
            <a:ext cx="10515600" cy="1092790"/>
          </a:xfrm>
        </p:spPr>
        <p:txBody>
          <a:bodyPr/>
          <a:lstStyle/>
          <a:p>
            <a:pPr algn="ctr"/>
            <a:r>
              <a:rPr lang="en-SG" b="1" u="sng" dirty="0">
                <a:highlight>
                  <a:srgbClr val="FF00FF"/>
                </a:highlight>
              </a:rPr>
              <a:t>The End </a:t>
            </a:r>
          </a:p>
        </p:txBody>
      </p:sp>
      <p:sp>
        <p:nvSpPr>
          <p:cNvPr id="3" name="Content Placeholder 2">
            <a:extLst>
              <a:ext uri="{FF2B5EF4-FFF2-40B4-BE49-F238E27FC236}">
                <a16:creationId xmlns:a16="http://schemas.microsoft.com/office/drawing/2014/main" id="{E6E5CB9D-6652-A611-0EC2-D7090FC7BD63}"/>
              </a:ext>
            </a:extLst>
          </p:cNvPr>
          <p:cNvSpPr>
            <a:spLocks noGrp="1"/>
          </p:cNvSpPr>
          <p:nvPr>
            <p:ph idx="1"/>
          </p:nvPr>
        </p:nvSpPr>
        <p:spPr>
          <a:xfrm>
            <a:off x="409267" y="1406013"/>
            <a:ext cx="11373465" cy="5201264"/>
          </a:xfrm>
        </p:spPr>
        <p:txBody>
          <a:bodyPr/>
          <a:lstStyle/>
          <a:p>
            <a:pPr marL="0" indent="0">
              <a:buNone/>
            </a:pPr>
            <a:r>
              <a:rPr lang="en-SG" b="1" i="1" u="sng" dirty="0">
                <a:latin typeface="Batang" panose="02030600000101010101" pitchFamily="18" charset="-127"/>
                <a:ea typeface="Batang" panose="02030600000101010101" pitchFamily="18" charset="-127"/>
              </a:rPr>
              <a:t>Data Sources : </a:t>
            </a:r>
          </a:p>
          <a:p>
            <a:pPr>
              <a:buFontTx/>
              <a:buChar char="-"/>
            </a:pPr>
            <a:r>
              <a:rPr lang="en-US" b="1" dirty="0">
                <a:highlight>
                  <a:srgbClr val="00FF00"/>
                </a:highlight>
              </a:rPr>
              <a:t>HDB Resale Flat Prices (2017-2025):</a:t>
            </a:r>
            <a:r>
              <a:rPr lang="en-US" dirty="0">
                <a:highlight>
                  <a:srgbClr val="00FF00"/>
                </a:highlight>
              </a:rPr>
              <a:t> </a:t>
            </a:r>
            <a:r>
              <a:rPr lang="en-US" dirty="0"/>
              <a:t>&gt; Housing &amp; Development Board. (Accessed May 2025). </a:t>
            </a:r>
            <a:r>
              <a:rPr lang="en-US" i="1" dirty="0"/>
              <a:t>HDB Resale Flat Prices</a:t>
            </a:r>
            <a:r>
              <a:rPr lang="en-US" dirty="0"/>
              <a:t>. Retrieved from </a:t>
            </a:r>
            <a:r>
              <a:rPr lang="en-US" dirty="0">
                <a:hlinkClick r:id="rId3"/>
              </a:rPr>
              <a:t>https://data.gov.sg/dataset/hdb-resale-flat-prices</a:t>
            </a:r>
            <a:endParaRPr lang="en-SG" dirty="0"/>
          </a:p>
          <a:p>
            <a:pPr>
              <a:buFontTx/>
              <a:buChar char="-"/>
            </a:pPr>
            <a:r>
              <a:rPr lang="en-US" b="1" dirty="0">
                <a:highlight>
                  <a:srgbClr val="00FF00"/>
                </a:highlight>
              </a:rPr>
              <a:t>HDB Resale Price Index:</a:t>
            </a:r>
            <a:r>
              <a:rPr lang="en-US" dirty="0">
                <a:highlight>
                  <a:srgbClr val="00FF00"/>
                </a:highlight>
              </a:rPr>
              <a:t> </a:t>
            </a:r>
            <a:r>
              <a:rPr lang="en-US" dirty="0"/>
              <a:t>&gt; Housing &amp; Development Board. (Accessed May 2025). </a:t>
            </a:r>
            <a:r>
              <a:rPr lang="en-US" i="1" dirty="0"/>
              <a:t>HDB Resale Price Index</a:t>
            </a:r>
            <a:r>
              <a:rPr lang="en-US" dirty="0"/>
              <a:t>. Retrieved from </a:t>
            </a:r>
            <a:r>
              <a:rPr lang="en-US" dirty="0">
                <a:hlinkClick r:id="rId4"/>
              </a:rPr>
              <a:t>https://data.gov.sg/dataset/hdb-resale-price-index</a:t>
            </a:r>
            <a:r>
              <a:rPr lang="en-US" dirty="0"/>
              <a:t> </a:t>
            </a:r>
          </a:p>
          <a:p>
            <a:pPr>
              <a:buFontTx/>
              <a:buChar char="-"/>
            </a:pPr>
            <a:endParaRPr lang="en-US" dirty="0"/>
          </a:p>
          <a:p>
            <a:pPr marL="0" indent="0" algn="ctr">
              <a:buNone/>
            </a:pPr>
            <a:r>
              <a:rPr lang="en-US" sz="4400" b="1" dirty="0">
                <a:highlight>
                  <a:srgbClr val="FF0000"/>
                </a:highlight>
              </a:rPr>
              <a:t>Thank You!!! :D</a:t>
            </a:r>
            <a:endParaRPr lang="en-SG" sz="4400" b="1" dirty="0">
              <a:highlight>
                <a:srgbClr val="FF0000"/>
              </a:highlight>
            </a:endParaRPr>
          </a:p>
        </p:txBody>
      </p:sp>
    </p:spTree>
    <p:extLst>
      <p:ext uri="{BB962C8B-B14F-4D97-AF65-F5344CB8AC3E}">
        <p14:creationId xmlns:p14="http://schemas.microsoft.com/office/powerpoint/2010/main" val="35044451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70CED6-0658-74E2-0E12-1994F9413790}"/>
              </a:ext>
            </a:extLst>
          </p:cNvPr>
          <p:cNvSpPr>
            <a:spLocks noGrp="1"/>
          </p:cNvSpPr>
          <p:nvPr>
            <p:ph idx="1"/>
          </p:nvPr>
        </p:nvSpPr>
        <p:spPr>
          <a:xfrm>
            <a:off x="369324" y="1425678"/>
            <a:ext cx="11453352" cy="5432322"/>
          </a:xfrm>
        </p:spPr>
        <p:txBody>
          <a:bodyPr>
            <a:normAutofit/>
          </a:bodyPr>
          <a:lstStyle/>
          <a:p>
            <a:pPr algn="ctr">
              <a:buNone/>
            </a:pPr>
            <a:r>
              <a:rPr lang="en-US" b="1" u="sng" dirty="0"/>
              <a:t>Our primary objective is to gain a clear understanding of the overall health and direction of the HDB resale market. </a:t>
            </a:r>
          </a:p>
          <a:p>
            <a:pPr algn="ctr">
              <a:buNone/>
            </a:pPr>
            <a:endParaRPr lang="en-US" b="1" u="sng" dirty="0"/>
          </a:p>
          <a:p>
            <a:pPr algn="ctr">
              <a:buNone/>
            </a:pPr>
            <a:r>
              <a:rPr lang="en-US" dirty="0"/>
              <a:t>This involves analyzing…</a:t>
            </a:r>
          </a:p>
          <a:p>
            <a:pPr algn="ctr">
              <a:buNone/>
            </a:pPr>
            <a:r>
              <a:rPr lang="en-US" dirty="0"/>
              <a:t> </a:t>
            </a:r>
          </a:p>
          <a:p>
            <a:pPr>
              <a:buFont typeface="Arial" panose="020B0604020202020204" pitchFamily="34" charset="0"/>
              <a:buChar char="•"/>
            </a:pPr>
            <a:r>
              <a:rPr lang="en-US" b="1" u="sng" dirty="0">
                <a:highlight>
                  <a:srgbClr val="FFFF00"/>
                </a:highlight>
              </a:rPr>
              <a:t>Overall Price Movement :</a:t>
            </a:r>
            <a:r>
              <a:rPr lang="en-US" u="sng" dirty="0">
                <a:highlight>
                  <a:srgbClr val="FFFF00"/>
                </a:highlight>
              </a:rPr>
              <a:t> </a:t>
            </a:r>
            <a:r>
              <a:rPr lang="en-US" dirty="0"/>
              <a:t>How have HDB resale prices evolved over time at a macro level?</a:t>
            </a:r>
          </a:p>
          <a:p>
            <a:pPr>
              <a:buFont typeface="Arial" panose="020B0604020202020204" pitchFamily="34" charset="0"/>
              <a:buChar char="•"/>
            </a:pPr>
            <a:r>
              <a:rPr lang="en-US" b="1" u="sng" dirty="0">
                <a:highlight>
                  <a:srgbClr val="FFFF00"/>
                </a:highlight>
              </a:rPr>
              <a:t>Market Activity &amp; Liquidity :</a:t>
            </a:r>
            <a:r>
              <a:rPr lang="en-US" dirty="0"/>
              <a:t> What are the prevailing transaction volumes, and do they show any consistent patterns or shifts?</a:t>
            </a:r>
          </a:p>
          <a:p>
            <a:pPr>
              <a:buFont typeface="Arial" panose="020B0604020202020204" pitchFamily="34" charset="0"/>
              <a:buChar char="•"/>
            </a:pPr>
            <a:r>
              <a:rPr lang="en-US" b="1" u="sng" dirty="0">
                <a:highlight>
                  <a:srgbClr val="FFFF00"/>
                </a:highlight>
              </a:rPr>
              <a:t>Flat Type Valuation :</a:t>
            </a:r>
            <a:r>
              <a:rPr lang="en-US" u="sng" dirty="0">
                <a:highlight>
                  <a:srgbClr val="FFFF00"/>
                </a:highlight>
              </a:rPr>
              <a:t> </a:t>
            </a:r>
            <a:r>
              <a:rPr lang="en-US" dirty="0"/>
              <a:t>How do average resale prices compare across different HDB flat types?"</a:t>
            </a:r>
          </a:p>
          <a:p>
            <a:endParaRPr lang="en-SG" dirty="0"/>
          </a:p>
        </p:txBody>
      </p:sp>
      <p:sp>
        <p:nvSpPr>
          <p:cNvPr id="5" name="Title 4">
            <a:extLst>
              <a:ext uri="{FF2B5EF4-FFF2-40B4-BE49-F238E27FC236}">
                <a16:creationId xmlns:a16="http://schemas.microsoft.com/office/drawing/2014/main" id="{26B4BB93-5E1D-553F-1489-73E97ED4E538}"/>
              </a:ext>
            </a:extLst>
          </p:cNvPr>
          <p:cNvSpPr>
            <a:spLocks noGrp="1"/>
          </p:cNvSpPr>
          <p:nvPr>
            <p:ph type="title"/>
          </p:nvPr>
        </p:nvSpPr>
        <p:spPr>
          <a:xfrm>
            <a:off x="419100" y="0"/>
            <a:ext cx="11353800" cy="1325563"/>
          </a:xfrm>
        </p:spPr>
        <p:txBody>
          <a:bodyPr/>
          <a:lstStyle/>
          <a:p>
            <a:pPr algn="ctr"/>
            <a:r>
              <a:rPr lang="en-US" b="1" dirty="0"/>
              <a:t>Objective : </a:t>
            </a:r>
            <a:br>
              <a:rPr lang="en-US" b="1" dirty="0"/>
            </a:br>
            <a:r>
              <a:rPr lang="en-US" b="1" dirty="0">
                <a:solidFill>
                  <a:schemeClr val="accent6">
                    <a:lumMod val="75000"/>
                  </a:schemeClr>
                </a:solidFill>
                <a:effectLst>
                  <a:outerShdw blurRad="38100" dist="38100" dir="2700000" algn="tl">
                    <a:srgbClr val="000000">
                      <a:alpha val="43137"/>
                    </a:srgbClr>
                  </a:outerShdw>
                </a:effectLst>
                <a:latin typeface="Bahnschrift" panose="020B0502040204020203" pitchFamily="34" charset="0"/>
              </a:rPr>
              <a:t>Uncovering General Market Trends</a:t>
            </a:r>
            <a:endParaRPr lang="en-SG" b="1" dirty="0">
              <a:solidFill>
                <a:schemeClr val="accent6">
                  <a:lumMod val="75000"/>
                </a:schemeClr>
              </a:solidFill>
              <a:effectLst>
                <a:outerShdw blurRad="38100" dist="38100" dir="2700000" algn="tl">
                  <a:srgbClr val="000000">
                    <a:alpha val="43137"/>
                  </a:srgbClr>
                </a:outerShdw>
              </a:effectLst>
              <a:latin typeface="Bahnschrift" panose="020B0502040204020203" pitchFamily="34" charset="0"/>
            </a:endParaRPr>
          </a:p>
        </p:txBody>
      </p:sp>
    </p:spTree>
    <p:extLst>
      <p:ext uri="{BB962C8B-B14F-4D97-AF65-F5344CB8AC3E}">
        <p14:creationId xmlns:p14="http://schemas.microsoft.com/office/powerpoint/2010/main" val="25221709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CA2F8-7D8D-00E6-8247-33191B0786BD}"/>
              </a:ext>
            </a:extLst>
          </p:cNvPr>
          <p:cNvSpPr>
            <a:spLocks noGrp="1"/>
          </p:cNvSpPr>
          <p:nvPr>
            <p:ph type="title"/>
          </p:nvPr>
        </p:nvSpPr>
        <p:spPr>
          <a:xfrm>
            <a:off x="0" y="0"/>
            <a:ext cx="12191999" cy="519778"/>
          </a:xfrm>
        </p:spPr>
        <p:txBody>
          <a:bodyPr>
            <a:normAutofit/>
          </a:bodyPr>
          <a:lstStyle/>
          <a:p>
            <a:pPr algn="ctr"/>
            <a:r>
              <a:rPr lang="en-US" sz="2800" b="1" dirty="0">
                <a:highlight>
                  <a:srgbClr val="00FFFF"/>
                </a:highlight>
              </a:rPr>
              <a:t>Data Source: HDB Resale Flat Prices (Given Dataset)</a:t>
            </a:r>
            <a:endParaRPr lang="en-SG" sz="2800" b="1" dirty="0">
              <a:highlight>
                <a:srgbClr val="00FFFF"/>
              </a:highlight>
            </a:endParaRPr>
          </a:p>
        </p:txBody>
      </p:sp>
      <p:sp>
        <p:nvSpPr>
          <p:cNvPr id="3" name="Content Placeholder 2">
            <a:extLst>
              <a:ext uri="{FF2B5EF4-FFF2-40B4-BE49-F238E27FC236}">
                <a16:creationId xmlns:a16="http://schemas.microsoft.com/office/drawing/2014/main" id="{B6F64ECA-DF63-6467-076D-B504452B5A0F}"/>
              </a:ext>
            </a:extLst>
          </p:cNvPr>
          <p:cNvSpPr>
            <a:spLocks noGrp="1"/>
          </p:cNvSpPr>
          <p:nvPr>
            <p:ph idx="1"/>
          </p:nvPr>
        </p:nvSpPr>
        <p:spPr>
          <a:xfrm>
            <a:off x="596076" y="904396"/>
            <a:ext cx="10999839" cy="1271536"/>
          </a:xfrm>
        </p:spPr>
        <p:txBody>
          <a:bodyPr/>
          <a:lstStyle/>
          <a:p>
            <a:pPr marL="0" indent="0" algn="ctr">
              <a:buNone/>
            </a:pPr>
            <a:r>
              <a:rPr lang="en-US" b="1" dirty="0">
                <a:effectLst>
                  <a:outerShdw blurRad="38100" dist="38100" dir="2700000" algn="tl">
                    <a:srgbClr val="000000">
                      <a:alpha val="43137"/>
                    </a:srgbClr>
                  </a:outerShdw>
                </a:effectLst>
                <a:latin typeface="Aharoni" panose="02010803020104030203" pitchFamily="2" charset="-79"/>
                <a:ea typeface="ADLaM Display" panose="02010000000000000000" pitchFamily="2" charset="0"/>
                <a:cs typeface="Aharoni" panose="02010803020104030203" pitchFamily="2" charset="-79"/>
              </a:rPr>
              <a:t>My analysis is built upon the comprehensive HDB Resale Flat Prices dataset, providing a robust foundation for understanding market dynamics.</a:t>
            </a:r>
            <a:endParaRPr lang="en-SG" b="1" dirty="0">
              <a:effectLst>
                <a:outerShdw blurRad="38100" dist="38100" dir="2700000" algn="tl">
                  <a:srgbClr val="000000">
                    <a:alpha val="43137"/>
                  </a:srgbClr>
                </a:outerShdw>
              </a:effectLst>
              <a:latin typeface="Aharoni" panose="02010803020104030203" pitchFamily="2" charset="-79"/>
              <a:ea typeface="ADLaM Display" panose="02010000000000000000" pitchFamily="2" charset="0"/>
              <a:cs typeface="Aharoni" panose="02010803020104030203" pitchFamily="2" charset="-79"/>
            </a:endParaRPr>
          </a:p>
        </p:txBody>
      </p:sp>
      <p:sp>
        <p:nvSpPr>
          <p:cNvPr id="5" name="TextBox 4">
            <a:extLst>
              <a:ext uri="{FF2B5EF4-FFF2-40B4-BE49-F238E27FC236}">
                <a16:creationId xmlns:a16="http://schemas.microsoft.com/office/drawing/2014/main" id="{9AF5611A-8C85-3A9A-DBF7-C6DF720A571A}"/>
              </a:ext>
            </a:extLst>
          </p:cNvPr>
          <p:cNvSpPr txBox="1"/>
          <p:nvPr/>
        </p:nvSpPr>
        <p:spPr>
          <a:xfrm>
            <a:off x="1838627" y="2451919"/>
            <a:ext cx="8514738" cy="646331"/>
          </a:xfrm>
          <a:prstGeom prst="rect">
            <a:avLst/>
          </a:prstGeom>
          <a:noFill/>
        </p:spPr>
        <p:txBody>
          <a:bodyPr wrap="square">
            <a:spAutoFit/>
          </a:bodyPr>
          <a:lstStyle/>
          <a:p>
            <a:pPr algn="ctr"/>
            <a:r>
              <a:rPr lang="en-US" b="1" dirty="0"/>
              <a:t>Source:</a:t>
            </a:r>
            <a:r>
              <a:rPr lang="en-US" dirty="0"/>
              <a:t> Data.gov.sg (HDB Resale Flat Prices from 2017 to current)</a:t>
            </a:r>
          </a:p>
          <a:p>
            <a:pPr algn="ctr"/>
            <a:r>
              <a:rPr lang="en-US" b="1" dirty="0"/>
              <a:t>Time Period Covered:</a:t>
            </a:r>
            <a:r>
              <a:rPr lang="en-US" dirty="0"/>
              <a:t> January 2017 onwards (after filtering for relevant years).</a:t>
            </a:r>
            <a:endParaRPr lang="en-SG" dirty="0"/>
          </a:p>
        </p:txBody>
      </p:sp>
      <p:cxnSp>
        <p:nvCxnSpPr>
          <p:cNvPr id="7" name="Straight Connector 6">
            <a:extLst>
              <a:ext uri="{FF2B5EF4-FFF2-40B4-BE49-F238E27FC236}">
                <a16:creationId xmlns:a16="http://schemas.microsoft.com/office/drawing/2014/main" id="{9FC8B246-DB72-1CA2-DD9C-E763EE0C3F21}"/>
              </a:ext>
            </a:extLst>
          </p:cNvPr>
          <p:cNvCxnSpPr/>
          <p:nvPr/>
        </p:nvCxnSpPr>
        <p:spPr>
          <a:xfrm>
            <a:off x="1" y="3396360"/>
            <a:ext cx="12191999" cy="0"/>
          </a:xfrm>
          <a:prstGeom prst="line">
            <a:avLst/>
          </a:prstGeom>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1723CE5F-F0FC-A867-8B0B-1E7489742A3C}"/>
              </a:ext>
            </a:extLst>
          </p:cNvPr>
          <p:cNvSpPr txBox="1"/>
          <p:nvPr/>
        </p:nvSpPr>
        <p:spPr>
          <a:xfrm>
            <a:off x="319849" y="3647293"/>
            <a:ext cx="11552292" cy="1938992"/>
          </a:xfrm>
          <a:prstGeom prst="rect">
            <a:avLst/>
          </a:prstGeom>
          <a:noFill/>
        </p:spPr>
        <p:txBody>
          <a:bodyPr wrap="square">
            <a:spAutoFit/>
          </a:bodyPr>
          <a:lstStyle/>
          <a:p>
            <a:pPr algn="ctr"/>
            <a:r>
              <a:rPr lang="en-SG" sz="2400" b="1" dirty="0"/>
              <a:t>Key Information Captured in Given Dataset : </a:t>
            </a:r>
          </a:p>
          <a:p>
            <a:pPr algn="ctr"/>
            <a:endParaRPr lang="en-SG" sz="2400" b="1" dirty="0"/>
          </a:p>
          <a:p>
            <a:pPr algn="ctr"/>
            <a:r>
              <a:rPr lang="en-SG" b="1" u="sng" dirty="0">
                <a:highlight>
                  <a:srgbClr val="00FFFF"/>
                </a:highlight>
              </a:rPr>
              <a:t>Transaction Details </a:t>
            </a:r>
            <a:r>
              <a:rPr lang="en-SG" dirty="0">
                <a:sym typeface="Wingdings" panose="05000000000000000000" pitchFamily="2" charset="2"/>
              </a:rPr>
              <a:t></a:t>
            </a:r>
            <a:r>
              <a:rPr lang="en-SG" dirty="0"/>
              <a:t> </a:t>
            </a:r>
            <a:r>
              <a:rPr lang="en-SG" dirty="0">
                <a:latin typeface="Book Antiqua" panose="02040602050305030304" pitchFamily="18" charset="0"/>
              </a:rPr>
              <a:t>month and </a:t>
            </a:r>
            <a:r>
              <a:rPr lang="en-SG" dirty="0" err="1">
                <a:latin typeface="Book Antiqua" panose="02040602050305030304" pitchFamily="18" charset="0"/>
              </a:rPr>
              <a:t>resale_price</a:t>
            </a:r>
            <a:r>
              <a:rPr lang="en-SG" dirty="0">
                <a:latin typeface="Book Antiqua" panose="02040602050305030304" pitchFamily="18" charset="0"/>
              </a:rPr>
              <a:t>. </a:t>
            </a:r>
          </a:p>
          <a:p>
            <a:pPr algn="ctr"/>
            <a:r>
              <a:rPr lang="en-SG" b="1" u="sng" dirty="0">
                <a:highlight>
                  <a:srgbClr val="00FFFF"/>
                </a:highlight>
              </a:rPr>
              <a:t>Flat characteristics</a:t>
            </a:r>
            <a:r>
              <a:rPr lang="en-SG" dirty="0"/>
              <a:t> </a:t>
            </a:r>
            <a:r>
              <a:rPr lang="en-SG" dirty="0">
                <a:sym typeface="Wingdings" panose="05000000000000000000" pitchFamily="2" charset="2"/>
              </a:rPr>
              <a:t> </a:t>
            </a:r>
            <a:r>
              <a:rPr lang="en-SG" dirty="0">
                <a:latin typeface="Book Antiqua" panose="02040602050305030304" pitchFamily="18" charset="0"/>
                <a:sym typeface="Wingdings" panose="05000000000000000000" pitchFamily="2" charset="2"/>
              </a:rPr>
              <a:t>town, </a:t>
            </a:r>
            <a:r>
              <a:rPr lang="en-SG" dirty="0" err="1">
                <a:latin typeface="Book Antiqua" panose="02040602050305030304" pitchFamily="18" charset="0"/>
                <a:sym typeface="Wingdings" panose="05000000000000000000" pitchFamily="2" charset="2"/>
              </a:rPr>
              <a:t>flat_type</a:t>
            </a:r>
            <a:r>
              <a:rPr lang="en-SG" dirty="0">
                <a:latin typeface="Book Antiqua" panose="02040602050305030304" pitchFamily="18" charset="0"/>
                <a:sym typeface="Wingdings" panose="05000000000000000000" pitchFamily="2" charset="2"/>
              </a:rPr>
              <a:t>, </a:t>
            </a:r>
            <a:r>
              <a:rPr lang="en-SG" dirty="0" err="1">
                <a:latin typeface="Book Antiqua" panose="02040602050305030304" pitchFamily="18" charset="0"/>
                <a:sym typeface="Wingdings" panose="05000000000000000000" pitchFamily="2" charset="2"/>
              </a:rPr>
              <a:t>storey_range</a:t>
            </a:r>
            <a:r>
              <a:rPr lang="en-SG" dirty="0">
                <a:latin typeface="Book Antiqua" panose="02040602050305030304" pitchFamily="18" charset="0"/>
                <a:sym typeface="Wingdings" panose="05000000000000000000" pitchFamily="2" charset="2"/>
              </a:rPr>
              <a:t>, </a:t>
            </a:r>
            <a:r>
              <a:rPr lang="en-SG" dirty="0" err="1">
                <a:latin typeface="Book Antiqua" panose="02040602050305030304" pitchFamily="18" charset="0"/>
                <a:sym typeface="Wingdings" panose="05000000000000000000" pitchFamily="2" charset="2"/>
              </a:rPr>
              <a:t>floor_area_sqm</a:t>
            </a:r>
            <a:r>
              <a:rPr lang="en-SG" dirty="0">
                <a:latin typeface="Book Antiqua" panose="02040602050305030304" pitchFamily="18" charset="0"/>
                <a:sym typeface="Wingdings" panose="05000000000000000000" pitchFamily="2" charset="2"/>
              </a:rPr>
              <a:t>, </a:t>
            </a:r>
            <a:r>
              <a:rPr lang="en-SG" dirty="0" err="1">
                <a:latin typeface="Book Antiqua" panose="02040602050305030304" pitchFamily="18" charset="0"/>
                <a:sym typeface="Wingdings" panose="05000000000000000000" pitchFamily="2" charset="2"/>
              </a:rPr>
              <a:t>remaining_lease</a:t>
            </a:r>
            <a:r>
              <a:rPr lang="en-SG" dirty="0">
                <a:latin typeface="Book Antiqua" panose="02040602050305030304" pitchFamily="18" charset="0"/>
                <a:sym typeface="Wingdings" panose="05000000000000000000" pitchFamily="2" charset="2"/>
              </a:rPr>
              <a:t>, </a:t>
            </a:r>
            <a:r>
              <a:rPr lang="en-SG" dirty="0" err="1">
                <a:latin typeface="Book Antiqua" panose="02040602050305030304" pitchFamily="18" charset="0"/>
                <a:sym typeface="Wingdings" panose="05000000000000000000" pitchFamily="2" charset="2"/>
              </a:rPr>
              <a:t>lease_commence_date</a:t>
            </a:r>
            <a:r>
              <a:rPr lang="en-SG" dirty="0">
                <a:sym typeface="Wingdings" panose="05000000000000000000" pitchFamily="2" charset="2"/>
              </a:rPr>
              <a:t>.</a:t>
            </a:r>
            <a:endParaRPr lang="en-SG" dirty="0"/>
          </a:p>
          <a:p>
            <a:endParaRPr lang="en-SG" dirty="0"/>
          </a:p>
          <a:p>
            <a:endParaRPr lang="en-SG" dirty="0"/>
          </a:p>
        </p:txBody>
      </p:sp>
      <p:cxnSp>
        <p:nvCxnSpPr>
          <p:cNvPr id="14" name="Straight Connector 13">
            <a:extLst>
              <a:ext uri="{FF2B5EF4-FFF2-40B4-BE49-F238E27FC236}">
                <a16:creationId xmlns:a16="http://schemas.microsoft.com/office/drawing/2014/main" id="{7B5FB117-CC4C-A57E-4C05-8FAB89D1CA38}"/>
              </a:ext>
            </a:extLst>
          </p:cNvPr>
          <p:cNvCxnSpPr/>
          <p:nvPr/>
        </p:nvCxnSpPr>
        <p:spPr>
          <a:xfrm>
            <a:off x="-5" y="5271895"/>
            <a:ext cx="12191999" cy="0"/>
          </a:xfrm>
          <a:prstGeom prst="line">
            <a:avLst/>
          </a:prstGeom>
        </p:spPr>
        <p:style>
          <a:lnRef idx="2">
            <a:schemeClr val="accent1"/>
          </a:lnRef>
          <a:fillRef idx="0">
            <a:schemeClr val="accent1"/>
          </a:fillRef>
          <a:effectRef idx="1">
            <a:schemeClr val="accent1"/>
          </a:effectRef>
          <a:fontRef idx="minor">
            <a:schemeClr val="tx1"/>
          </a:fontRef>
        </p:style>
      </p:cxnSp>
      <p:sp>
        <p:nvSpPr>
          <p:cNvPr id="15" name="TextBox 14">
            <a:extLst>
              <a:ext uri="{FF2B5EF4-FFF2-40B4-BE49-F238E27FC236}">
                <a16:creationId xmlns:a16="http://schemas.microsoft.com/office/drawing/2014/main" id="{49569DBA-17A6-EEFC-A4E6-4319B5A687EB}"/>
              </a:ext>
            </a:extLst>
          </p:cNvPr>
          <p:cNvSpPr txBox="1"/>
          <p:nvPr/>
        </p:nvSpPr>
        <p:spPr>
          <a:xfrm>
            <a:off x="673505" y="5447786"/>
            <a:ext cx="10844984" cy="1200329"/>
          </a:xfrm>
          <a:prstGeom prst="rect">
            <a:avLst/>
          </a:prstGeom>
          <a:noFill/>
        </p:spPr>
        <p:txBody>
          <a:bodyPr wrap="square" rtlCol="0">
            <a:spAutoFit/>
          </a:bodyPr>
          <a:lstStyle/>
          <a:p>
            <a:pPr algn="ctr"/>
            <a:r>
              <a:rPr lang="en-SG" sz="2400" b="1" u="sng" dirty="0">
                <a:highlight>
                  <a:srgbClr val="00FFFF"/>
                </a:highlight>
              </a:rPr>
              <a:t>Data Cleaning :</a:t>
            </a:r>
            <a:r>
              <a:rPr lang="en-US" sz="2400" dirty="0"/>
              <a:t> Data values across various fields in the given dataset were systematically reviewed to identify and resolve any </a:t>
            </a:r>
            <a:r>
              <a:rPr lang="en-US" sz="2400" b="1" dirty="0" err="1"/>
              <a:t>unparseable</a:t>
            </a:r>
            <a:r>
              <a:rPr lang="en-US" sz="2400" b="1" dirty="0"/>
              <a:t> entries, unexpected symbols, or general inconsistencies</a:t>
            </a:r>
            <a:r>
              <a:rPr lang="en-US" sz="2400" dirty="0"/>
              <a:t> that could impede analysis.</a:t>
            </a:r>
            <a:endParaRPr lang="en-SG" sz="2400" dirty="0"/>
          </a:p>
        </p:txBody>
      </p:sp>
    </p:spTree>
    <p:extLst>
      <p:ext uri="{BB962C8B-B14F-4D97-AF65-F5344CB8AC3E}">
        <p14:creationId xmlns:p14="http://schemas.microsoft.com/office/powerpoint/2010/main" val="28409085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75CCF1-FE8A-8B9B-BC9B-4147082C8D4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08CADFB-AAE5-9A7E-DFBE-80A1EC984A99}"/>
              </a:ext>
            </a:extLst>
          </p:cNvPr>
          <p:cNvSpPr>
            <a:spLocks noGrp="1"/>
          </p:cNvSpPr>
          <p:nvPr>
            <p:ph type="title"/>
          </p:nvPr>
        </p:nvSpPr>
        <p:spPr>
          <a:xfrm>
            <a:off x="0" y="0"/>
            <a:ext cx="12191999" cy="519778"/>
          </a:xfrm>
        </p:spPr>
        <p:txBody>
          <a:bodyPr>
            <a:normAutofit/>
          </a:bodyPr>
          <a:lstStyle/>
          <a:p>
            <a:pPr algn="ctr"/>
            <a:r>
              <a:rPr lang="en-US" sz="2800" b="1" dirty="0">
                <a:highlight>
                  <a:srgbClr val="00FF00"/>
                </a:highlight>
              </a:rPr>
              <a:t>Data Source: HDB Resale Price Index (Additional Dataset)</a:t>
            </a:r>
            <a:endParaRPr lang="en-SG" sz="2800" b="1" dirty="0">
              <a:highlight>
                <a:srgbClr val="00FF00"/>
              </a:highlight>
            </a:endParaRPr>
          </a:p>
        </p:txBody>
      </p:sp>
      <p:sp>
        <p:nvSpPr>
          <p:cNvPr id="3" name="Content Placeholder 2">
            <a:extLst>
              <a:ext uri="{FF2B5EF4-FFF2-40B4-BE49-F238E27FC236}">
                <a16:creationId xmlns:a16="http://schemas.microsoft.com/office/drawing/2014/main" id="{671A11DE-A38E-AEBA-28CE-FC267760A9CF}"/>
              </a:ext>
            </a:extLst>
          </p:cNvPr>
          <p:cNvSpPr>
            <a:spLocks noGrp="1"/>
          </p:cNvSpPr>
          <p:nvPr>
            <p:ph idx="1"/>
          </p:nvPr>
        </p:nvSpPr>
        <p:spPr>
          <a:xfrm>
            <a:off x="596076" y="904396"/>
            <a:ext cx="10999839" cy="1271536"/>
          </a:xfrm>
        </p:spPr>
        <p:txBody>
          <a:bodyPr/>
          <a:lstStyle/>
          <a:p>
            <a:pPr marL="0" indent="0" algn="ctr">
              <a:buNone/>
            </a:pPr>
            <a:r>
              <a:rPr lang="en-US" b="1" dirty="0">
                <a:effectLst>
                  <a:outerShdw blurRad="38100" dist="38100" dir="2700000" algn="tl">
                    <a:srgbClr val="000000">
                      <a:alpha val="43137"/>
                    </a:srgbClr>
                  </a:outerShdw>
                </a:effectLst>
                <a:latin typeface="ADLaM Display" panose="02010000000000000000" pitchFamily="2" charset="0"/>
                <a:ea typeface="ADLaM Display" panose="02010000000000000000" pitchFamily="2" charset="0"/>
                <a:cs typeface="ADLaM Display" panose="02010000000000000000" pitchFamily="2" charset="0"/>
              </a:rPr>
              <a:t>To provide a deeper understanding of market momentum, our analysis incorporates the official HDB Resale Price Index data.</a:t>
            </a:r>
            <a:endParaRPr lang="en-SG" b="1" dirty="0">
              <a:effectLst>
                <a:outerShdw blurRad="38100" dist="38100" dir="2700000" algn="tl">
                  <a:srgbClr val="000000">
                    <a:alpha val="43137"/>
                  </a:srgbClr>
                </a:outerShdw>
              </a:effectLst>
              <a:latin typeface="ADLaM Display" panose="02010000000000000000" pitchFamily="2" charset="0"/>
              <a:ea typeface="ADLaM Display" panose="02010000000000000000" pitchFamily="2" charset="0"/>
              <a:cs typeface="ADLaM Display" panose="02010000000000000000" pitchFamily="2" charset="0"/>
            </a:endParaRPr>
          </a:p>
        </p:txBody>
      </p:sp>
      <p:sp>
        <p:nvSpPr>
          <p:cNvPr id="5" name="TextBox 4">
            <a:extLst>
              <a:ext uri="{FF2B5EF4-FFF2-40B4-BE49-F238E27FC236}">
                <a16:creationId xmlns:a16="http://schemas.microsoft.com/office/drawing/2014/main" id="{DCBB08E0-58B3-D43A-190F-9FA0C8888B90}"/>
              </a:ext>
            </a:extLst>
          </p:cNvPr>
          <p:cNvSpPr txBox="1"/>
          <p:nvPr/>
        </p:nvSpPr>
        <p:spPr>
          <a:xfrm>
            <a:off x="1838627" y="2451919"/>
            <a:ext cx="8514738" cy="646331"/>
          </a:xfrm>
          <a:prstGeom prst="rect">
            <a:avLst/>
          </a:prstGeom>
          <a:noFill/>
        </p:spPr>
        <p:txBody>
          <a:bodyPr wrap="square">
            <a:spAutoFit/>
          </a:bodyPr>
          <a:lstStyle/>
          <a:p>
            <a:pPr algn="ctr"/>
            <a:r>
              <a:rPr lang="en-US" b="1" dirty="0"/>
              <a:t>Source:</a:t>
            </a:r>
            <a:r>
              <a:rPr lang="en-US" dirty="0"/>
              <a:t> Data.gov.sg (HDB Official Resale Price Index)</a:t>
            </a:r>
          </a:p>
          <a:p>
            <a:pPr algn="ctr"/>
            <a:r>
              <a:rPr lang="en-US" b="1" dirty="0"/>
              <a:t>Time Period Covered:</a:t>
            </a:r>
            <a:r>
              <a:rPr lang="en-US" dirty="0"/>
              <a:t> Data from </a:t>
            </a:r>
            <a:r>
              <a:rPr lang="en-US" b="1" dirty="0"/>
              <a:t>Q1 2017 onwards</a:t>
            </a:r>
            <a:r>
              <a:rPr lang="en-US" dirty="0"/>
              <a:t> (after filtering).</a:t>
            </a:r>
            <a:endParaRPr lang="en-SG" dirty="0"/>
          </a:p>
        </p:txBody>
      </p:sp>
      <p:cxnSp>
        <p:nvCxnSpPr>
          <p:cNvPr id="7" name="Straight Connector 6">
            <a:extLst>
              <a:ext uri="{FF2B5EF4-FFF2-40B4-BE49-F238E27FC236}">
                <a16:creationId xmlns:a16="http://schemas.microsoft.com/office/drawing/2014/main" id="{ADC1BF11-7EAA-E670-5B40-235556B8B6F0}"/>
              </a:ext>
            </a:extLst>
          </p:cNvPr>
          <p:cNvCxnSpPr/>
          <p:nvPr/>
        </p:nvCxnSpPr>
        <p:spPr>
          <a:xfrm>
            <a:off x="1" y="3396360"/>
            <a:ext cx="12191999" cy="0"/>
          </a:xfrm>
          <a:prstGeom prst="line">
            <a:avLst/>
          </a:prstGeom>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58E76BE6-6FE6-1FF7-6F61-C50EC13D7020}"/>
              </a:ext>
            </a:extLst>
          </p:cNvPr>
          <p:cNvSpPr txBox="1"/>
          <p:nvPr/>
        </p:nvSpPr>
        <p:spPr>
          <a:xfrm>
            <a:off x="319848" y="3462627"/>
            <a:ext cx="11552292" cy="2308324"/>
          </a:xfrm>
          <a:prstGeom prst="rect">
            <a:avLst/>
          </a:prstGeom>
          <a:noFill/>
        </p:spPr>
        <p:txBody>
          <a:bodyPr wrap="square">
            <a:spAutoFit/>
          </a:bodyPr>
          <a:lstStyle/>
          <a:p>
            <a:pPr algn="ctr"/>
            <a:r>
              <a:rPr lang="en-US" sz="2400" b="1" u="sng" dirty="0">
                <a:highlight>
                  <a:srgbClr val="FF00FF"/>
                </a:highlight>
              </a:rPr>
              <a:t>This dataset provides aggregated insights into the overall HDB resale market, specifically featuring :  </a:t>
            </a:r>
          </a:p>
          <a:p>
            <a:pPr algn="ctr"/>
            <a:endParaRPr lang="en-SG" sz="2400" b="1" u="sng" dirty="0">
              <a:highlight>
                <a:srgbClr val="FF00FF"/>
              </a:highlight>
            </a:endParaRPr>
          </a:p>
          <a:p>
            <a:pPr algn="ctr"/>
            <a:r>
              <a:rPr lang="en-SG" b="1" u="sng" dirty="0"/>
              <a:t>Quarterly Resale Price Index</a:t>
            </a:r>
            <a:r>
              <a:rPr lang="en-SG" dirty="0"/>
              <a:t> </a:t>
            </a:r>
            <a:r>
              <a:rPr lang="en-SG" dirty="0">
                <a:sym typeface="Wingdings" panose="05000000000000000000" pitchFamily="2" charset="2"/>
              </a:rPr>
              <a:t></a:t>
            </a:r>
            <a:r>
              <a:rPr lang="en-SG" dirty="0"/>
              <a:t> </a:t>
            </a:r>
            <a:r>
              <a:rPr lang="en-US" dirty="0"/>
              <a:t>A benchmark reflecting general price movements (</a:t>
            </a:r>
            <a:r>
              <a:rPr lang="en-SG" dirty="0"/>
              <a:t>change in Index)</a:t>
            </a:r>
            <a:endParaRPr lang="en-SG" dirty="0">
              <a:latin typeface="Book Antiqua" panose="02040602050305030304" pitchFamily="18" charset="0"/>
            </a:endParaRPr>
          </a:p>
          <a:p>
            <a:pPr algn="ctr"/>
            <a:r>
              <a:rPr lang="en-SG" b="1" u="sng" dirty="0"/>
              <a:t>Time Period Covered</a:t>
            </a:r>
            <a:r>
              <a:rPr lang="en-SG" dirty="0"/>
              <a:t> </a:t>
            </a:r>
            <a:r>
              <a:rPr lang="en-SG" dirty="0">
                <a:sym typeface="Wingdings" panose="05000000000000000000" pitchFamily="2" charset="2"/>
              </a:rPr>
              <a:t> </a:t>
            </a:r>
            <a:r>
              <a:rPr lang="en-US" dirty="0"/>
              <a:t>Q1 2017 onwards</a:t>
            </a:r>
            <a:r>
              <a:rPr lang="en-SG" dirty="0">
                <a:sym typeface="Wingdings" panose="05000000000000000000" pitchFamily="2" charset="2"/>
              </a:rPr>
              <a:t> to Q1 2025 (Present)</a:t>
            </a:r>
            <a:endParaRPr lang="en-SG" dirty="0"/>
          </a:p>
          <a:p>
            <a:endParaRPr lang="en-SG" dirty="0"/>
          </a:p>
          <a:p>
            <a:endParaRPr lang="en-SG" dirty="0"/>
          </a:p>
        </p:txBody>
      </p:sp>
      <p:cxnSp>
        <p:nvCxnSpPr>
          <p:cNvPr id="14" name="Straight Connector 13">
            <a:extLst>
              <a:ext uri="{FF2B5EF4-FFF2-40B4-BE49-F238E27FC236}">
                <a16:creationId xmlns:a16="http://schemas.microsoft.com/office/drawing/2014/main" id="{23BA53A6-9FF1-4B7C-B3BD-7D9A6E95829A}"/>
              </a:ext>
            </a:extLst>
          </p:cNvPr>
          <p:cNvCxnSpPr/>
          <p:nvPr/>
        </p:nvCxnSpPr>
        <p:spPr>
          <a:xfrm>
            <a:off x="-5" y="5271895"/>
            <a:ext cx="12191999" cy="0"/>
          </a:xfrm>
          <a:prstGeom prst="line">
            <a:avLst/>
          </a:prstGeom>
        </p:spPr>
        <p:style>
          <a:lnRef idx="2">
            <a:schemeClr val="accent1"/>
          </a:lnRef>
          <a:fillRef idx="0">
            <a:schemeClr val="accent1"/>
          </a:fillRef>
          <a:effectRef idx="1">
            <a:schemeClr val="accent1"/>
          </a:effectRef>
          <a:fontRef idx="minor">
            <a:schemeClr val="tx1"/>
          </a:fontRef>
        </p:style>
      </p:cxnSp>
      <p:sp>
        <p:nvSpPr>
          <p:cNvPr id="15" name="TextBox 14">
            <a:extLst>
              <a:ext uri="{FF2B5EF4-FFF2-40B4-BE49-F238E27FC236}">
                <a16:creationId xmlns:a16="http://schemas.microsoft.com/office/drawing/2014/main" id="{0C24980A-4106-65FF-4AB8-FD6B2D9131A3}"/>
              </a:ext>
            </a:extLst>
          </p:cNvPr>
          <p:cNvSpPr txBox="1"/>
          <p:nvPr/>
        </p:nvSpPr>
        <p:spPr>
          <a:xfrm>
            <a:off x="673505" y="5447786"/>
            <a:ext cx="10844984" cy="1200329"/>
          </a:xfrm>
          <a:prstGeom prst="rect">
            <a:avLst/>
          </a:prstGeom>
          <a:noFill/>
        </p:spPr>
        <p:txBody>
          <a:bodyPr wrap="square" rtlCol="0">
            <a:spAutoFit/>
          </a:bodyPr>
          <a:lstStyle/>
          <a:p>
            <a:pPr algn="ctr"/>
            <a:r>
              <a:rPr lang="en-SG" sz="2400" b="1" u="sng" dirty="0">
                <a:highlight>
                  <a:srgbClr val="FFFF00"/>
                </a:highlight>
              </a:rPr>
              <a:t>Data Cleaning :</a:t>
            </a:r>
            <a:r>
              <a:rPr lang="en-US" sz="2400" dirty="0"/>
              <a:t> The primary preprocessing step involved </a:t>
            </a:r>
            <a:r>
              <a:rPr lang="en-US" sz="2400" b="1" dirty="0"/>
              <a:t>filtering out all rows prior to 2017</a:t>
            </a:r>
            <a:r>
              <a:rPr lang="en-US" sz="2400" dirty="0"/>
              <a:t>, ensuring that the data aligned with the timeframe of our </a:t>
            </a:r>
            <a:r>
              <a:rPr lang="en-US" sz="2400" u="sng" dirty="0"/>
              <a:t>primary HDB resale flat prices dataset</a:t>
            </a:r>
            <a:r>
              <a:rPr lang="en-US" sz="2400" dirty="0"/>
              <a:t> and focused on the most recent market trends.</a:t>
            </a:r>
            <a:endParaRPr lang="en-SG" sz="2400" dirty="0"/>
          </a:p>
        </p:txBody>
      </p:sp>
    </p:spTree>
    <p:extLst>
      <p:ext uri="{BB962C8B-B14F-4D97-AF65-F5344CB8AC3E}">
        <p14:creationId xmlns:p14="http://schemas.microsoft.com/office/powerpoint/2010/main" val="5099966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8C3A0-6B79-DAA2-7E4C-DC55F116AE9B}"/>
              </a:ext>
            </a:extLst>
          </p:cNvPr>
          <p:cNvSpPr>
            <a:spLocks noGrp="1"/>
          </p:cNvSpPr>
          <p:nvPr>
            <p:ph type="title"/>
          </p:nvPr>
        </p:nvSpPr>
        <p:spPr>
          <a:xfrm>
            <a:off x="209550" y="452285"/>
            <a:ext cx="11772900" cy="401791"/>
          </a:xfrm>
        </p:spPr>
        <p:txBody>
          <a:bodyPr>
            <a:noAutofit/>
          </a:bodyPr>
          <a:lstStyle/>
          <a:p>
            <a:pPr algn="ctr"/>
            <a:r>
              <a:rPr lang="en-US" sz="3200" b="1" i="1" u="sng" dirty="0">
                <a:highlight>
                  <a:srgbClr val="FFFF00"/>
                </a:highlight>
              </a:rPr>
              <a:t>Executive Summary: Key Insights from HDB Resale Market Analysis</a:t>
            </a:r>
            <a:endParaRPr lang="en-SG" sz="3200" b="1" i="1" u="sng" dirty="0">
              <a:highlight>
                <a:srgbClr val="FFFF00"/>
              </a:highlight>
            </a:endParaRPr>
          </a:p>
        </p:txBody>
      </p:sp>
      <p:sp>
        <p:nvSpPr>
          <p:cNvPr id="3" name="Content Placeholder 2">
            <a:extLst>
              <a:ext uri="{FF2B5EF4-FFF2-40B4-BE49-F238E27FC236}">
                <a16:creationId xmlns:a16="http://schemas.microsoft.com/office/drawing/2014/main" id="{49F50336-409B-53BE-C0C8-B2695F1B56A1}"/>
              </a:ext>
            </a:extLst>
          </p:cNvPr>
          <p:cNvSpPr>
            <a:spLocks noGrp="1"/>
          </p:cNvSpPr>
          <p:nvPr>
            <p:ph idx="1"/>
          </p:nvPr>
        </p:nvSpPr>
        <p:spPr>
          <a:xfrm>
            <a:off x="1" y="1337187"/>
            <a:ext cx="12191998" cy="5520811"/>
          </a:xfrm>
        </p:spPr>
        <p:txBody>
          <a:bodyPr>
            <a:normAutofit/>
          </a:bodyPr>
          <a:lstStyle/>
          <a:p>
            <a:pPr marL="0" indent="0" algn="ctr">
              <a:buNone/>
            </a:pPr>
            <a:r>
              <a:rPr lang="en-US" b="1" dirty="0">
                <a:highlight>
                  <a:srgbClr val="00FF00"/>
                </a:highlight>
              </a:rPr>
              <a:t>My comprehensive analysis of the HDB resale market reveals several critical insights for prospective buyers, sellers, and policymakers :</a:t>
            </a:r>
          </a:p>
          <a:p>
            <a:pPr marL="0" indent="0" algn="ctr">
              <a:buNone/>
            </a:pPr>
            <a:endParaRPr lang="en-US" b="1" dirty="0">
              <a:highlight>
                <a:srgbClr val="00FF00"/>
              </a:highlight>
            </a:endParaRPr>
          </a:p>
          <a:p>
            <a:pPr algn="ctr">
              <a:buFontTx/>
              <a:buChar char="-"/>
            </a:pPr>
            <a:r>
              <a:rPr lang="en-US" sz="2400" b="1" dirty="0">
                <a:highlight>
                  <a:srgbClr val="00FFFF"/>
                </a:highlight>
              </a:rPr>
              <a:t>Strong Market Growth with Maturing Pace:</a:t>
            </a:r>
            <a:r>
              <a:rPr lang="en-US" sz="2400" dirty="0">
                <a:highlight>
                  <a:srgbClr val="00FFFF"/>
                </a:highlight>
              </a:rPr>
              <a:t> </a:t>
            </a:r>
            <a:r>
              <a:rPr lang="en-US" sz="2400" dirty="0"/>
              <a:t>The HDB resale market has experienced significant price appreciation, particularly post-2020. While growth remains robust, the rate of increase may be stabilizing, suggesting a transition to a more mature growth phase.</a:t>
            </a:r>
          </a:p>
          <a:p>
            <a:pPr algn="ctr">
              <a:buFontTx/>
              <a:buChar char="-"/>
            </a:pPr>
            <a:r>
              <a:rPr lang="en-US" sz="2400" b="1" dirty="0">
                <a:highlight>
                  <a:srgbClr val="00FFFF"/>
                </a:highlight>
              </a:rPr>
              <a:t>Distinct Geographical &amp; Flat Type Segmentation:</a:t>
            </a:r>
            <a:r>
              <a:rPr lang="en-US" sz="2400" dirty="0">
                <a:highlight>
                  <a:srgbClr val="00FFFF"/>
                </a:highlight>
              </a:rPr>
              <a:t> </a:t>
            </a:r>
            <a:r>
              <a:rPr lang="en-US" sz="2400" dirty="0"/>
              <a:t>Average resale prices vary considerably across different towns and flat types. Certain mature estates consistently command higher prices, highlighting the impact of location and amenities on value.</a:t>
            </a:r>
          </a:p>
          <a:p>
            <a:pPr algn="ctr">
              <a:buFontTx/>
              <a:buChar char="-"/>
            </a:pPr>
            <a:r>
              <a:rPr lang="en-US" sz="2400" b="1" dirty="0">
                <a:highlight>
                  <a:srgbClr val="00FFFF"/>
                </a:highlight>
              </a:rPr>
              <a:t>Quantifiable Impact of Lease Decay:</a:t>
            </a:r>
            <a:r>
              <a:rPr lang="en-US" sz="2400" dirty="0">
                <a:highlight>
                  <a:srgbClr val="00FFFF"/>
                </a:highlight>
              </a:rPr>
              <a:t> </a:t>
            </a:r>
            <a:r>
              <a:rPr lang="en-US" sz="2400" dirty="0"/>
              <a:t>The remaining lease on an HDB flat is a measurable and significant factor influencing its resale price. Our analysis demonstrates that a shorter remaining lease generally correlates with lower prices, with the </a:t>
            </a:r>
            <a:r>
              <a:rPr lang="en-US" sz="2400" i="1" dirty="0"/>
              <a:t>rate of depreciation varying distinctly across different flat types</a:t>
            </a:r>
            <a:r>
              <a:rPr lang="en-US" sz="2400" dirty="0"/>
              <a:t>.</a:t>
            </a:r>
            <a:endParaRPr lang="en-SG" sz="2400" dirty="0"/>
          </a:p>
        </p:txBody>
      </p:sp>
    </p:spTree>
    <p:extLst>
      <p:ext uri="{BB962C8B-B14F-4D97-AF65-F5344CB8AC3E}">
        <p14:creationId xmlns:p14="http://schemas.microsoft.com/office/powerpoint/2010/main" val="36115776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869D2-CEFC-14C3-FD1B-DF1407EA74E4}"/>
              </a:ext>
            </a:extLst>
          </p:cNvPr>
          <p:cNvSpPr>
            <a:spLocks noGrp="1"/>
          </p:cNvSpPr>
          <p:nvPr>
            <p:ph type="title"/>
          </p:nvPr>
        </p:nvSpPr>
        <p:spPr>
          <a:xfrm>
            <a:off x="0" y="0"/>
            <a:ext cx="2740742" cy="1184787"/>
          </a:xfrm>
        </p:spPr>
        <p:txBody>
          <a:bodyPr>
            <a:normAutofit/>
          </a:bodyPr>
          <a:lstStyle/>
          <a:p>
            <a:pPr algn="ctr"/>
            <a:r>
              <a:rPr lang="en-US" sz="1800" b="1" u="sng" dirty="0">
                <a:highlight>
                  <a:srgbClr val="00FFFF"/>
                </a:highlight>
                <a:latin typeface="Aharoni" panose="02010803020104030203" pitchFamily="2" charset="-79"/>
                <a:cs typeface="Aharoni" panose="02010803020104030203" pitchFamily="2" charset="-79"/>
              </a:rPr>
              <a:t>Dashboard </a:t>
            </a:r>
            <a:r>
              <a:rPr lang="en-US" sz="1800" b="1" u="sng" dirty="0">
                <a:highlight>
                  <a:srgbClr val="00FFFF"/>
                </a:highlight>
                <a:cs typeface="Aharoni" panose="02010803020104030203" pitchFamily="2" charset="-79"/>
              </a:rPr>
              <a:t>1 </a:t>
            </a:r>
            <a:r>
              <a:rPr lang="en-US" sz="1800" b="1" u="sng" dirty="0">
                <a:highlight>
                  <a:srgbClr val="00FFFF"/>
                </a:highlight>
                <a:latin typeface="Aharoni" panose="02010803020104030203" pitchFamily="2" charset="-79"/>
                <a:cs typeface="Aharoni" panose="02010803020104030203" pitchFamily="2" charset="-79"/>
              </a:rPr>
              <a:t>: Market Overview - The Pulse of HDB Resale</a:t>
            </a:r>
            <a:endParaRPr lang="en-SG" sz="1800" b="1" u="sng" dirty="0">
              <a:highlight>
                <a:srgbClr val="00FFFF"/>
              </a:highlight>
              <a:latin typeface="Aharoni" panose="02010803020104030203" pitchFamily="2" charset="-79"/>
              <a:cs typeface="Aharoni" panose="02010803020104030203" pitchFamily="2" charset="-79"/>
            </a:endParaRPr>
          </a:p>
        </p:txBody>
      </p:sp>
      <p:pic>
        <p:nvPicPr>
          <p:cNvPr id="5" name="Picture 4">
            <a:extLst>
              <a:ext uri="{FF2B5EF4-FFF2-40B4-BE49-F238E27FC236}">
                <a16:creationId xmlns:a16="http://schemas.microsoft.com/office/drawing/2014/main" id="{9288338E-1896-FD32-280F-A690714CFD61}"/>
              </a:ext>
            </a:extLst>
          </p:cNvPr>
          <p:cNvPicPr>
            <a:picLocks noChangeAspect="1"/>
          </p:cNvPicPr>
          <p:nvPr/>
        </p:nvPicPr>
        <p:blipFill>
          <a:blip r:embed="rId3"/>
          <a:stretch>
            <a:fillRect/>
          </a:stretch>
        </p:blipFill>
        <p:spPr>
          <a:xfrm>
            <a:off x="2715310" y="0"/>
            <a:ext cx="9476690" cy="5081862"/>
          </a:xfrm>
          <a:prstGeom prst="rect">
            <a:avLst/>
          </a:prstGeom>
        </p:spPr>
      </p:pic>
      <p:sp>
        <p:nvSpPr>
          <p:cNvPr id="7" name="TextBox 6">
            <a:extLst>
              <a:ext uri="{FF2B5EF4-FFF2-40B4-BE49-F238E27FC236}">
                <a16:creationId xmlns:a16="http://schemas.microsoft.com/office/drawing/2014/main" id="{E684F72C-FADC-440E-8EAE-67A49EF06F25}"/>
              </a:ext>
            </a:extLst>
          </p:cNvPr>
          <p:cNvSpPr txBox="1"/>
          <p:nvPr/>
        </p:nvSpPr>
        <p:spPr>
          <a:xfrm>
            <a:off x="106075" y="2009940"/>
            <a:ext cx="2503161" cy="2246769"/>
          </a:xfrm>
          <a:prstGeom prst="rect">
            <a:avLst/>
          </a:prstGeom>
          <a:noFill/>
        </p:spPr>
        <p:txBody>
          <a:bodyPr wrap="square">
            <a:spAutoFit/>
          </a:bodyPr>
          <a:lstStyle/>
          <a:p>
            <a:pPr algn="ctr"/>
            <a:r>
              <a:rPr lang="en-US" sz="2000" b="1" dirty="0">
                <a:highlight>
                  <a:srgbClr val="00FF00"/>
                </a:highlight>
              </a:rPr>
              <a:t>This initial dashboard provides a foundational understanding of the HDB resale market's health and general direction.</a:t>
            </a:r>
            <a:endParaRPr lang="en-SG" sz="2000" b="1" dirty="0">
              <a:highlight>
                <a:srgbClr val="00FF00"/>
              </a:highlight>
            </a:endParaRPr>
          </a:p>
        </p:txBody>
      </p:sp>
      <p:sp>
        <p:nvSpPr>
          <p:cNvPr id="8" name="TextBox 7">
            <a:extLst>
              <a:ext uri="{FF2B5EF4-FFF2-40B4-BE49-F238E27FC236}">
                <a16:creationId xmlns:a16="http://schemas.microsoft.com/office/drawing/2014/main" id="{EAC24B75-37C3-1B6A-932A-DB7787D2AB99}"/>
              </a:ext>
            </a:extLst>
          </p:cNvPr>
          <p:cNvSpPr txBox="1"/>
          <p:nvPr/>
        </p:nvSpPr>
        <p:spPr>
          <a:xfrm>
            <a:off x="1344939" y="5081862"/>
            <a:ext cx="10703642" cy="1569660"/>
          </a:xfrm>
          <a:prstGeom prst="rect">
            <a:avLst/>
          </a:prstGeom>
          <a:noFill/>
        </p:spPr>
        <p:txBody>
          <a:bodyPr wrap="square" rtlCol="0">
            <a:spAutoFit/>
          </a:bodyPr>
          <a:lstStyle/>
          <a:p>
            <a:pPr marL="285750" indent="-285750">
              <a:buFontTx/>
              <a:buChar char="-"/>
            </a:pPr>
            <a:r>
              <a:rPr lang="en-US" sz="2400" dirty="0"/>
              <a:t>It visualizes key macro trends in </a:t>
            </a:r>
            <a:r>
              <a:rPr lang="en-US" sz="2400" b="1" dirty="0"/>
              <a:t>overall price movements</a:t>
            </a:r>
            <a:r>
              <a:rPr lang="en-US" sz="2400" dirty="0"/>
              <a:t> and </a:t>
            </a:r>
            <a:r>
              <a:rPr lang="en-US" sz="2400" b="1" dirty="0"/>
              <a:t>transaction volumes</a:t>
            </a:r>
            <a:r>
              <a:rPr lang="en-US" sz="2400" dirty="0"/>
              <a:t>.</a:t>
            </a:r>
          </a:p>
          <a:p>
            <a:pPr marL="285750" indent="-285750">
              <a:buFontTx/>
              <a:buChar char="-"/>
            </a:pPr>
            <a:r>
              <a:rPr lang="en-US" sz="2400" dirty="0"/>
              <a:t>It also offers a comparative view of </a:t>
            </a:r>
            <a:r>
              <a:rPr lang="en-US" sz="2400" b="1" dirty="0"/>
              <a:t>average resale prices across different flat types</a:t>
            </a:r>
            <a:r>
              <a:rPr lang="en-US" sz="2400" dirty="0"/>
              <a:t>, setting the context for deeper analysis.</a:t>
            </a:r>
            <a:endParaRPr lang="en-SG" sz="2400" dirty="0"/>
          </a:p>
        </p:txBody>
      </p:sp>
    </p:spTree>
    <p:extLst>
      <p:ext uri="{BB962C8B-B14F-4D97-AF65-F5344CB8AC3E}">
        <p14:creationId xmlns:p14="http://schemas.microsoft.com/office/powerpoint/2010/main" val="17634935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B1629-4359-B8FE-76B5-7E169F759356}"/>
              </a:ext>
            </a:extLst>
          </p:cNvPr>
          <p:cNvSpPr>
            <a:spLocks noGrp="1"/>
          </p:cNvSpPr>
          <p:nvPr>
            <p:ph type="title"/>
          </p:nvPr>
        </p:nvSpPr>
        <p:spPr>
          <a:xfrm>
            <a:off x="838200" y="358937"/>
            <a:ext cx="10515600" cy="431288"/>
          </a:xfrm>
        </p:spPr>
        <p:txBody>
          <a:bodyPr>
            <a:noAutofit/>
          </a:bodyPr>
          <a:lstStyle/>
          <a:p>
            <a:pPr algn="ctr"/>
            <a:r>
              <a:rPr lang="en-US" sz="3200" b="1" dirty="0">
                <a:highlight>
                  <a:srgbClr val="00FF00"/>
                </a:highlight>
                <a:latin typeface="Agency FB" panose="020B0503020202020204" pitchFamily="34" charset="0"/>
              </a:rPr>
              <a:t>Key Insights: HDB Resale Market Overview</a:t>
            </a:r>
            <a:endParaRPr lang="en-SG" sz="3200" b="1" dirty="0">
              <a:highlight>
                <a:srgbClr val="00FF00"/>
              </a:highlight>
              <a:latin typeface="Agency FB" panose="020B0503020202020204" pitchFamily="34" charset="0"/>
            </a:endParaRPr>
          </a:p>
        </p:txBody>
      </p:sp>
      <p:sp>
        <p:nvSpPr>
          <p:cNvPr id="5" name="TextBox 4">
            <a:extLst>
              <a:ext uri="{FF2B5EF4-FFF2-40B4-BE49-F238E27FC236}">
                <a16:creationId xmlns:a16="http://schemas.microsoft.com/office/drawing/2014/main" id="{C7BC8A9D-3968-0BFC-B0F6-9B5ECB9DBC0F}"/>
              </a:ext>
            </a:extLst>
          </p:cNvPr>
          <p:cNvSpPr txBox="1"/>
          <p:nvPr/>
        </p:nvSpPr>
        <p:spPr>
          <a:xfrm>
            <a:off x="974623" y="1266861"/>
            <a:ext cx="10242754" cy="5232202"/>
          </a:xfrm>
          <a:prstGeom prst="rect">
            <a:avLst/>
          </a:prstGeom>
          <a:noFill/>
        </p:spPr>
        <p:txBody>
          <a:bodyPr wrap="square">
            <a:spAutoFit/>
          </a:bodyPr>
          <a:lstStyle/>
          <a:p>
            <a:pPr algn="ctr"/>
            <a:r>
              <a:rPr lang="en-US" sz="2800" b="1" u="sng" dirty="0">
                <a:highlight>
                  <a:srgbClr val="FF00FF"/>
                </a:highlight>
                <a:latin typeface="ADLaM Display" panose="02010000000000000000" pitchFamily="2" charset="0"/>
                <a:ea typeface="ADLaM Display" panose="02010000000000000000" pitchFamily="2" charset="0"/>
                <a:cs typeface="ADLaM Display" panose="02010000000000000000" pitchFamily="2" charset="0"/>
              </a:rPr>
              <a:t>Dashboard 1 provides crucial insights into the macro trends shaping the HDB resale market : </a:t>
            </a:r>
          </a:p>
          <a:p>
            <a:pPr algn="ctr"/>
            <a:endParaRPr lang="en-US" sz="2000" b="1" u="sng" dirty="0">
              <a:latin typeface="ADLaM Display" panose="02010000000000000000" pitchFamily="2" charset="0"/>
              <a:ea typeface="ADLaM Display" panose="02010000000000000000" pitchFamily="2" charset="0"/>
              <a:cs typeface="ADLaM Display" panose="02010000000000000000" pitchFamily="2" charset="0"/>
            </a:endParaRPr>
          </a:p>
          <a:p>
            <a:pPr algn="ctr"/>
            <a:endParaRPr lang="en-US" sz="2000" b="1" u="sng" dirty="0">
              <a:latin typeface="ADLaM Display" panose="02010000000000000000" pitchFamily="2" charset="0"/>
              <a:ea typeface="ADLaM Display" panose="02010000000000000000" pitchFamily="2" charset="0"/>
              <a:cs typeface="ADLaM Display" panose="02010000000000000000" pitchFamily="2" charset="0"/>
            </a:endParaRPr>
          </a:p>
          <a:p>
            <a:pPr marL="285750" indent="-285750">
              <a:buFontTx/>
              <a:buChar char="-"/>
            </a:pPr>
            <a:r>
              <a:rPr lang="en-US" sz="2000" b="1" dirty="0">
                <a:highlight>
                  <a:srgbClr val="FFFF00"/>
                </a:highlight>
              </a:rPr>
              <a:t>Consistent Price Appreciation:</a:t>
            </a:r>
            <a:r>
              <a:rPr lang="en-US" sz="2000" dirty="0">
                <a:highlight>
                  <a:srgbClr val="FFFF00"/>
                </a:highlight>
              </a:rPr>
              <a:t> </a:t>
            </a:r>
            <a:r>
              <a:rPr lang="en-US" sz="2000" dirty="0"/>
              <a:t>The 'Overall HDB Resale Price Trend' (Chart 1) clearly shows a sustained upward trajectory in average HDB resale prices since 2017, with a noticeable acceleration in recent years, indicating a robust and growing market.</a:t>
            </a:r>
          </a:p>
          <a:p>
            <a:pPr marL="285750" indent="-285750">
              <a:buFontTx/>
              <a:buChar char="-"/>
            </a:pPr>
            <a:r>
              <a:rPr lang="en-US" sz="2000" b="1" dirty="0">
                <a:highlight>
                  <a:srgbClr val="FFFF00"/>
                </a:highlight>
              </a:rPr>
              <a:t>Dynamic Transaction Volume:</a:t>
            </a:r>
            <a:r>
              <a:rPr lang="en-US" sz="2000" dirty="0">
                <a:highlight>
                  <a:srgbClr val="FFFF00"/>
                </a:highlight>
              </a:rPr>
              <a:t> </a:t>
            </a:r>
            <a:r>
              <a:rPr lang="en-US" sz="2000" dirty="0"/>
              <a:t>The 'Total Monthly Transaction Volume' (Chart 2) highlights periods of high and low activity, often reflecting seasonal patterns or market responses to external factors. The overall 'Total Transactions' KPI underscores the significant liquidity within the market.</a:t>
            </a:r>
          </a:p>
          <a:p>
            <a:pPr marL="285750" indent="-285750">
              <a:buFontTx/>
              <a:buChar char="-"/>
            </a:pPr>
            <a:r>
              <a:rPr lang="en-SG" sz="2000" b="1" dirty="0">
                <a:highlight>
                  <a:srgbClr val="FFFF00"/>
                </a:highlight>
              </a:rPr>
              <a:t>Flat Type Value Hierarchy:</a:t>
            </a:r>
            <a:r>
              <a:rPr lang="en-SG" sz="2000" dirty="0">
                <a:highlight>
                  <a:srgbClr val="FFFF00"/>
                </a:highlight>
              </a:rPr>
              <a:t> </a:t>
            </a:r>
            <a:r>
              <a:rPr lang="en-SG" sz="2000" dirty="0"/>
              <a:t>The 'Average Resale Price by Flat Type' (Chart 3) distinctly illustrates a hierarchy in pricing, with larger flat types (e.g., Executive, 5-Room) consistently commanding higher average resale prices compared to smaller units, reflecting demand for space and differing market segments.</a:t>
            </a:r>
            <a:endParaRPr lang="en-US" sz="2000" dirty="0"/>
          </a:p>
          <a:p>
            <a:pPr marL="285750" indent="-285750">
              <a:buFontTx/>
              <a:buChar char="-"/>
            </a:pPr>
            <a:endParaRPr lang="en-SG" dirty="0"/>
          </a:p>
        </p:txBody>
      </p:sp>
    </p:spTree>
    <p:extLst>
      <p:ext uri="{BB962C8B-B14F-4D97-AF65-F5344CB8AC3E}">
        <p14:creationId xmlns:p14="http://schemas.microsoft.com/office/powerpoint/2010/main" val="28764283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EA22738-0C68-A054-62A8-0BEF9CA87E64}"/>
              </a:ext>
            </a:extLst>
          </p:cNvPr>
          <p:cNvPicPr>
            <a:picLocks noChangeAspect="1"/>
          </p:cNvPicPr>
          <p:nvPr/>
        </p:nvPicPr>
        <p:blipFill>
          <a:blip r:embed="rId3"/>
          <a:stretch>
            <a:fillRect/>
          </a:stretch>
        </p:blipFill>
        <p:spPr>
          <a:xfrm>
            <a:off x="3189454" y="0"/>
            <a:ext cx="9002545" cy="4935794"/>
          </a:xfrm>
          <a:prstGeom prst="rect">
            <a:avLst/>
          </a:prstGeom>
        </p:spPr>
      </p:pic>
      <p:sp>
        <p:nvSpPr>
          <p:cNvPr id="7" name="TextBox 6">
            <a:extLst>
              <a:ext uri="{FF2B5EF4-FFF2-40B4-BE49-F238E27FC236}">
                <a16:creationId xmlns:a16="http://schemas.microsoft.com/office/drawing/2014/main" id="{322D985D-A1ED-33AF-699B-7EFA560E1F56}"/>
              </a:ext>
            </a:extLst>
          </p:cNvPr>
          <p:cNvSpPr txBox="1"/>
          <p:nvPr/>
        </p:nvSpPr>
        <p:spPr>
          <a:xfrm>
            <a:off x="220112" y="987141"/>
            <a:ext cx="2871019" cy="1323439"/>
          </a:xfrm>
          <a:prstGeom prst="rect">
            <a:avLst/>
          </a:prstGeom>
          <a:noFill/>
        </p:spPr>
        <p:txBody>
          <a:bodyPr wrap="square">
            <a:spAutoFit/>
          </a:bodyPr>
          <a:lstStyle/>
          <a:p>
            <a:pPr algn="ctr"/>
            <a:r>
              <a:rPr lang="en-US" sz="2000" b="1" dirty="0">
                <a:highlight>
                  <a:srgbClr val="FF00FF"/>
                </a:highlight>
              </a:rPr>
              <a:t>Dashboard 2: Deep Dive Analysis - Location, Momentum &amp; Lease Decay</a:t>
            </a:r>
            <a:endParaRPr lang="en-SG" sz="2000" b="1" dirty="0">
              <a:highlight>
                <a:srgbClr val="FF00FF"/>
              </a:highlight>
            </a:endParaRPr>
          </a:p>
        </p:txBody>
      </p:sp>
      <p:sp>
        <p:nvSpPr>
          <p:cNvPr id="9" name="TextBox 8">
            <a:extLst>
              <a:ext uri="{FF2B5EF4-FFF2-40B4-BE49-F238E27FC236}">
                <a16:creationId xmlns:a16="http://schemas.microsoft.com/office/drawing/2014/main" id="{8A41B57E-392C-5206-F89D-E435C4112C16}"/>
              </a:ext>
            </a:extLst>
          </p:cNvPr>
          <p:cNvSpPr txBox="1"/>
          <p:nvPr/>
        </p:nvSpPr>
        <p:spPr>
          <a:xfrm>
            <a:off x="88490" y="2866835"/>
            <a:ext cx="2904319" cy="1754326"/>
          </a:xfrm>
          <a:prstGeom prst="rect">
            <a:avLst/>
          </a:prstGeom>
          <a:noFill/>
        </p:spPr>
        <p:txBody>
          <a:bodyPr wrap="square">
            <a:spAutoFit/>
          </a:bodyPr>
          <a:lstStyle/>
          <a:p>
            <a:pPr algn="ctr"/>
            <a:r>
              <a:rPr lang="en-US" b="1" dirty="0">
                <a:highlight>
                  <a:srgbClr val="00FF00"/>
                </a:highlight>
                <a:latin typeface="ADLaM Display" panose="02010000000000000000" pitchFamily="2" charset="0"/>
                <a:ea typeface="ADLaM Display" panose="02010000000000000000" pitchFamily="2" charset="0"/>
                <a:cs typeface="ADLaM Display" panose="02010000000000000000" pitchFamily="2" charset="0"/>
              </a:rPr>
              <a:t>This dashboard moves beyond general trends to offer a deeper, more granular analysis of the factors influencing HDB resale values.</a:t>
            </a:r>
            <a:endParaRPr lang="en-SG" b="1" dirty="0">
              <a:highlight>
                <a:srgbClr val="00FF00"/>
              </a:highlight>
              <a:latin typeface="ADLaM Display" panose="02010000000000000000" pitchFamily="2" charset="0"/>
              <a:ea typeface="ADLaM Display" panose="02010000000000000000" pitchFamily="2" charset="0"/>
              <a:cs typeface="ADLaM Display" panose="02010000000000000000" pitchFamily="2" charset="0"/>
            </a:endParaRPr>
          </a:p>
        </p:txBody>
      </p:sp>
      <p:sp>
        <p:nvSpPr>
          <p:cNvPr id="11" name="TextBox 10">
            <a:extLst>
              <a:ext uri="{FF2B5EF4-FFF2-40B4-BE49-F238E27FC236}">
                <a16:creationId xmlns:a16="http://schemas.microsoft.com/office/drawing/2014/main" id="{E8C18FBD-91DA-CD1C-8FCD-F657C84FA417}"/>
              </a:ext>
            </a:extLst>
          </p:cNvPr>
          <p:cNvSpPr txBox="1"/>
          <p:nvPr/>
        </p:nvSpPr>
        <p:spPr>
          <a:xfrm>
            <a:off x="220112" y="5177416"/>
            <a:ext cx="11838039" cy="1323439"/>
          </a:xfrm>
          <a:prstGeom prst="rect">
            <a:avLst/>
          </a:prstGeom>
          <a:noFill/>
        </p:spPr>
        <p:txBody>
          <a:bodyPr wrap="square">
            <a:spAutoFit/>
          </a:bodyPr>
          <a:lstStyle/>
          <a:p>
            <a:pPr marL="285750" indent="-285750">
              <a:buFontTx/>
              <a:buChar char="-"/>
            </a:pPr>
            <a:r>
              <a:rPr lang="en-US" sz="2000" dirty="0"/>
              <a:t>It allows for the exploration of </a:t>
            </a:r>
            <a:r>
              <a:rPr lang="en-US" sz="2000" b="1" dirty="0"/>
              <a:t>geographical price variations</a:t>
            </a:r>
            <a:r>
              <a:rPr lang="en-US" sz="2000" dirty="0"/>
              <a:t> across towns.</a:t>
            </a:r>
          </a:p>
          <a:p>
            <a:pPr marL="285750" indent="-285750">
              <a:buFontTx/>
              <a:buChar char="-"/>
            </a:pPr>
            <a:r>
              <a:rPr lang="en-US" sz="2000" dirty="0"/>
              <a:t>It examines the </a:t>
            </a:r>
            <a:r>
              <a:rPr lang="en-US" sz="2000" b="1" dirty="0"/>
              <a:t>momentum of price changes</a:t>
            </a:r>
            <a:r>
              <a:rPr lang="en-US" sz="2000" dirty="0"/>
              <a:t> through index analysis.</a:t>
            </a:r>
          </a:p>
          <a:p>
            <a:pPr marL="285750" indent="-285750">
              <a:buFontTx/>
              <a:buChar char="-"/>
            </a:pPr>
            <a:r>
              <a:rPr lang="en-US" sz="2000" dirty="0"/>
              <a:t>Critically, it quantifies the impact of </a:t>
            </a:r>
            <a:r>
              <a:rPr lang="en-US" sz="2000" b="1" dirty="0"/>
              <a:t>remaining lease on property values</a:t>
            </a:r>
            <a:r>
              <a:rPr lang="en-US" sz="2000" dirty="0"/>
              <a:t> across different flat types.</a:t>
            </a:r>
          </a:p>
          <a:p>
            <a:pPr marL="285750" indent="-285750">
              <a:buFontTx/>
              <a:buChar char="-"/>
            </a:pPr>
            <a:r>
              <a:rPr lang="en-US" sz="2000" dirty="0"/>
              <a:t>This dashboard also highlights </a:t>
            </a:r>
            <a:r>
              <a:rPr lang="en-US" sz="2000" b="1" dirty="0"/>
              <a:t>interactivity</a:t>
            </a:r>
            <a:r>
              <a:rPr lang="en-US" sz="2000" dirty="0"/>
              <a:t> to enable focused exploration by town, flat type, or quarter.</a:t>
            </a:r>
            <a:endParaRPr lang="en-SG" sz="2000" dirty="0"/>
          </a:p>
        </p:txBody>
      </p:sp>
    </p:spTree>
    <p:extLst>
      <p:ext uri="{BB962C8B-B14F-4D97-AF65-F5344CB8AC3E}">
        <p14:creationId xmlns:p14="http://schemas.microsoft.com/office/powerpoint/2010/main" val="16261007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EFE44-7CAE-8309-6F5D-7B55E92E261B}"/>
              </a:ext>
            </a:extLst>
          </p:cNvPr>
          <p:cNvSpPr>
            <a:spLocks noGrp="1"/>
          </p:cNvSpPr>
          <p:nvPr>
            <p:ph type="title"/>
          </p:nvPr>
        </p:nvSpPr>
        <p:spPr>
          <a:xfrm>
            <a:off x="838200" y="0"/>
            <a:ext cx="10515600" cy="315912"/>
          </a:xfrm>
        </p:spPr>
        <p:txBody>
          <a:bodyPr>
            <a:normAutofit fontScale="90000"/>
          </a:bodyPr>
          <a:lstStyle/>
          <a:p>
            <a:pPr algn="ctr"/>
            <a:r>
              <a:rPr lang="en-US" sz="2400" b="1" dirty="0">
                <a:highlight>
                  <a:srgbClr val="FF00FF"/>
                </a:highlight>
                <a:latin typeface="Bahnschrift" panose="020B0502040204020203" pitchFamily="34" charset="0"/>
              </a:rPr>
              <a:t>Key Insights: Uncovering Deeper Market Drivers</a:t>
            </a:r>
            <a:endParaRPr lang="en-SG" sz="2400" b="1" dirty="0">
              <a:highlight>
                <a:srgbClr val="FF00FF"/>
              </a:highlight>
              <a:latin typeface="Bahnschrift" panose="020B0502040204020203" pitchFamily="34" charset="0"/>
            </a:endParaRPr>
          </a:p>
        </p:txBody>
      </p:sp>
      <p:sp>
        <p:nvSpPr>
          <p:cNvPr id="3" name="Content Placeholder 2">
            <a:extLst>
              <a:ext uri="{FF2B5EF4-FFF2-40B4-BE49-F238E27FC236}">
                <a16:creationId xmlns:a16="http://schemas.microsoft.com/office/drawing/2014/main" id="{0CD82D31-6C87-78CC-D878-1AFDD6125365}"/>
              </a:ext>
            </a:extLst>
          </p:cNvPr>
          <p:cNvSpPr>
            <a:spLocks noGrp="1"/>
          </p:cNvSpPr>
          <p:nvPr>
            <p:ph idx="1"/>
          </p:nvPr>
        </p:nvSpPr>
        <p:spPr>
          <a:xfrm>
            <a:off x="0" y="540774"/>
            <a:ext cx="12192000" cy="6317226"/>
          </a:xfrm>
        </p:spPr>
        <p:txBody>
          <a:bodyPr>
            <a:normAutofit fontScale="62500" lnSpcReduction="20000"/>
          </a:bodyPr>
          <a:lstStyle/>
          <a:p>
            <a:pPr marL="0" indent="0" algn="ctr">
              <a:buNone/>
            </a:pPr>
            <a:r>
              <a:rPr lang="en-US" sz="3100" b="1" dirty="0">
                <a:highlight>
                  <a:srgbClr val="FFFF00"/>
                </a:highlight>
                <a:latin typeface="Aharoni" panose="02010803020104030203" pitchFamily="2" charset="-79"/>
                <a:cs typeface="Aharoni" panose="02010803020104030203" pitchFamily="2" charset="-79"/>
              </a:rPr>
              <a:t>Dashboard 2 provides critical insights into the granular drivers of HDB resale prices and market momentum :</a:t>
            </a:r>
          </a:p>
          <a:p>
            <a:pPr marL="0" indent="0">
              <a:buNone/>
            </a:pPr>
            <a:endParaRPr lang="en-US" sz="3200" dirty="0"/>
          </a:p>
          <a:p>
            <a:pPr>
              <a:buFontTx/>
              <a:buChar char="-"/>
            </a:pPr>
            <a:r>
              <a:rPr lang="en-US" sz="3200" b="1" dirty="0">
                <a:highlight>
                  <a:srgbClr val="00FF00"/>
                </a:highlight>
                <a:latin typeface="Aptos" panose="020B0004020202020204" pitchFamily="34" charset="0"/>
              </a:rPr>
              <a:t>Geographical Price Premiums (Map Chart):</a:t>
            </a:r>
            <a:r>
              <a:rPr lang="en-US" sz="3200" dirty="0">
                <a:highlight>
                  <a:srgbClr val="00FF00"/>
                </a:highlight>
                <a:latin typeface="Aptos" panose="020B0004020202020204" pitchFamily="34" charset="0"/>
              </a:rPr>
              <a:t> </a:t>
            </a:r>
            <a:r>
              <a:rPr lang="en-US" sz="3200" dirty="0">
                <a:latin typeface="Aptos" panose="020B0004020202020204" pitchFamily="34" charset="0"/>
              </a:rPr>
              <a:t>The 'Average Resale Price by Town' map (Chart 4) clearly visualizes significant price disparities across Singapore. We observe distinct price premiums in certain towns (e.g., mature estates or those with strong amenities), reflecting location-based demand and value.</a:t>
            </a:r>
          </a:p>
          <a:p>
            <a:pPr marL="0" indent="0">
              <a:buNone/>
            </a:pPr>
            <a:endParaRPr lang="en-US" sz="3200" dirty="0">
              <a:latin typeface="Aptos" panose="020B0004020202020204" pitchFamily="34" charset="0"/>
            </a:endParaRPr>
          </a:p>
          <a:p>
            <a:pPr>
              <a:buFontTx/>
              <a:buChar char="-"/>
            </a:pPr>
            <a:r>
              <a:rPr lang="en-US" sz="3200" b="1" dirty="0">
                <a:highlight>
                  <a:srgbClr val="00FF00"/>
                </a:highlight>
                <a:latin typeface="Aptos" panose="020B0004020202020204" pitchFamily="34" charset="0"/>
              </a:rPr>
              <a:t>Market Momentum &amp; Rate of Change (Dual-Axis Chart):</a:t>
            </a:r>
            <a:r>
              <a:rPr lang="en-US" sz="3200" dirty="0">
                <a:highlight>
                  <a:srgbClr val="00FF00"/>
                </a:highlight>
                <a:latin typeface="Aptos" panose="020B0004020202020204" pitchFamily="34" charset="0"/>
              </a:rPr>
              <a:t> </a:t>
            </a:r>
            <a:r>
              <a:rPr lang="en-US" sz="3200" dirty="0">
                <a:latin typeface="Aptos" panose="020B0004020202020204" pitchFamily="34" charset="0"/>
              </a:rPr>
              <a:t>The 'Index &amp; % Change Over Time' chart (Chart 5) goes beyond absolute prices to show market momentum. Analyzing the quarterly percentage change reveals periods of accelerated growth or deceleration, offering a nuanced understanding of market sentiment and how quickly prices are changing, not just their value.</a:t>
            </a:r>
          </a:p>
          <a:p>
            <a:pPr marL="0" indent="0">
              <a:buNone/>
            </a:pPr>
            <a:endParaRPr lang="en-US" sz="3200" dirty="0">
              <a:latin typeface="Aptos" panose="020B0004020202020204" pitchFamily="34" charset="0"/>
            </a:endParaRPr>
          </a:p>
          <a:p>
            <a:pPr>
              <a:buFontTx/>
              <a:buChar char="-"/>
            </a:pPr>
            <a:r>
              <a:rPr lang="en-US" sz="3200" b="1" dirty="0">
                <a:highlight>
                  <a:srgbClr val="00FF00"/>
                </a:highlight>
                <a:latin typeface="Aptos" panose="020B0004020202020204" pitchFamily="34" charset="0"/>
              </a:rPr>
              <a:t>Quantifying Lease Decay's Impact (Scatter Plot):</a:t>
            </a:r>
            <a:r>
              <a:rPr lang="en-US" sz="3200" dirty="0">
                <a:highlight>
                  <a:srgbClr val="00FF00"/>
                </a:highlight>
                <a:latin typeface="Aptos" panose="020B0004020202020204" pitchFamily="34" charset="0"/>
              </a:rPr>
              <a:t> </a:t>
            </a:r>
            <a:r>
              <a:rPr lang="en-US" sz="3200" dirty="0">
                <a:latin typeface="Aptos" panose="020B0004020202020204" pitchFamily="34" charset="0"/>
              </a:rPr>
              <a:t>The 'Lease Decay Impact by Flat Type' chart (Chart 6) definitively illustrates the negative correlation between a flat's remaining lease and its resale price. Crucially, the </a:t>
            </a:r>
            <a:r>
              <a:rPr lang="en-US" sz="3200" b="1" dirty="0">
                <a:latin typeface="Aptos" panose="020B0004020202020204" pitchFamily="34" charset="0"/>
              </a:rPr>
              <a:t>distinct trend lines for each flat type demonstrate that the </a:t>
            </a:r>
            <a:r>
              <a:rPr lang="en-US" sz="3200" b="1" i="1" dirty="0">
                <a:latin typeface="Aptos" panose="020B0004020202020204" pitchFamily="34" charset="0"/>
              </a:rPr>
              <a:t>rate of price depreciation due to lease decay varies significantly</a:t>
            </a:r>
            <a:r>
              <a:rPr lang="en-US" sz="3200" dirty="0">
                <a:latin typeface="Aptos" panose="020B0004020202020204" pitchFamily="34" charset="0"/>
              </a:rPr>
              <a:t>, with larger flat types potentially experiencing a steeper decline as their leases shorten.</a:t>
            </a:r>
          </a:p>
          <a:p>
            <a:pPr marL="0" indent="0">
              <a:buNone/>
            </a:pPr>
            <a:endParaRPr lang="en-US" sz="3200" dirty="0">
              <a:latin typeface="Aptos" panose="020B0004020202020204" pitchFamily="34" charset="0"/>
            </a:endParaRPr>
          </a:p>
          <a:p>
            <a:pPr>
              <a:buFontTx/>
              <a:buChar char="-"/>
            </a:pPr>
            <a:r>
              <a:rPr lang="en-US" sz="3200" b="1" dirty="0">
                <a:highlight>
                  <a:srgbClr val="00FF00"/>
                </a:highlight>
                <a:latin typeface="Aptos" panose="020B0004020202020204" pitchFamily="34" charset="0"/>
              </a:rPr>
              <a:t>Interactive Exploration:</a:t>
            </a:r>
            <a:r>
              <a:rPr lang="en-US" sz="3200" dirty="0">
                <a:highlight>
                  <a:srgbClr val="00FF00"/>
                </a:highlight>
                <a:latin typeface="Aptos" panose="020B0004020202020204" pitchFamily="34" charset="0"/>
              </a:rPr>
              <a:t> </a:t>
            </a:r>
            <a:r>
              <a:rPr lang="en-US" sz="3200" dirty="0"/>
              <a:t>This dashboard features interactive capabilities, such as the </a:t>
            </a:r>
            <a:r>
              <a:rPr lang="en-US" sz="3200" b="1" dirty="0"/>
              <a:t>'Select Flat Type(s)' parameter</a:t>
            </a:r>
            <a:r>
              <a:rPr lang="en-US" sz="3200" dirty="0"/>
              <a:t> for the Lease Decay chart, and the ability to use the </a:t>
            </a:r>
            <a:r>
              <a:rPr lang="en-US" sz="3200" b="1" dirty="0"/>
              <a:t>Quarterly % Change chart as a filter</a:t>
            </a:r>
            <a:r>
              <a:rPr lang="en-US" sz="3200" dirty="0"/>
              <a:t>, allowing for focused exploration of market dynamics by specific flat types or time periods.</a:t>
            </a:r>
            <a:endParaRPr lang="en-SG" sz="3200" dirty="0">
              <a:latin typeface="Aptos" panose="020B0004020202020204" pitchFamily="34" charset="0"/>
            </a:endParaRPr>
          </a:p>
        </p:txBody>
      </p:sp>
    </p:spTree>
    <p:extLst>
      <p:ext uri="{BB962C8B-B14F-4D97-AF65-F5344CB8AC3E}">
        <p14:creationId xmlns:p14="http://schemas.microsoft.com/office/powerpoint/2010/main" val="33114163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182</TotalTime>
  <Words>1760</Words>
  <Application>Microsoft Office PowerPoint</Application>
  <PresentationFormat>Widescreen</PresentationFormat>
  <Paragraphs>100</Paragraphs>
  <Slides>11</Slides>
  <Notes>11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11</vt:i4>
      </vt:variant>
    </vt:vector>
  </HeadingPairs>
  <TitlesOfParts>
    <vt:vector size="22" baseType="lpstr">
      <vt:lpstr>Batang</vt:lpstr>
      <vt:lpstr>ADLaM Display</vt:lpstr>
      <vt:lpstr>Agency FB</vt:lpstr>
      <vt:lpstr>Aharoni</vt:lpstr>
      <vt:lpstr>Aptos</vt:lpstr>
      <vt:lpstr>Aptos Display</vt:lpstr>
      <vt:lpstr>Arial</vt:lpstr>
      <vt:lpstr>Bahnschrift</vt:lpstr>
      <vt:lpstr>Book Antiqua</vt:lpstr>
      <vt:lpstr>Wingdings</vt:lpstr>
      <vt:lpstr>Office Theme</vt:lpstr>
      <vt:lpstr>Tan Eu Zin  P2415927  DAAA/FT/2B/22 Data Visualisation CA1 Assignment</vt:lpstr>
      <vt:lpstr>Objective :  Uncovering General Market Trends</vt:lpstr>
      <vt:lpstr>Data Source: HDB Resale Flat Prices (Given Dataset)</vt:lpstr>
      <vt:lpstr>Data Source: HDB Resale Price Index (Additional Dataset)</vt:lpstr>
      <vt:lpstr>Executive Summary: Key Insights from HDB Resale Market Analysis</vt:lpstr>
      <vt:lpstr>Dashboard 1 : Market Overview - The Pulse of HDB Resale</vt:lpstr>
      <vt:lpstr>Key Insights: HDB Resale Market Overview</vt:lpstr>
      <vt:lpstr>PowerPoint Presentation</vt:lpstr>
      <vt:lpstr>Key Insights: Uncovering Deeper Market Drivers</vt:lpstr>
      <vt:lpstr>Conclusion &amp; Key Recommendation</vt:lpstr>
      <vt:lpstr>The End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TAN EU ZIN</dc:creator>
  <cp:lastModifiedBy>TAN EU ZIN</cp:lastModifiedBy>
  <cp:revision>2</cp:revision>
  <dcterms:created xsi:type="dcterms:W3CDTF">2025-05-30T04:46:54Z</dcterms:created>
  <dcterms:modified xsi:type="dcterms:W3CDTF">2025-05-30T07:49:49Z</dcterms:modified>
</cp:coreProperties>
</file>