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omorrow" charset="1" panose="00000000000000000000"/>
      <p:regular r:id="rId15"/>
    </p:embeddedFont>
    <p:embeddedFont>
      <p:font typeface="Proxima Nova" charset="1" panose="02000506030000020004"/>
      <p:regular r:id="rId16"/>
    </p:embeddedFont>
    <p:embeddedFont>
      <p:font typeface="Proxima Nova Bold" charset="1" panose="02000506030000020004"/>
      <p:regular r:id="rId17"/>
    </p:embeddedFont>
    <p:embeddedFont>
      <p:font typeface="Tomorrow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E6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15240"/>
            <a:ext cx="18162515" cy="10186144"/>
          </a:xfrm>
          <a:custGeom>
            <a:avLst/>
            <a:gdLst/>
            <a:ahLst/>
            <a:cxnLst/>
            <a:rect r="r" b="b" t="t" l="l"/>
            <a:pathLst>
              <a:path h="10186144" w="18162515">
                <a:moveTo>
                  <a:pt x="0" y="0"/>
                </a:moveTo>
                <a:lnTo>
                  <a:pt x="18162515" y="0"/>
                </a:lnTo>
                <a:lnTo>
                  <a:pt x="18162515" y="10186144"/>
                </a:lnTo>
                <a:lnTo>
                  <a:pt x="0" y="10186144"/>
                </a:lnTo>
                <a:lnTo>
                  <a:pt x="0" y="0"/>
                </a:lnTo>
                <a:close/>
              </a:path>
            </a:pathLst>
          </a:custGeom>
          <a:blipFill>
            <a:blip r:embed="rId2"/>
            <a:stretch>
              <a:fillRect l="0" t="0" r="0" b="0"/>
            </a:stretch>
          </a:blipFill>
        </p:spPr>
      </p:sp>
      <p:sp>
        <p:nvSpPr>
          <p:cNvPr name="TextBox 3" id="3"/>
          <p:cNvSpPr txBox="true"/>
          <p:nvPr/>
        </p:nvSpPr>
        <p:spPr>
          <a:xfrm rot="0">
            <a:off x="9951389" y="85725"/>
            <a:ext cx="8211126" cy="2906723"/>
          </a:xfrm>
          <a:prstGeom prst="rect">
            <a:avLst/>
          </a:prstGeom>
        </p:spPr>
        <p:txBody>
          <a:bodyPr anchor="t" rtlCol="false" tIns="0" lIns="0" bIns="0" rIns="0">
            <a:spAutoFit/>
          </a:bodyPr>
          <a:lstStyle/>
          <a:p>
            <a:pPr algn="l" marL="0" indent="0" lvl="0">
              <a:lnSpc>
                <a:spcPts val="11311"/>
              </a:lnSpc>
              <a:spcBef>
                <a:spcPct val="0"/>
              </a:spcBef>
            </a:pPr>
            <a:r>
              <a:rPr lang="en-US" sz="10283">
                <a:solidFill>
                  <a:srgbClr val="FFFFFF"/>
                </a:solidFill>
                <a:latin typeface="Tomorrow"/>
                <a:ea typeface="Tomorrow"/>
                <a:cs typeface="Tomorrow"/>
                <a:sym typeface="Tomorrow"/>
              </a:rPr>
              <a:t>SONG</a:t>
            </a:r>
            <a:r>
              <a:rPr lang="en-US" sz="10283" strike="noStrike" u="none">
                <a:solidFill>
                  <a:srgbClr val="FFFFFF"/>
                </a:solidFill>
                <a:latin typeface="Tomorrow"/>
                <a:ea typeface="Tomorrow"/>
                <a:cs typeface="Tomorrow"/>
                <a:sym typeface="Tomorrow"/>
              </a:rPr>
              <a:t> ANALYSIS</a:t>
            </a:r>
          </a:p>
        </p:txBody>
      </p:sp>
      <p:grpSp>
        <p:nvGrpSpPr>
          <p:cNvPr name="Group 4" id="4"/>
          <p:cNvGrpSpPr/>
          <p:nvPr/>
        </p:nvGrpSpPr>
        <p:grpSpPr>
          <a:xfrm rot="0">
            <a:off x="466583" y="8855458"/>
            <a:ext cx="6032238" cy="805685"/>
            <a:chOff x="0" y="0"/>
            <a:chExt cx="8042983" cy="1074247"/>
          </a:xfrm>
        </p:grpSpPr>
        <p:sp>
          <p:nvSpPr>
            <p:cNvPr name="TextBox 5" id="5"/>
            <p:cNvSpPr txBox="true"/>
            <p:nvPr/>
          </p:nvSpPr>
          <p:spPr>
            <a:xfrm rot="0">
              <a:off x="0" y="-47625"/>
              <a:ext cx="8042983" cy="547158"/>
            </a:xfrm>
            <a:prstGeom prst="rect">
              <a:avLst/>
            </a:prstGeom>
          </p:spPr>
          <p:txBody>
            <a:bodyPr anchor="t" rtlCol="false" tIns="0" lIns="0" bIns="0" rIns="0">
              <a:spAutoFit/>
            </a:bodyPr>
            <a:lstStyle/>
            <a:p>
              <a:pPr algn="l" marL="0" indent="0" lvl="0">
                <a:lnSpc>
                  <a:spcPts val="3500"/>
                </a:lnSpc>
                <a:spcBef>
                  <a:spcPct val="0"/>
                </a:spcBef>
              </a:pPr>
              <a:r>
                <a:rPr lang="en-US" sz="2500" strike="noStrike" u="none">
                  <a:solidFill>
                    <a:srgbClr val="FFFFFF"/>
                  </a:solidFill>
                  <a:latin typeface="Proxima Nova"/>
                  <a:ea typeface="Proxima Nova"/>
                  <a:cs typeface="Proxima Nova"/>
                  <a:sym typeface="Proxima Nova"/>
                </a:rPr>
                <a:t>Presented by:</a:t>
              </a:r>
            </a:p>
          </p:txBody>
        </p:sp>
        <p:sp>
          <p:nvSpPr>
            <p:cNvPr name="TextBox 6" id="6"/>
            <p:cNvSpPr txBox="true"/>
            <p:nvPr/>
          </p:nvSpPr>
          <p:spPr>
            <a:xfrm rot="0">
              <a:off x="0" y="544022"/>
              <a:ext cx="8042983" cy="530225"/>
            </a:xfrm>
            <a:prstGeom prst="rect">
              <a:avLst/>
            </a:prstGeom>
          </p:spPr>
          <p:txBody>
            <a:bodyPr anchor="t" rtlCol="false" tIns="0" lIns="0" bIns="0" rIns="0">
              <a:spAutoFit/>
            </a:bodyPr>
            <a:lstStyle/>
            <a:p>
              <a:pPr algn="l" marL="0" indent="0" lvl="0">
                <a:lnSpc>
                  <a:spcPts val="3120"/>
                </a:lnSpc>
              </a:pPr>
              <a:r>
                <a:rPr lang="en-US" sz="2600">
                  <a:solidFill>
                    <a:srgbClr val="FFFFFF"/>
                  </a:solidFill>
                  <a:latin typeface="Proxima Nova Bold"/>
                  <a:ea typeface="Proxima Nova Bold"/>
                  <a:cs typeface="Proxima Nova Bold"/>
                  <a:sym typeface="Proxima Nova Bold"/>
                </a:rPr>
                <a:t>Nwachuwku Zinachidi</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7302224" y="4590172"/>
            <a:ext cx="970940" cy="9709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4" id="4"/>
            <p:cNvSpPr txBox="true"/>
            <p:nvPr/>
          </p:nvSpPr>
          <p:spPr>
            <a:xfrm>
              <a:off x="76200" y="28575"/>
              <a:ext cx="660400" cy="708025"/>
            </a:xfrm>
            <a:prstGeom prst="rect">
              <a:avLst/>
            </a:prstGeom>
          </p:spPr>
          <p:txBody>
            <a:bodyPr anchor="ctr" rtlCol="false" tIns="0" lIns="0" bIns="0" rIns="0"/>
            <a:lstStyle/>
            <a:p>
              <a:pPr algn="ctr">
                <a:lnSpc>
                  <a:spcPts val="3500"/>
                </a:lnSpc>
              </a:pPr>
              <a:r>
                <a:rPr lang="en-US" sz="2500">
                  <a:solidFill>
                    <a:srgbClr val="FFFFFF"/>
                  </a:solidFill>
                  <a:latin typeface="Tomorrow"/>
                  <a:ea typeface="Tomorrow"/>
                  <a:cs typeface="Tomorrow"/>
                  <a:sym typeface="Tomorrow"/>
                </a:rPr>
                <a:t>1</a:t>
              </a:r>
            </a:p>
          </p:txBody>
        </p:sp>
      </p:grpSp>
      <p:grpSp>
        <p:nvGrpSpPr>
          <p:cNvPr name="Group 5" id="5"/>
          <p:cNvGrpSpPr/>
          <p:nvPr/>
        </p:nvGrpSpPr>
        <p:grpSpPr>
          <a:xfrm rot="0">
            <a:off x="0" y="0"/>
            <a:ext cx="6027013" cy="10287000"/>
            <a:chOff x="0" y="0"/>
            <a:chExt cx="1587361" cy="2709333"/>
          </a:xfrm>
        </p:grpSpPr>
        <p:sp>
          <p:nvSpPr>
            <p:cNvPr name="Freeform 6" id="6"/>
            <p:cNvSpPr/>
            <p:nvPr/>
          </p:nvSpPr>
          <p:spPr>
            <a:xfrm flipH="false" flipV="false" rot="0">
              <a:off x="0" y="0"/>
              <a:ext cx="1587362" cy="2709333"/>
            </a:xfrm>
            <a:custGeom>
              <a:avLst/>
              <a:gdLst/>
              <a:ahLst/>
              <a:cxnLst/>
              <a:rect r="r" b="b" t="t" l="l"/>
              <a:pathLst>
                <a:path h="2709333" w="1587362">
                  <a:moveTo>
                    <a:pt x="0" y="0"/>
                  </a:moveTo>
                  <a:lnTo>
                    <a:pt x="1587362" y="0"/>
                  </a:lnTo>
                  <a:lnTo>
                    <a:pt x="1587362" y="2709333"/>
                  </a:lnTo>
                  <a:lnTo>
                    <a:pt x="0" y="2709333"/>
                  </a:lnTo>
                  <a:close/>
                </a:path>
              </a:pathLst>
            </a:custGeom>
            <a:gradFill rotWithShape="true">
              <a:gsLst>
                <a:gs pos="0">
                  <a:srgbClr val="EC1A83">
                    <a:alpha val="100000"/>
                  </a:srgbClr>
                </a:gs>
                <a:gs pos="100000">
                  <a:srgbClr val="FF9CFB">
                    <a:alpha val="100000"/>
                  </a:srgbClr>
                </a:gs>
              </a:gsLst>
              <a:path path="circle">
                <a:fillToRect l="0" r="100000" t="0" b="100000"/>
              </a:path>
              <a:tileRect r="0" l="-100000" b="0" t="-100000"/>
            </a:gradFill>
          </p:spPr>
        </p:sp>
        <p:sp>
          <p:nvSpPr>
            <p:cNvPr name="TextBox 7" id="7"/>
            <p:cNvSpPr txBox="true"/>
            <p:nvPr/>
          </p:nvSpPr>
          <p:spPr>
            <a:xfrm>
              <a:off x="0" y="-47625"/>
              <a:ext cx="1587361" cy="2756958"/>
            </a:xfrm>
            <a:prstGeom prst="rect">
              <a:avLst/>
            </a:prstGeom>
          </p:spPr>
          <p:txBody>
            <a:bodyPr anchor="ctr" rtlCol="false" tIns="50800" lIns="50800" bIns="50800" rIns="50800"/>
            <a:lstStyle/>
            <a:p>
              <a:pPr algn="ctr">
                <a:lnSpc>
                  <a:spcPts val="3500"/>
                </a:lnSpc>
              </a:pPr>
            </a:p>
          </p:txBody>
        </p:sp>
      </p:grpSp>
      <p:grpSp>
        <p:nvGrpSpPr>
          <p:cNvPr name="Group 8" id="8"/>
          <p:cNvGrpSpPr/>
          <p:nvPr/>
        </p:nvGrpSpPr>
        <p:grpSpPr>
          <a:xfrm rot="0">
            <a:off x="7302224" y="6150532"/>
            <a:ext cx="970940" cy="9709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500"/>
                </a:lnSpc>
              </a:pPr>
              <a:r>
                <a:rPr lang="en-US" sz="2500">
                  <a:solidFill>
                    <a:srgbClr val="FFFFFF"/>
                  </a:solidFill>
                  <a:latin typeface="Tomorrow"/>
                  <a:ea typeface="Tomorrow"/>
                  <a:cs typeface="Tomorrow"/>
                  <a:sym typeface="Tomorrow"/>
                </a:rPr>
                <a:t>3</a:t>
              </a:r>
            </a:p>
          </p:txBody>
        </p:sp>
      </p:grpSp>
      <p:grpSp>
        <p:nvGrpSpPr>
          <p:cNvPr name="Group 11" id="11"/>
          <p:cNvGrpSpPr/>
          <p:nvPr/>
        </p:nvGrpSpPr>
        <p:grpSpPr>
          <a:xfrm rot="0">
            <a:off x="12730087" y="4590172"/>
            <a:ext cx="970940" cy="97094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500"/>
                </a:lnSpc>
              </a:pPr>
              <a:r>
                <a:rPr lang="en-US" sz="2500">
                  <a:solidFill>
                    <a:srgbClr val="FFFFFF"/>
                  </a:solidFill>
                  <a:latin typeface="Tomorrow"/>
                  <a:ea typeface="Tomorrow"/>
                  <a:cs typeface="Tomorrow"/>
                  <a:sym typeface="Tomorrow"/>
                </a:rPr>
                <a:t>2</a:t>
              </a:r>
            </a:p>
          </p:txBody>
        </p:sp>
      </p:grpSp>
      <p:grpSp>
        <p:nvGrpSpPr>
          <p:cNvPr name="Group 14" id="14"/>
          <p:cNvGrpSpPr/>
          <p:nvPr/>
        </p:nvGrpSpPr>
        <p:grpSpPr>
          <a:xfrm rot="0">
            <a:off x="12730087" y="6150532"/>
            <a:ext cx="970940" cy="97094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500"/>
                </a:lnSpc>
              </a:pPr>
              <a:r>
                <a:rPr lang="en-US" sz="2500">
                  <a:solidFill>
                    <a:srgbClr val="FFFFFF"/>
                  </a:solidFill>
                  <a:latin typeface="Tomorrow"/>
                  <a:ea typeface="Tomorrow"/>
                  <a:cs typeface="Tomorrow"/>
                  <a:sym typeface="Tomorrow"/>
                </a:rPr>
                <a:t>4</a:t>
              </a:r>
            </a:p>
          </p:txBody>
        </p:sp>
      </p:grpSp>
      <p:sp>
        <p:nvSpPr>
          <p:cNvPr name="Freeform 17" id="17"/>
          <p:cNvSpPr/>
          <p:nvPr/>
        </p:nvSpPr>
        <p:spPr>
          <a:xfrm flipH="false" flipV="false" rot="0">
            <a:off x="-2682630" y="5143500"/>
            <a:ext cx="7819951" cy="7742635"/>
          </a:xfrm>
          <a:custGeom>
            <a:avLst/>
            <a:gdLst/>
            <a:ahLst/>
            <a:cxnLst/>
            <a:rect r="r" b="b" t="t" l="l"/>
            <a:pathLst>
              <a:path h="7742635" w="7819951">
                <a:moveTo>
                  <a:pt x="0" y="0"/>
                </a:moveTo>
                <a:lnTo>
                  <a:pt x="7819951" y="0"/>
                </a:lnTo>
                <a:lnTo>
                  <a:pt x="7819951" y="7742635"/>
                </a:lnTo>
                <a:lnTo>
                  <a:pt x="0" y="7742635"/>
                </a:lnTo>
                <a:lnTo>
                  <a:pt x="0" y="0"/>
                </a:lnTo>
                <a:close/>
              </a:path>
            </a:pathLst>
          </a:custGeom>
          <a:blipFill>
            <a:blip r:embed="rId2"/>
            <a:stretch>
              <a:fillRect l="0" t="0" r="0" b="0"/>
            </a:stretch>
          </a:blipFill>
        </p:spPr>
      </p:sp>
      <p:sp>
        <p:nvSpPr>
          <p:cNvPr name="Freeform 18" id="18"/>
          <p:cNvSpPr/>
          <p:nvPr/>
        </p:nvSpPr>
        <p:spPr>
          <a:xfrm flipH="false" flipV="false" rot="0">
            <a:off x="1616727" y="1286329"/>
            <a:ext cx="3375760" cy="2670696"/>
          </a:xfrm>
          <a:custGeom>
            <a:avLst/>
            <a:gdLst/>
            <a:ahLst/>
            <a:cxnLst/>
            <a:rect r="r" b="b" t="t" l="l"/>
            <a:pathLst>
              <a:path h="2670696" w="3375760">
                <a:moveTo>
                  <a:pt x="0" y="0"/>
                </a:moveTo>
                <a:lnTo>
                  <a:pt x="3375760" y="0"/>
                </a:lnTo>
                <a:lnTo>
                  <a:pt x="3375760" y="2670696"/>
                </a:lnTo>
                <a:lnTo>
                  <a:pt x="0" y="2670696"/>
                </a:lnTo>
                <a:lnTo>
                  <a:pt x="0" y="0"/>
                </a:lnTo>
                <a:close/>
              </a:path>
            </a:pathLst>
          </a:custGeom>
          <a:blipFill>
            <a:blip r:embed="rId3"/>
            <a:stretch>
              <a:fillRect l="0" t="0" r="0" b="0"/>
            </a:stretch>
          </a:blipFill>
        </p:spPr>
      </p:sp>
      <p:grpSp>
        <p:nvGrpSpPr>
          <p:cNvPr name="Group 19" id="19"/>
          <p:cNvGrpSpPr/>
          <p:nvPr/>
        </p:nvGrpSpPr>
        <p:grpSpPr>
          <a:xfrm rot="0">
            <a:off x="7302224" y="1028700"/>
            <a:ext cx="6118295" cy="2120282"/>
            <a:chOff x="0" y="0"/>
            <a:chExt cx="8157727" cy="2827043"/>
          </a:xfrm>
        </p:grpSpPr>
        <p:sp>
          <p:nvSpPr>
            <p:cNvPr name="TextBox 20" id="20"/>
            <p:cNvSpPr txBox="true"/>
            <p:nvPr/>
          </p:nvSpPr>
          <p:spPr>
            <a:xfrm rot="0">
              <a:off x="0" y="66675"/>
              <a:ext cx="8157727" cy="1652058"/>
            </a:xfrm>
            <a:prstGeom prst="rect">
              <a:avLst/>
            </a:prstGeom>
          </p:spPr>
          <p:txBody>
            <a:bodyPr anchor="t" rtlCol="false" tIns="0" lIns="0" bIns="0" rIns="0">
              <a:spAutoFit/>
            </a:bodyPr>
            <a:lstStyle/>
            <a:p>
              <a:pPr algn="l" marL="0" indent="0" lvl="0">
                <a:lnSpc>
                  <a:spcPts val="9349"/>
                </a:lnSpc>
                <a:spcBef>
                  <a:spcPct val="0"/>
                </a:spcBef>
              </a:pPr>
              <a:r>
                <a:rPr lang="en-US" sz="8499" spc="-169" strike="noStrike" u="none">
                  <a:solidFill>
                    <a:srgbClr val="FFFFFF"/>
                  </a:solidFill>
                  <a:latin typeface="Tomorrow"/>
                  <a:ea typeface="Tomorrow"/>
                  <a:cs typeface="Tomorrow"/>
                  <a:sym typeface="Tomorrow"/>
                </a:rPr>
                <a:t>Agenda</a:t>
              </a:r>
            </a:p>
          </p:txBody>
        </p:sp>
        <p:sp>
          <p:nvSpPr>
            <p:cNvPr name="TextBox 21" id="21"/>
            <p:cNvSpPr txBox="true"/>
            <p:nvPr/>
          </p:nvSpPr>
          <p:spPr>
            <a:xfrm rot="0">
              <a:off x="0" y="2296818"/>
              <a:ext cx="8157727" cy="530225"/>
            </a:xfrm>
            <a:prstGeom prst="rect">
              <a:avLst/>
            </a:prstGeom>
          </p:spPr>
          <p:txBody>
            <a:bodyPr anchor="t" rtlCol="false" tIns="0" lIns="0" bIns="0" rIns="0">
              <a:spAutoFit/>
            </a:bodyPr>
            <a:lstStyle/>
            <a:p>
              <a:pPr algn="l" marL="0" indent="0" lvl="0">
                <a:lnSpc>
                  <a:spcPts val="3120"/>
                </a:lnSpc>
              </a:pPr>
              <a:r>
                <a:rPr lang="en-US" sz="2600" strike="noStrike" u="none">
                  <a:solidFill>
                    <a:srgbClr val="EC1A83"/>
                  </a:solidFill>
                  <a:latin typeface="Proxima Nova Bold"/>
                  <a:ea typeface="Proxima Nova Bold"/>
                  <a:cs typeface="Proxima Nova Bold"/>
                  <a:sym typeface="Proxima Nova Bold"/>
                </a:rPr>
                <a:t>Topics Covered</a:t>
              </a:r>
            </a:p>
          </p:txBody>
        </p:sp>
      </p:grpSp>
      <p:sp>
        <p:nvSpPr>
          <p:cNvPr name="TextBox 22" id="22"/>
          <p:cNvSpPr txBox="true"/>
          <p:nvPr/>
        </p:nvSpPr>
        <p:spPr>
          <a:xfrm rot="0">
            <a:off x="8622529" y="4647017"/>
            <a:ext cx="3013400" cy="866775"/>
          </a:xfrm>
          <a:prstGeom prst="rect">
            <a:avLst/>
          </a:prstGeom>
        </p:spPr>
        <p:txBody>
          <a:bodyPr anchor="t" rtlCol="false" tIns="0" lIns="0" bIns="0" rIns="0">
            <a:spAutoFit/>
          </a:bodyPr>
          <a:lstStyle/>
          <a:p>
            <a:pPr algn="l">
              <a:lnSpc>
                <a:spcPts val="3300"/>
              </a:lnSpc>
            </a:pPr>
            <a:r>
              <a:rPr lang="en-US" sz="3000" spc="-60" u="sng">
                <a:solidFill>
                  <a:srgbClr val="FFFFFF"/>
                </a:solidFill>
                <a:latin typeface="Tomorrow"/>
                <a:ea typeface="Tomorrow"/>
                <a:cs typeface="Tomorrow"/>
                <a:sym typeface="Tomorrow"/>
              </a:rPr>
              <a:t>Problem </a:t>
            </a:r>
          </a:p>
          <a:p>
            <a:pPr algn="l" marL="0" indent="0" lvl="0">
              <a:lnSpc>
                <a:spcPts val="3300"/>
              </a:lnSpc>
            </a:pPr>
            <a:r>
              <a:rPr lang="en-US" sz="3000" spc="-60" u="sng">
                <a:solidFill>
                  <a:srgbClr val="FFFFFF"/>
                </a:solidFill>
                <a:latin typeface="Tomorrow"/>
                <a:ea typeface="Tomorrow"/>
                <a:cs typeface="Tomorrow"/>
                <a:sym typeface="Tomorrow"/>
              </a:rPr>
              <a:t>Statement</a:t>
            </a:r>
          </a:p>
        </p:txBody>
      </p:sp>
      <p:sp>
        <p:nvSpPr>
          <p:cNvPr name="TextBox 23" id="23"/>
          <p:cNvSpPr txBox="true"/>
          <p:nvPr/>
        </p:nvSpPr>
        <p:spPr>
          <a:xfrm rot="0">
            <a:off x="8622529" y="6207377"/>
            <a:ext cx="3013400" cy="866775"/>
          </a:xfrm>
          <a:prstGeom prst="rect">
            <a:avLst/>
          </a:prstGeom>
        </p:spPr>
        <p:txBody>
          <a:bodyPr anchor="t" rtlCol="false" tIns="0" lIns="0" bIns="0" rIns="0">
            <a:spAutoFit/>
          </a:bodyPr>
          <a:lstStyle/>
          <a:p>
            <a:pPr algn="l">
              <a:lnSpc>
                <a:spcPts val="3300"/>
              </a:lnSpc>
            </a:pPr>
            <a:r>
              <a:rPr lang="en-US" sz="3000" spc="-60" u="sng">
                <a:solidFill>
                  <a:srgbClr val="FFFFFF"/>
                </a:solidFill>
                <a:latin typeface="Tomorrow"/>
                <a:ea typeface="Tomorrow"/>
                <a:cs typeface="Tomorrow"/>
                <a:sym typeface="Tomorrow"/>
              </a:rPr>
              <a:t>Project</a:t>
            </a:r>
          </a:p>
          <a:p>
            <a:pPr algn="l" marL="0" indent="0" lvl="0">
              <a:lnSpc>
                <a:spcPts val="3300"/>
              </a:lnSpc>
            </a:pPr>
            <a:r>
              <a:rPr lang="en-US" sz="3000" spc="-60" u="sng">
                <a:solidFill>
                  <a:srgbClr val="FFFFFF"/>
                </a:solidFill>
                <a:latin typeface="Tomorrow"/>
                <a:ea typeface="Tomorrow"/>
                <a:cs typeface="Tomorrow"/>
                <a:sym typeface="Tomorrow"/>
              </a:rPr>
              <a:t>Objectives</a:t>
            </a:r>
          </a:p>
        </p:txBody>
      </p:sp>
      <p:sp>
        <p:nvSpPr>
          <p:cNvPr name="TextBox 24" id="24"/>
          <p:cNvSpPr txBox="true"/>
          <p:nvPr/>
        </p:nvSpPr>
        <p:spPr>
          <a:xfrm rot="0">
            <a:off x="14050392" y="4647017"/>
            <a:ext cx="3013400" cy="866775"/>
          </a:xfrm>
          <a:prstGeom prst="rect">
            <a:avLst/>
          </a:prstGeom>
        </p:spPr>
        <p:txBody>
          <a:bodyPr anchor="t" rtlCol="false" tIns="0" lIns="0" bIns="0" rIns="0">
            <a:spAutoFit/>
          </a:bodyPr>
          <a:lstStyle/>
          <a:p>
            <a:pPr algn="l" marL="0" indent="0" lvl="0">
              <a:lnSpc>
                <a:spcPts val="3300"/>
              </a:lnSpc>
            </a:pPr>
            <a:r>
              <a:rPr lang="en-US" sz="3000" spc="-60" u="sng">
                <a:solidFill>
                  <a:srgbClr val="FFFFFF"/>
                </a:solidFill>
                <a:latin typeface="Tomorrow"/>
                <a:ea typeface="Tomorrow"/>
                <a:cs typeface="Tomorrow"/>
                <a:sym typeface="Tomorrow"/>
              </a:rPr>
              <a:t>Dataset Overview</a:t>
            </a:r>
          </a:p>
        </p:txBody>
      </p:sp>
      <p:sp>
        <p:nvSpPr>
          <p:cNvPr name="TextBox 25" id="25"/>
          <p:cNvSpPr txBox="true"/>
          <p:nvPr/>
        </p:nvSpPr>
        <p:spPr>
          <a:xfrm rot="0">
            <a:off x="8622529" y="8038687"/>
            <a:ext cx="3013400" cy="447675"/>
          </a:xfrm>
          <a:prstGeom prst="rect">
            <a:avLst/>
          </a:prstGeom>
        </p:spPr>
        <p:txBody>
          <a:bodyPr anchor="t" rtlCol="false" tIns="0" lIns="0" bIns="0" rIns="0">
            <a:spAutoFit/>
          </a:bodyPr>
          <a:lstStyle/>
          <a:p>
            <a:pPr algn="l" marL="0" indent="0" lvl="0">
              <a:lnSpc>
                <a:spcPts val="3300"/>
              </a:lnSpc>
            </a:pPr>
            <a:r>
              <a:rPr lang="en-US" sz="3000" spc="-60" u="sng">
                <a:solidFill>
                  <a:srgbClr val="FFFFFF"/>
                </a:solidFill>
                <a:latin typeface="Tomorrow"/>
                <a:ea typeface="Tomorrow"/>
                <a:cs typeface="Tomorrow"/>
                <a:sym typeface="Tomorrow"/>
              </a:rPr>
              <a:t> Insights</a:t>
            </a:r>
          </a:p>
        </p:txBody>
      </p:sp>
      <p:grpSp>
        <p:nvGrpSpPr>
          <p:cNvPr name="Group 26" id="26"/>
          <p:cNvGrpSpPr/>
          <p:nvPr/>
        </p:nvGrpSpPr>
        <p:grpSpPr>
          <a:xfrm rot="0">
            <a:off x="7302224" y="7819612"/>
            <a:ext cx="970940" cy="97094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28" id="28"/>
            <p:cNvSpPr txBox="true"/>
            <p:nvPr/>
          </p:nvSpPr>
          <p:spPr>
            <a:xfrm>
              <a:off x="76200" y="28575"/>
              <a:ext cx="660400" cy="708025"/>
            </a:xfrm>
            <a:prstGeom prst="rect">
              <a:avLst/>
            </a:prstGeom>
          </p:spPr>
          <p:txBody>
            <a:bodyPr anchor="ctr" rtlCol="false" tIns="0" lIns="0" bIns="0" rIns="0"/>
            <a:lstStyle/>
            <a:p>
              <a:pPr algn="ctr">
                <a:lnSpc>
                  <a:spcPts val="3500"/>
                </a:lnSpc>
              </a:pPr>
              <a:r>
                <a:rPr lang="en-US" sz="2500">
                  <a:solidFill>
                    <a:srgbClr val="FFFFFF"/>
                  </a:solidFill>
                  <a:latin typeface="Tomorrow"/>
                  <a:ea typeface="Tomorrow"/>
                  <a:cs typeface="Tomorrow"/>
                  <a:sym typeface="Tomorrow"/>
                </a:rPr>
                <a:t>5</a:t>
              </a:r>
            </a:p>
          </p:txBody>
        </p:sp>
      </p:grpSp>
      <p:sp>
        <p:nvSpPr>
          <p:cNvPr name="TextBox 29" id="29"/>
          <p:cNvSpPr txBox="true"/>
          <p:nvPr/>
        </p:nvSpPr>
        <p:spPr>
          <a:xfrm rot="0">
            <a:off x="14245900" y="6464246"/>
            <a:ext cx="3013400" cy="447675"/>
          </a:xfrm>
          <a:prstGeom prst="rect">
            <a:avLst/>
          </a:prstGeom>
        </p:spPr>
        <p:txBody>
          <a:bodyPr anchor="t" rtlCol="false" tIns="0" lIns="0" bIns="0" rIns="0">
            <a:spAutoFit/>
          </a:bodyPr>
          <a:lstStyle/>
          <a:p>
            <a:pPr algn="l" marL="0" indent="0" lvl="0">
              <a:lnSpc>
                <a:spcPts val="3300"/>
              </a:lnSpc>
            </a:pPr>
            <a:r>
              <a:rPr lang="en-US" sz="3000" spc="-60" u="sng">
                <a:solidFill>
                  <a:srgbClr val="FFFFFF"/>
                </a:solidFill>
                <a:latin typeface="Tomorrow"/>
                <a:ea typeface="Tomorrow"/>
                <a:cs typeface="Tomorrow"/>
                <a:sym typeface="Tomorrow"/>
              </a:rPr>
              <a:t>Dashboard</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53874" y="861417"/>
            <a:ext cx="10912929" cy="1222375"/>
          </a:xfrm>
          <a:prstGeom prst="rect">
            <a:avLst/>
          </a:prstGeom>
        </p:spPr>
        <p:txBody>
          <a:bodyPr anchor="t" rtlCol="false" tIns="0" lIns="0" bIns="0" rIns="0">
            <a:spAutoFit/>
          </a:bodyPr>
          <a:lstStyle/>
          <a:p>
            <a:pPr algn="l" marL="0" indent="0" lvl="0">
              <a:lnSpc>
                <a:spcPts val="9349"/>
              </a:lnSpc>
              <a:spcBef>
                <a:spcPct val="0"/>
              </a:spcBef>
            </a:pPr>
            <a:r>
              <a:rPr lang="en-US" sz="8499" spc="-169">
                <a:solidFill>
                  <a:srgbClr val="FFFFFF"/>
                </a:solidFill>
                <a:latin typeface="Tomorrow"/>
                <a:ea typeface="Tomorrow"/>
                <a:cs typeface="Tomorrow"/>
                <a:sym typeface="Tomorrow"/>
              </a:rPr>
              <a:t>Problem Statement</a:t>
            </a:r>
          </a:p>
        </p:txBody>
      </p:sp>
      <p:grpSp>
        <p:nvGrpSpPr>
          <p:cNvPr name="Group 3" id="3"/>
          <p:cNvGrpSpPr/>
          <p:nvPr/>
        </p:nvGrpSpPr>
        <p:grpSpPr>
          <a:xfrm rot="-10800000">
            <a:off x="4955655" y="3331018"/>
            <a:ext cx="12422296" cy="6149229"/>
            <a:chOff x="0" y="0"/>
            <a:chExt cx="16930091" cy="8380657"/>
          </a:xfrm>
        </p:grpSpPr>
        <p:sp>
          <p:nvSpPr>
            <p:cNvPr name="Freeform 4" id="4"/>
            <p:cNvSpPr/>
            <p:nvPr/>
          </p:nvSpPr>
          <p:spPr>
            <a:xfrm flipH="false" flipV="false" rot="0">
              <a:off x="0" y="0"/>
              <a:ext cx="16930092" cy="8408343"/>
            </a:xfrm>
            <a:custGeom>
              <a:avLst/>
              <a:gdLst/>
              <a:ahLst/>
              <a:cxnLst/>
              <a:rect r="r" b="b" t="t" l="l"/>
              <a:pathLst>
                <a:path h="8408343" w="16930092">
                  <a:moveTo>
                    <a:pt x="16637992" y="0"/>
                  </a:moveTo>
                  <a:cubicBezTo>
                    <a:pt x="16798646" y="0"/>
                    <a:pt x="16930092" y="131445"/>
                    <a:pt x="16930092" y="292100"/>
                  </a:cubicBezTo>
                  <a:lnTo>
                    <a:pt x="16930092" y="8144184"/>
                  </a:lnTo>
                  <a:cubicBezTo>
                    <a:pt x="16930092" y="8304838"/>
                    <a:pt x="16801695" y="8408343"/>
                    <a:pt x="16644722" y="8374180"/>
                  </a:cubicBezTo>
                  <a:lnTo>
                    <a:pt x="285369" y="7115864"/>
                  </a:lnTo>
                  <a:cubicBezTo>
                    <a:pt x="128397" y="7081575"/>
                    <a:pt x="0" y="6922189"/>
                    <a:pt x="0" y="6761535"/>
                  </a:cubicBezTo>
                  <a:lnTo>
                    <a:pt x="0" y="292100"/>
                  </a:lnTo>
                  <a:cubicBezTo>
                    <a:pt x="0" y="131445"/>
                    <a:pt x="131445" y="0"/>
                    <a:pt x="292100" y="0"/>
                  </a:cubicBezTo>
                  <a:lnTo>
                    <a:pt x="16637992" y="0"/>
                  </a:lnTo>
                  <a:close/>
                </a:path>
              </a:pathLst>
            </a:custGeom>
            <a:solidFill>
              <a:srgbClr val="FFFFFF"/>
            </a:solidFill>
          </p:spPr>
        </p:sp>
      </p:grpSp>
      <p:sp>
        <p:nvSpPr>
          <p:cNvPr name="Freeform 5" id="5"/>
          <p:cNvSpPr/>
          <p:nvPr/>
        </p:nvSpPr>
        <p:spPr>
          <a:xfrm flipH="false" flipV="false" rot="0">
            <a:off x="15901985" y="-586904"/>
            <a:ext cx="3375760" cy="2670696"/>
          </a:xfrm>
          <a:custGeom>
            <a:avLst/>
            <a:gdLst/>
            <a:ahLst/>
            <a:cxnLst/>
            <a:rect r="r" b="b" t="t" l="l"/>
            <a:pathLst>
              <a:path h="2670696" w="3375760">
                <a:moveTo>
                  <a:pt x="0" y="0"/>
                </a:moveTo>
                <a:lnTo>
                  <a:pt x="3375760" y="0"/>
                </a:lnTo>
                <a:lnTo>
                  <a:pt x="3375760" y="2670696"/>
                </a:lnTo>
                <a:lnTo>
                  <a:pt x="0" y="2670696"/>
                </a:lnTo>
                <a:lnTo>
                  <a:pt x="0" y="0"/>
                </a:lnTo>
                <a:close/>
              </a:path>
            </a:pathLst>
          </a:custGeom>
          <a:blipFill>
            <a:blip r:embed="rId2"/>
            <a:stretch>
              <a:fillRect l="0" t="0" r="0" b="0"/>
            </a:stretch>
          </a:blipFill>
        </p:spPr>
      </p:sp>
      <p:sp>
        <p:nvSpPr>
          <p:cNvPr name="Freeform 6" id="6"/>
          <p:cNvSpPr/>
          <p:nvPr/>
        </p:nvSpPr>
        <p:spPr>
          <a:xfrm flipH="false" flipV="false" rot="0">
            <a:off x="-3318911" y="5757300"/>
            <a:ext cx="7819951" cy="7742635"/>
          </a:xfrm>
          <a:custGeom>
            <a:avLst/>
            <a:gdLst/>
            <a:ahLst/>
            <a:cxnLst/>
            <a:rect r="r" b="b" t="t" l="l"/>
            <a:pathLst>
              <a:path h="7742635" w="7819951">
                <a:moveTo>
                  <a:pt x="0" y="0"/>
                </a:moveTo>
                <a:lnTo>
                  <a:pt x="7819951" y="0"/>
                </a:lnTo>
                <a:lnTo>
                  <a:pt x="7819951" y="7742635"/>
                </a:lnTo>
                <a:lnTo>
                  <a:pt x="0" y="7742635"/>
                </a:lnTo>
                <a:lnTo>
                  <a:pt x="0" y="0"/>
                </a:lnTo>
                <a:close/>
              </a:path>
            </a:pathLst>
          </a:custGeom>
          <a:blipFill>
            <a:blip r:embed="rId3"/>
            <a:stretch>
              <a:fillRect l="0" t="0" r="0" b="0"/>
            </a:stretch>
          </a:blipFill>
        </p:spPr>
      </p:sp>
      <p:sp>
        <p:nvSpPr>
          <p:cNvPr name="TextBox 7" id="7"/>
          <p:cNvSpPr txBox="true"/>
          <p:nvPr/>
        </p:nvSpPr>
        <p:spPr>
          <a:xfrm rot="0">
            <a:off x="5641802" y="4395844"/>
            <a:ext cx="11050002" cy="4648142"/>
          </a:xfrm>
          <a:prstGeom prst="rect">
            <a:avLst/>
          </a:prstGeom>
        </p:spPr>
        <p:txBody>
          <a:bodyPr anchor="t" rtlCol="false" tIns="0" lIns="0" bIns="0" rIns="0">
            <a:spAutoFit/>
          </a:bodyPr>
          <a:lstStyle/>
          <a:p>
            <a:pPr algn="l">
              <a:lnSpc>
                <a:spcPts val="3678"/>
              </a:lnSpc>
              <a:spcBef>
                <a:spcPct val="0"/>
              </a:spcBef>
            </a:pPr>
            <a:r>
              <a:rPr lang="en-US" sz="2627">
                <a:solidFill>
                  <a:srgbClr val="000000"/>
                </a:solidFill>
                <a:latin typeface="Proxima Nova"/>
                <a:ea typeface="Proxima Nova"/>
                <a:cs typeface="Proxima Nova"/>
                <a:sym typeface="Proxima Nova"/>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7886732" y="450850"/>
            <a:ext cx="9057147" cy="1222375"/>
          </a:xfrm>
          <a:prstGeom prst="rect">
            <a:avLst/>
          </a:prstGeom>
        </p:spPr>
        <p:txBody>
          <a:bodyPr anchor="t" rtlCol="false" tIns="0" lIns="0" bIns="0" rIns="0">
            <a:spAutoFit/>
          </a:bodyPr>
          <a:lstStyle/>
          <a:p>
            <a:pPr algn="l" marL="0" indent="0" lvl="0">
              <a:lnSpc>
                <a:spcPts val="9349"/>
              </a:lnSpc>
              <a:spcBef>
                <a:spcPct val="0"/>
              </a:spcBef>
            </a:pPr>
            <a:r>
              <a:rPr lang="en-US" sz="8499" spc="-169">
                <a:solidFill>
                  <a:srgbClr val="FFFFFF"/>
                </a:solidFill>
                <a:latin typeface="Tomorrow"/>
                <a:ea typeface="Tomorrow"/>
                <a:cs typeface="Tomorrow"/>
                <a:sym typeface="Tomorrow"/>
              </a:rPr>
              <a:t>Dataset Overview</a:t>
            </a:r>
          </a:p>
        </p:txBody>
      </p:sp>
      <p:sp>
        <p:nvSpPr>
          <p:cNvPr name="TextBox 3" id="3"/>
          <p:cNvSpPr txBox="true"/>
          <p:nvPr/>
        </p:nvSpPr>
        <p:spPr>
          <a:xfrm rot="0">
            <a:off x="7313312" y="1971799"/>
            <a:ext cx="10859288" cy="7750483"/>
          </a:xfrm>
          <a:prstGeom prst="rect">
            <a:avLst/>
          </a:prstGeom>
        </p:spPr>
        <p:txBody>
          <a:bodyPr anchor="t" rtlCol="false" tIns="0" lIns="0" bIns="0" rIns="0">
            <a:spAutoFit/>
          </a:bodyPr>
          <a:lstStyle/>
          <a:p>
            <a:pPr algn="l">
              <a:lnSpc>
                <a:spcPts val="3833"/>
              </a:lnSpc>
              <a:spcBef>
                <a:spcPct val="0"/>
              </a:spcBef>
            </a:pPr>
            <a:r>
              <a:rPr lang="en-US" sz="2737">
                <a:solidFill>
                  <a:srgbClr val="FFFFFF"/>
                </a:solidFill>
                <a:latin typeface="Proxima Nova"/>
                <a:ea typeface="Proxima Nova"/>
                <a:cs typeface="Proxima Nova"/>
                <a:sym typeface="Proxima Nova"/>
              </a:rPr>
              <a:t>1. video_id: Unique identifier for each YouTube video.</a:t>
            </a:r>
          </a:p>
          <a:p>
            <a:pPr algn="l">
              <a:lnSpc>
                <a:spcPts val="3833"/>
              </a:lnSpc>
              <a:spcBef>
                <a:spcPct val="0"/>
              </a:spcBef>
            </a:pPr>
            <a:r>
              <a:rPr lang="en-US" sz="2737">
                <a:solidFill>
                  <a:srgbClr val="FFFFFF"/>
                </a:solidFill>
                <a:latin typeface="Proxima Nova"/>
                <a:ea typeface="Proxima Nova"/>
                <a:cs typeface="Proxima Nova"/>
                <a:sym typeface="Proxima Nova"/>
              </a:rPr>
              <a:t>2. channelTitle: Title of the YouTube channel publishing the song.</a:t>
            </a:r>
          </a:p>
          <a:p>
            <a:pPr algn="l">
              <a:lnSpc>
                <a:spcPts val="3833"/>
              </a:lnSpc>
              <a:spcBef>
                <a:spcPct val="0"/>
              </a:spcBef>
            </a:pPr>
            <a:r>
              <a:rPr lang="en-US" sz="2737">
                <a:solidFill>
                  <a:srgbClr val="FFFFFF"/>
                </a:solidFill>
                <a:latin typeface="Proxima Nova"/>
                <a:ea typeface="Proxima Nova"/>
                <a:cs typeface="Proxima Nova"/>
                <a:sym typeface="Proxima Nova"/>
              </a:rPr>
              <a:t>3. title: Title of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4. description: Description provided for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5. tags: Tags associated with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6. publishedAt: Date and time when the YouTube song video was published.</a:t>
            </a:r>
          </a:p>
          <a:p>
            <a:pPr algn="l">
              <a:lnSpc>
                <a:spcPts val="3833"/>
              </a:lnSpc>
              <a:spcBef>
                <a:spcPct val="0"/>
              </a:spcBef>
            </a:pPr>
            <a:r>
              <a:rPr lang="en-US" sz="2737">
                <a:solidFill>
                  <a:srgbClr val="FFFFFF"/>
                </a:solidFill>
                <a:latin typeface="Proxima Nova"/>
                <a:ea typeface="Proxima Nova"/>
                <a:cs typeface="Proxima Nova"/>
                <a:sym typeface="Proxima Nova"/>
              </a:rPr>
              <a:t>7. viewCount: Number of views received by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8. likeCount: Number of likes received by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9. favoriteCount: Number of times the YouTube song video has been marked as a favorite.</a:t>
            </a:r>
          </a:p>
          <a:p>
            <a:pPr algn="l">
              <a:lnSpc>
                <a:spcPts val="3833"/>
              </a:lnSpc>
              <a:spcBef>
                <a:spcPct val="0"/>
              </a:spcBef>
            </a:pPr>
            <a:r>
              <a:rPr lang="en-US" sz="2737">
                <a:solidFill>
                  <a:srgbClr val="FFFFFF"/>
                </a:solidFill>
                <a:latin typeface="Proxima Nova"/>
                <a:ea typeface="Proxima Nova"/>
                <a:cs typeface="Proxima Nova"/>
                <a:sym typeface="Proxima Nova"/>
              </a:rPr>
              <a:t>10. commentCount: Number of comments posted on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11. duration: Duration of the YouTube song video.</a:t>
            </a:r>
          </a:p>
          <a:p>
            <a:pPr algn="l">
              <a:lnSpc>
                <a:spcPts val="3833"/>
              </a:lnSpc>
              <a:spcBef>
                <a:spcPct val="0"/>
              </a:spcBef>
            </a:pPr>
            <a:r>
              <a:rPr lang="en-US" sz="2737">
                <a:solidFill>
                  <a:srgbClr val="FFFFFF"/>
                </a:solidFill>
                <a:latin typeface="Proxima Nova"/>
                <a:ea typeface="Proxima Nova"/>
                <a:cs typeface="Proxima Nova"/>
                <a:sym typeface="Proxima Nova"/>
              </a:rPr>
              <a:t>12. definition: Video definition or quality (e.g., HD, SD).</a:t>
            </a:r>
          </a:p>
          <a:p>
            <a:pPr algn="l">
              <a:lnSpc>
                <a:spcPts val="3833"/>
              </a:lnSpc>
              <a:spcBef>
                <a:spcPct val="0"/>
              </a:spcBef>
            </a:pPr>
            <a:r>
              <a:rPr lang="en-US" sz="2737">
                <a:solidFill>
                  <a:srgbClr val="FFFFFF"/>
                </a:solidFill>
                <a:latin typeface="Proxima Nova"/>
                <a:ea typeface="Proxima Nova"/>
                <a:cs typeface="Proxima Nova"/>
                <a:sym typeface="Proxima Nova"/>
              </a:rPr>
              <a:t>13. caption: Availability of captions for the YouTube song video.</a:t>
            </a:r>
          </a:p>
        </p:txBody>
      </p:sp>
      <p:grpSp>
        <p:nvGrpSpPr>
          <p:cNvPr name="Group 4" id="4"/>
          <p:cNvGrpSpPr/>
          <p:nvPr/>
        </p:nvGrpSpPr>
        <p:grpSpPr>
          <a:xfrm rot="0">
            <a:off x="-115400" y="0"/>
            <a:ext cx="6027013" cy="10287000"/>
            <a:chOff x="0" y="0"/>
            <a:chExt cx="1587361" cy="2709333"/>
          </a:xfrm>
        </p:grpSpPr>
        <p:sp>
          <p:nvSpPr>
            <p:cNvPr name="Freeform 5" id="5"/>
            <p:cNvSpPr/>
            <p:nvPr/>
          </p:nvSpPr>
          <p:spPr>
            <a:xfrm flipH="false" flipV="false" rot="0">
              <a:off x="0" y="0"/>
              <a:ext cx="1587362" cy="2709333"/>
            </a:xfrm>
            <a:custGeom>
              <a:avLst/>
              <a:gdLst/>
              <a:ahLst/>
              <a:cxnLst/>
              <a:rect r="r" b="b" t="t" l="l"/>
              <a:pathLst>
                <a:path h="2709333" w="1587362">
                  <a:moveTo>
                    <a:pt x="0" y="0"/>
                  </a:moveTo>
                  <a:lnTo>
                    <a:pt x="1587362" y="0"/>
                  </a:lnTo>
                  <a:lnTo>
                    <a:pt x="1587362" y="2709333"/>
                  </a:lnTo>
                  <a:lnTo>
                    <a:pt x="0" y="2709333"/>
                  </a:lnTo>
                  <a:close/>
                </a:path>
              </a:pathLst>
            </a:custGeom>
            <a:gradFill rotWithShape="true">
              <a:gsLst>
                <a:gs pos="0">
                  <a:srgbClr val="EC1A83">
                    <a:alpha val="100000"/>
                  </a:srgbClr>
                </a:gs>
                <a:gs pos="100000">
                  <a:srgbClr val="FF9CFB">
                    <a:alpha val="100000"/>
                  </a:srgbClr>
                </a:gs>
              </a:gsLst>
              <a:path path="circle">
                <a:fillToRect l="0" r="100000" t="0" b="100000"/>
              </a:path>
              <a:tileRect r="0" l="-100000" b="0" t="-100000"/>
            </a:gradFill>
          </p:spPr>
        </p:sp>
        <p:sp>
          <p:nvSpPr>
            <p:cNvPr name="TextBox 6" id="6"/>
            <p:cNvSpPr txBox="true"/>
            <p:nvPr/>
          </p:nvSpPr>
          <p:spPr>
            <a:xfrm>
              <a:off x="0" y="-47625"/>
              <a:ext cx="1587361" cy="2756958"/>
            </a:xfrm>
            <a:prstGeom prst="rect">
              <a:avLst/>
            </a:prstGeom>
          </p:spPr>
          <p:txBody>
            <a:bodyPr anchor="ctr" rtlCol="false" tIns="50800" lIns="50800" bIns="50800" rIns="50800"/>
            <a:lstStyle/>
            <a:p>
              <a:pPr algn="ctr">
                <a:lnSpc>
                  <a:spcPts val="3500"/>
                </a:lnSpc>
              </a:pPr>
            </a:p>
          </p:txBody>
        </p:sp>
      </p:grpSp>
      <p:sp>
        <p:nvSpPr>
          <p:cNvPr name="Freeform 7" id="7"/>
          <p:cNvSpPr/>
          <p:nvPr/>
        </p:nvSpPr>
        <p:spPr>
          <a:xfrm flipH="false" flipV="false" rot="0">
            <a:off x="-2649659" y="5044586"/>
            <a:ext cx="7819951" cy="7742635"/>
          </a:xfrm>
          <a:custGeom>
            <a:avLst/>
            <a:gdLst/>
            <a:ahLst/>
            <a:cxnLst/>
            <a:rect r="r" b="b" t="t" l="l"/>
            <a:pathLst>
              <a:path h="7742635" w="7819951">
                <a:moveTo>
                  <a:pt x="0" y="0"/>
                </a:moveTo>
                <a:lnTo>
                  <a:pt x="7819951" y="0"/>
                </a:lnTo>
                <a:lnTo>
                  <a:pt x="7819951" y="7742635"/>
                </a:lnTo>
                <a:lnTo>
                  <a:pt x="0" y="7742635"/>
                </a:lnTo>
                <a:lnTo>
                  <a:pt x="0" y="0"/>
                </a:lnTo>
                <a:close/>
              </a:path>
            </a:pathLst>
          </a:custGeom>
          <a:blipFill>
            <a:blip r:embed="rId2"/>
            <a:stretch>
              <a:fillRect l="0" t="0" r="0" b="0"/>
            </a:stretch>
          </a:blipFill>
        </p:spPr>
      </p:sp>
      <p:sp>
        <p:nvSpPr>
          <p:cNvPr name="Freeform 8" id="8"/>
          <p:cNvSpPr/>
          <p:nvPr/>
        </p:nvSpPr>
        <p:spPr>
          <a:xfrm flipH="false" flipV="false" rot="0">
            <a:off x="1616727" y="1286329"/>
            <a:ext cx="3375760" cy="2670696"/>
          </a:xfrm>
          <a:custGeom>
            <a:avLst/>
            <a:gdLst/>
            <a:ahLst/>
            <a:cxnLst/>
            <a:rect r="r" b="b" t="t" l="l"/>
            <a:pathLst>
              <a:path h="2670696" w="3375760">
                <a:moveTo>
                  <a:pt x="0" y="0"/>
                </a:moveTo>
                <a:lnTo>
                  <a:pt x="3375760" y="0"/>
                </a:lnTo>
                <a:lnTo>
                  <a:pt x="3375760" y="2670696"/>
                </a:lnTo>
                <a:lnTo>
                  <a:pt x="0" y="2670696"/>
                </a:lnTo>
                <a:lnTo>
                  <a:pt x="0" y="0"/>
                </a:lnTo>
                <a:close/>
              </a:path>
            </a:pathLst>
          </a:custGeom>
          <a:blipFill>
            <a:blip r:embed="rId3"/>
            <a:stretch>
              <a:fillRect l="0" t="0" r="0" b="0"/>
            </a:stretch>
          </a:blipFill>
        </p:spPr>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7102837"/>
          </a:xfrm>
          <a:custGeom>
            <a:avLst/>
            <a:gdLst/>
            <a:ahLst/>
            <a:cxnLst/>
            <a:rect r="r" b="b" t="t" l="l"/>
            <a:pathLst>
              <a:path h="7102837" w="18288000">
                <a:moveTo>
                  <a:pt x="0" y="0"/>
                </a:moveTo>
                <a:lnTo>
                  <a:pt x="18288000" y="0"/>
                </a:lnTo>
                <a:lnTo>
                  <a:pt x="18288000" y="7102837"/>
                </a:lnTo>
                <a:lnTo>
                  <a:pt x="0" y="7102837"/>
                </a:lnTo>
                <a:lnTo>
                  <a:pt x="0" y="0"/>
                </a:lnTo>
                <a:close/>
              </a:path>
            </a:pathLst>
          </a:custGeom>
          <a:blipFill>
            <a:blip r:embed="rId2"/>
            <a:stretch>
              <a:fillRect l="0" t="-19593" r="-3779" b="-19593"/>
            </a:stretch>
          </a:blipFill>
        </p:spPr>
      </p:sp>
      <p:sp>
        <p:nvSpPr>
          <p:cNvPr name="TextBox 3" id="3"/>
          <p:cNvSpPr txBox="true"/>
          <p:nvPr/>
        </p:nvSpPr>
        <p:spPr>
          <a:xfrm rot="0">
            <a:off x="319817" y="8181048"/>
            <a:ext cx="10912929" cy="1222375"/>
          </a:xfrm>
          <a:prstGeom prst="rect">
            <a:avLst/>
          </a:prstGeom>
        </p:spPr>
        <p:txBody>
          <a:bodyPr anchor="t" rtlCol="false" tIns="0" lIns="0" bIns="0" rIns="0">
            <a:spAutoFit/>
          </a:bodyPr>
          <a:lstStyle/>
          <a:p>
            <a:pPr algn="l" marL="0" indent="0" lvl="0">
              <a:lnSpc>
                <a:spcPts val="9349"/>
              </a:lnSpc>
              <a:spcBef>
                <a:spcPct val="0"/>
              </a:spcBef>
            </a:pPr>
            <a:r>
              <a:rPr lang="en-US" sz="8499" spc="-169">
                <a:solidFill>
                  <a:srgbClr val="FFFFFF"/>
                </a:solidFill>
                <a:latin typeface="Tomorrow"/>
                <a:ea typeface="Tomorrow"/>
                <a:cs typeface="Tomorrow"/>
                <a:sym typeface="Tomorrow"/>
              </a:rPr>
              <a:t>Project Objectives</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793770" y="6152956"/>
            <a:ext cx="7819951" cy="7742635"/>
          </a:xfrm>
          <a:custGeom>
            <a:avLst/>
            <a:gdLst/>
            <a:ahLst/>
            <a:cxnLst/>
            <a:rect r="r" b="b" t="t" l="l"/>
            <a:pathLst>
              <a:path h="7742635" w="7819951">
                <a:moveTo>
                  <a:pt x="0" y="0"/>
                </a:moveTo>
                <a:lnTo>
                  <a:pt x="7819951" y="0"/>
                </a:lnTo>
                <a:lnTo>
                  <a:pt x="7819951" y="7742635"/>
                </a:lnTo>
                <a:lnTo>
                  <a:pt x="0" y="7742635"/>
                </a:lnTo>
                <a:lnTo>
                  <a:pt x="0" y="0"/>
                </a:lnTo>
                <a:close/>
              </a:path>
            </a:pathLst>
          </a:custGeom>
          <a:blipFill>
            <a:blip r:embed="rId2"/>
            <a:stretch>
              <a:fillRect l="0" t="0" r="0" b="0"/>
            </a:stretch>
          </a:blipFill>
        </p:spPr>
      </p:sp>
      <p:sp>
        <p:nvSpPr>
          <p:cNvPr name="Freeform 3" id="3"/>
          <p:cNvSpPr/>
          <p:nvPr/>
        </p:nvSpPr>
        <p:spPr>
          <a:xfrm flipH="false" flipV="false" rot="0">
            <a:off x="15901985" y="-586904"/>
            <a:ext cx="3375760" cy="2670696"/>
          </a:xfrm>
          <a:custGeom>
            <a:avLst/>
            <a:gdLst/>
            <a:ahLst/>
            <a:cxnLst/>
            <a:rect r="r" b="b" t="t" l="l"/>
            <a:pathLst>
              <a:path h="2670696" w="3375760">
                <a:moveTo>
                  <a:pt x="0" y="0"/>
                </a:moveTo>
                <a:lnTo>
                  <a:pt x="3375760" y="0"/>
                </a:lnTo>
                <a:lnTo>
                  <a:pt x="3375760" y="2670696"/>
                </a:lnTo>
                <a:lnTo>
                  <a:pt x="0" y="2670696"/>
                </a:lnTo>
                <a:lnTo>
                  <a:pt x="0" y="0"/>
                </a:lnTo>
                <a:close/>
              </a:path>
            </a:pathLst>
          </a:custGeom>
          <a:blipFill>
            <a:blip r:embed="rId3"/>
            <a:stretch>
              <a:fillRect l="0" t="0" r="0" b="0"/>
            </a:stretch>
          </a:blipFill>
        </p:spPr>
      </p:sp>
      <p:grpSp>
        <p:nvGrpSpPr>
          <p:cNvPr name="Group 4" id="4"/>
          <p:cNvGrpSpPr/>
          <p:nvPr/>
        </p:nvGrpSpPr>
        <p:grpSpPr>
          <a:xfrm rot="0">
            <a:off x="359534" y="253023"/>
            <a:ext cx="12235638" cy="1648588"/>
            <a:chOff x="0" y="0"/>
            <a:chExt cx="3222555" cy="434196"/>
          </a:xfrm>
        </p:grpSpPr>
        <p:sp>
          <p:nvSpPr>
            <p:cNvPr name="Freeform 5" id="5"/>
            <p:cNvSpPr/>
            <p:nvPr/>
          </p:nvSpPr>
          <p:spPr>
            <a:xfrm flipH="false" flipV="false" rot="0">
              <a:off x="0" y="0"/>
              <a:ext cx="3222555" cy="434196"/>
            </a:xfrm>
            <a:custGeom>
              <a:avLst/>
              <a:gdLst/>
              <a:ahLst/>
              <a:cxnLst/>
              <a:rect r="r" b="b" t="t" l="l"/>
              <a:pathLst>
                <a:path h="434196" w="3222555">
                  <a:moveTo>
                    <a:pt x="32269" y="0"/>
                  </a:moveTo>
                  <a:lnTo>
                    <a:pt x="3190285" y="0"/>
                  </a:lnTo>
                  <a:cubicBezTo>
                    <a:pt x="3208107" y="0"/>
                    <a:pt x="3222555" y="14448"/>
                    <a:pt x="3222555" y="32269"/>
                  </a:cubicBezTo>
                  <a:lnTo>
                    <a:pt x="3222555" y="401926"/>
                  </a:lnTo>
                  <a:cubicBezTo>
                    <a:pt x="3222555" y="419748"/>
                    <a:pt x="3208107" y="434196"/>
                    <a:pt x="3190285" y="434196"/>
                  </a:cubicBezTo>
                  <a:lnTo>
                    <a:pt x="32269" y="434196"/>
                  </a:lnTo>
                  <a:cubicBezTo>
                    <a:pt x="14448" y="434196"/>
                    <a:pt x="0" y="419748"/>
                    <a:pt x="0" y="401926"/>
                  </a:cubicBezTo>
                  <a:lnTo>
                    <a:pt x="0" y="32269"/>
                  </a:lnTo>
                  <a:cubicBezTo>
                    <a:pt x="0" y="14448"/>
                    <a:pt x="14448" y="0"/>
                    <a:pt x="32269" y="0"/>
                  </a:cubicBezTo>
                  <a:close/>
                </a:path>
              </a:pathLst>
            </a:custGeom>
            <a:solidFill>
              <a:srgbClr val="FFFFFF"/>
            </a:solidFill>
          </p:spPr>
        </p:sp>
        <p:sp>
          <p:nvSpPr>
            <p:cNvPr name="TextBox 6" id="6"/>
            <p:cNvSpPr txBox="true"/>
            <p:nvPr/>
          </p:nvSpPr>
          <p:spPr>
            <a:xfrm>
              <a:off x="0" y="-47625"/>
              <a:ext cx="3222555" cy="481821"/>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4151235" y="6151612"/>
            <a:ext cx="12235638" cy="1648588"/>
            <a:chOff x="0" y="0"/>
            <a:chExt cx="3222555" cy="434196"/>
          </a:xfrm>
        </p:grpSpPr>
        <p:sp>
          <p:nvSpPr>
            <p:cNvPr name="Freeform 8" id="8"/>
            <p:cNvSpPr/>
            <p:nvPr/>
          </p:nvSpPr>
          <p:spPr>
            <a:xfrm flipH="false" flipV="false" rot="0">
              <a:off x="0" y="0"/>
              <a:ext cx="3222555" cy="434196"/>
            </a:xfrm>
            <a:custGeom>
              <a:avLst/>
              <a:gdLst/>
              <a:ahLst/>
              <a:cxnLst/>
              <a:rect r="r" b="b" t="t" l="l"/>
              <a:pathLst>
                <a:path h="434196" w="3222555">
                  <a:moveTo>
                    <a:pt x="32269" y="0"/>
                  </a:moveTo>
                  <a:lnTo>
                    <a:pt x="3190285" y="0"/>
                  </a:lnTo>
                  <a:cubicBezTo>
                    <a:pt x="3208107" y="0"/>
                    <a:pt x="3222555" y="14448"/>
                    <a:pt x="3222555" y="32269"/>
                  </a:cubicBezTo>
                  <a:lnTo>
                    <a:pt x="3222555" y="401926"/>
                  </a:lnTo>
                  <a:cubicBezTo>
                    <a:pt x="3222555" y="419748"/>
                    <a:pt x="3208107" y="434196"/>
                    <a:pt x="3190285" y="434196"/>
                  </a:cubicBezTo>
                  <a:lnTo>
                    <a:pt x="32269" y="434196"/>
                  </a:lnTo>
                  <a:cubicBezTo>
                    <a:pt x="14448" y="434196"/>
                    <a:pt x="0" y="419748"/>
                    <a:pt x="0" y="401926"/>
                  </a:cubicBezTo>
                  <a:lnTo>
                    <a:pt x="0" y="32269"/>
                  </a:lnTo>
                  <a:cubicBezTo>
                    <a:pt x="0" y="14448"/>
                    <a:pt x="14448" y="0"/>
                    <a:pt x="32269" y="0"/>
                  </a:cubicBezTo>
                  <a:close/>
                </a:path>
              </a:pathLst>
            </a:custGeom>
            <a:solidFill>
              <a:srgbClr val="FFFFFF"/>
            </a:solidFill>
          </p:spPr>
        </p:sp>
        <p:sp>
          <p:nvSpPr>
            <p:cNvPr name="TextBox 9" id="9"/>
            <p:cNvSpPr txBox="true"/>
            <p:nvPr/>
          </p:nvSpPr>
          <p:spPr>
            <a:xfrm>
              <a:off x="0" y="-47625"/>
              <a:ext cx="3222555" cy="481821"/>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2799411" y="4116164"/>
            <a:ext cx="12235638" cy="1549674"/>
            <a:chOff x="0" y="0"/>
            <a:chExt cx="3222555" cy="408144"/>
          </a:xfrm>
        </p:grpSpPr>
        <p:sp>
          <p:nvSpPr>
            <p:cNvPr name="Freeform 11" id="11"/>
            <p:cNvSpPr/>
            <p:nvPr/>
          </p:nvSpPr>
          <p:spPr>
            <a:xfrm flipH="false" flipV="false" rot="0">
              <a:off x="0" y="0"/>
              <a:ext cx="3222555" cy="408144"/>
            </a:xfrm>
            <a:custGeom>
              <a:avLst/>
              <a:gdLst/>
              <a:ahLst/>
              <a:cxnLst/>
              <a:rect r="r" b="b" t="t" l="l"/>
              <a:pathLst>
                <a:path h="408144" w="3222555">
                  <a:moveTo>
                    <a:pt x="32269" y="0"/>
                  </a:moveTo>
                  <a:lnTo>
                    <a:pt x="3190285" y="0"/>
                  </a:lnTo>
                  <a:cubicBezTo>
                    <a:pt x="3208107" y="0"/>
                    <a:pt x="3222555" y="14448"/>
                    <a:pt x="3222555" y="32269"/>
                  </a:cubicBezTo>
                  <a:lnTo>
                    <a:pt x="3222555" y="375875"/>
                  </a:lnTo>
                  <a:cubicBezTo>
                    <a:pt x="3222555" y="393697"/>
                    <a:pt x="3208107" y="408144"/>
                    <a:pt x="3190285" y="408144"/>
                  </a:cubicBezTo>
                  <a:lnTo>
                    <a:pt x="32269" y="408144"/>
                  </a:lnTo>
                  <a:cubicBezTo>
                    <a:pt x="14448" y="408144"/>
                    <a:pt x="0" y="393697"/>
                    <a:pt x="0" y="375875"/>
                  </a:cubicBezTo>
                  <a:lnTo>
                    <a:pt x="0" y="32269"/>
                  </a:lnTo>
                  <a:cubicBezTo>
                    <a:pt x="0" y="14448"/>
                    <a:pt x="14448" y="0"/>
                    <a:pt x="32269" y="0"/>
                  </a:cubicBezTo>
                  <a:close/>
                </a:path>
              </a:pathLst>
            </a:custGeom>
            <a:solidFill>
              <a:srgbClr val="FFFFFF"/>
            </a:solidFill>
          </p:spPr>
        </p:sp>
        <p:sp>
          <p:nvSpPr>
            <p:cNvPr name="TextBox 12" id="12"/>
            <p:cNvSpPr txBox="true"/>
            <p:nvPr/>
          </p:nvSpPr>
          <p:spPr>
            <a:xfrm>
              <a:off x="0" y="-47625"/>
              <a:ext cx="3222555" cy="455769"/>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1579472" y="2194771"/>
            <a:ext cx="12235638" cy="1434274"/>
            <a:chOff x="0" y="0"/>
            <a:chExt cx="3222555" cy="377751"/>
          </a:xfrm>
        </p:grpSpPr>
        <p:sp>
          <p:nvSpPr>
            <p:cNvPr name="Freeform 14" id="14"/>
            <p:cNvSpPr/>
            <p:nvPr/>
          </p:nvSpPr>
          <p:spPr>
            <a:xfrm flipH="false" flipV="false" rot="0">
              <a:off x="0" y="0"/>
              <a:ext cx="3222555" cy="377751"/>
            </a:xfrm>
            <a:custGeom>
              <a:avLst/>
              <a:gdLst/>
              <a:ahLst/>
              <a:cxnLst/>
              <a:rect r="r" b="b" t="t" l="l"/>
              <a:pathLst>
                <a:path h="377751" w="3222555">
                  <a:moveTo>
                    <a:pt x="32269" y="0"/>
                  </a:moveTo>
                  <a:lnTo>
                    <a:pt x="3190285" y="0"/>
                  </a:lnTo>
                  <a:cubicBezTo>
                    <a:pt x="3208107" y="0"/>
                    <a:pt x="3222555" y="14448"/>
                    <a:pt x="3222555" y="32269"/>
                  </a:cubicBezTo>
                  <a:lnTo>
                    <a:pt x="3222555" y="345482"/>
                  </a:lnTo>
                  <a:cubicBezTo>
                    <a:pt x="3222555" y="363304"/>
                    <a:pt x="3208107" y="377751"/>
                    <a:pt x="3190285" y="377751"/>
                  </a:cubicBezTo>
                  <a:lnTo>
                    <a:pt x="32269" y="377751"/>
                  </a:lnTo>
                  <a:cubicBezTo>
                    <a:pt x="14448" y="377751"/>
                    <a:pt x="0" y="363304"/>
                    <a:pt x="0" y="345482"/>
                  </a:cubicBezTo>
                  <a:lnTo>
                    <a:pt x="0" y="32269"/>
                  </a:lnTo>
                  <a:cubicBezTo>
                    <a:pt x="0" y="14448"/>
                    <a:pt x="14448" y="0"/>
                    <a:pt x="32269" y="0"/>
                  </a:cubicBezTo>
                  <a:close/>
                </a:path>
              </a:pathLst>
            </a:custGeom>
            <a:solidFill>
              <a:srgbClr val="FFFFFF"/>
            </a:solidFill>
          </p:spPr>
        </p:sp>
        <p:sp>
          <p:nvSpPr>
            <p:cNvPr name="TextBox 15" id="15"/>
            <p:cNvSpPr txBox="true"/>
            <p:nvPr/>
          </p:nvSpPr>
          <p:spPr>
            <a:xfrm>
              <a:off x="0" y="-47625"/>
              <a:ext cx="3222555" cy="425376"/>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359534" y="576136"/>
            <a:ext cx="12235638" cy="10541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roxima Nova"/>
                <a:ea typeface="Proxima Nova"/>
                <a:cs typeface="Proxima Nova"/>
                <a:sym typeface="Proxima Nova"/>
              </a:rPr>
              <a:t>1. Data Cleaning and Preparation:</a:t>
            </a:r>
          </a:p>
          <a:p>
            <a:pPr algn="ctr">
              <a:lnSpc>
                <a:spcPts val="2800"/>
              </a:lnSpc>
              <a:spcBef>
                <a:spcPct val="0"/>
              </a:spcBef>
            </a:pPr>
            <a:r>
              <a:rPr lang="en-US" sz="2000">
                <a:solidFill>
                  <a:srgbClr val="000000"/>
                </a:solidFill>
                <a:latin typeface="Proxima Nova"/>
                <a:ea typeface="Proxima Nova"/>
                <a:cs typeface="Proxima Nova"/>
                <a:sym typeface="Proxima Nova"/>
              </a:rPr>
              <a:t>- Clean and preprocess the dataset, handling missing values or outliers.</a:t>
            </a:r>
          </a:p>
          <a:p>
            <a:pPr algn="ctr">
              <a:lnSpc>
                <a:spcPts val="2800"/>
              </a:lnSpc>
              <a:spcBef>
                <a:spcPct val="0"/>
              </a:spcBef>
            </a:pPr>
            <a:r>
              <a:rPr lang="en-US" sz="2000">
                <a:solidFill>
                  <a:srgbClr val="000000"/>
                </a:solidFill>
                <a:latin typeface="Proxima Nova"/>
                <a:ea typeface="Proxima Nova"/>
                <a:cs typeface="Proxima Nova"/>
                <a:sym typeface="Proxima Nova"/>
              </a:rPr>
              <a:t>- Convert relevant columns to appropriate data types.</a:t>
            </a:r>
          </a:p>
        </p:txBody>
      </p:sp>
      <p:grpSp>
        <p:nvGrpSpPr>
          <p:cNvPr name="Group 17" id="17"/>
          <p:cNvGrpSpPr/>
          <p:nvPr/>
        </p:nvGrpSpPr>
        <p:grpSpPr>
          <a:xfrm rot="0">
            <a:off x="5671944" y="8285975"/>
            <a:ext cx="12235638" cy="1648588"/>
            <a:chOff x="0" y="0"/>
            <a:chExt cx="3222555" cy="434196"/>
          </a:xfrm>
        </p:grpSpPr>
        <p:sp>
          <p:nvSpPr>
            <p:cNvPr name="Freeform 18" id="18"/>
            <p:cNvSpPr/>
            <p:nvPr/>
          </p:nvSpPr>
          <p:spPr>
            <a:xfrm flipH="false" flipV="false" rot="0">
              <a:off x="0" y="0"/>
              <a:ext cx="3222555" cy="434196"/>
            </a:xfrm>
            <a:custGeom>
              <a:avLst/>
              <a:gdLst/>
              <a:ahLst/>
              <a:cxnLst/>
              <a:rect r="r" b="b" t="t" l="l"/>
              <a:pathLst>
                <a:path h="434196" w="3222555">
                  <a:moveTo>
                    <a:pt x="32269" y="0"/>
                  </a:moveTo>
                  <a:lnTo>
                    <a:pt x="3190285" y="0"/>
                  </a:lnTo>
                  <a:cubicBezTo>
                    <a:pt x="3208107" y="0"/>
                    <a:pt x="3222555" y="14448"/>
                    <a:pt x="3222555" y="32269"/>
                  </a:cubicBezTo>
                  <a:lnTo>
                    <a:pt x="3222555" y="401926"/>
                  </a:lnTo>
                  <a:cubicBezTo>
                    <a:pt x="3222555" y="419748"/>
                    <a:pt x="3208107" y="434196"/>
                    <a:pt x="3190285" y="434196"/>
                  </a:cubicBezTo>
                  <a:lnTo>
                    <a:pt x="32269" y="434196"/>
                  </a:lnTo>
                  <a:cubicBezTo>
                    <a:pt x="14448" y="434196"/>
                    <a:pt x="0" y="419748"/>
                    <a:pt x="0" y="401926"/>
                  </a:cubicBezTo>
                  <a:lnTo>
                    <a:pt x="0" y="32269"/>
                  </a:lnTo>
                  <a:cubicBezTo>
                    <a:pt x="0" y="14448"/>
                    <a:pt x="14448" y="0"/>
                    <a:pt x="32269" y="0"/>
                  </a:cubicBezTo>
                  <a:close/>
                </a:path>
              </a:pathLst>
            </a:custGeom>
            <a:solidFill>
              <a:srgbClr val="FFFFFF"/>
            </a:solidFill>
          </p:spPr>
        </p:sp>
        <p:sp>
          <p:nvSpPr>
            <p:cNvPr name="TextBox 19" id="19"/>
            <p:cNvSpPr txBox="true"/>
            <p:nvPr/>
          </p:nvSpPr>
          <p:spPr>
            <a:xfrm>
              <a:off x="0" y="-47625"/>
              <a:ext cx="3222555" cy="481821"/>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1464073" y="2361046"/>
            <a:ext cx="12235638" cy="10541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roxima Nova"/>
                <a:ea typeface="Proxima Nova"/>
                <a:cs typeface="Proxima Nova"/>
                <a:sym typeface="Proxima Nova"/>
              </a:rPr>
              <a:t>2. Exploratory Data Analysis (EDA):</a:t>
            </a:r>
          </a:p>
          <a:p>
            <a:pPr algn="ctr">
              <a:lnSpc>
                <a:spcPts val="2800"/>
              </a:lnSpc>
              <a:spcBef>
                <a:spcPct val="0"/>
              </a:spcBef>
            </a:pPr>
            <a:r>
              <a:rPr lang="en-US" sz="2000">
                <a:solidFill>
                  <a:srgbClr val="000000"/>
                </a:solidFill>
                <a:latin typeface="Proxima Nova"/>
                <a:ea typeface="Proxima Nova"/>
                <a:cs typeface="Proxima Nova"/>
                <a:sym typeface="Proxima Nova"/>
              </a:rPr>
              <a:t>- Explore patterns and distributions in view counts, like counts, and comments.</a:t>
            </a:r>
          </a:p>
          <a:p>
            <a:pPr algn="ctr">
              <a:lnSpc>
                <a:spcPts val="2800"/>
              </a:lnSpc>
              <a:spcBef>
                <a:spcPct val="0"/>
              </a:spcBef>
            </a:pPr>
            <a:r>
              <a:rPr lang="en-US" sz="2000">
                <a:solidFill>
                  <a:srgbClr val="000000"/>
                </a:solidFill>
                <a:latin typeface="Proxima Nova"/>
                <a:ea typeface="Proxima Nova"/>
                <a:cs typeface="Proxima Nova"/>
                <a:sym typeface="Proxima Nova"/>
              </a:rPr>
              <a:t>- Identify trends in the popularity and engagement of YouTube song videos.</a:t>
            </a:r>
          </a:p>
        </p:txBody>
      </p:sp>
      <p:sp>
        <p:nvSpPr>
          <p:cNvPr name="TextBox 21" id="21"/>
          <p:cNvSpPr txBox="true"/>
          <p:nvPr/>
        </p:nvSpPr>
        <p:spPr>
          <a:xfrm rot="0">
            <a:off x="2585097" y="4163926"/>
            <a:ext cx="12235638" cy="14065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roxima Nova"/>
                <a:ea typeface="Proxima Nova"/>
                <a:cs typeface="Proxima Nova"/>
                <a:sym typeface="Proxima Nova"/>
              </a:rPr>
              <a:t>3. Content and Channel Analysis:</a:t>
            </a:r>
          </a:p>
          <a:p>
            <a:pPr algn="ctr">
              <a:lnSpc>
                <a:spcPts val="2800"/>
              </a:lnSpc>
              <a:spcBef>
                <a:spcPct val="0"/>
              </a:spcBef>
            </a:pPr>
            <a:r>
              <a:rPr lang="en-US" sz="2000">
                <a:solidFill>
                  <a:srgbClr val="000000"/>
                </a:solidFill>
                <a:latin typeface="Proxima Nova"/>
                <a:ea typeface="Proxima Nova"/>
                <a:cs typeface="Proxima Nova"/>
                <a:sym typeface="Proxima Nova"/>
              </a:rPr>
              <a:t>- Analyze the distribution of videos across different channels.</a:t>
            </a:r>
          </a:p>
          <a:p>
            <a:pPr algn="ctr">
              <a:lnSpc>
                <a:spcPts val="2800"/>
              </a:lnSpc>
              <a:spcBef>
                <a:spcPct val="0"/>
              </a:spcBef>
            </a:pPr>
          </a:p>
          <a:p>
            <a:pPr algn="ctr">
              <a:lnSpc>
                <a:spcPts val="2800"/>
              </a:lnSpc>
              <a:spcBef>
                <a:spcPct val="0"/>
              </a:spcBef>
            </a:pPr>
            <a:r>
              <a:rPr lang="en-US" sz="2000">
                <a:solidFill>
                  <a:srgbClr val="000000"/>
                </a:solidFill>
                <a:latin typeface="Proxima Nova"/>
                <a:ea typeface="Proxima Nova"/>
                <a:cs typeface="Proxima Nova"/>
                <a:sym typeface="Proxima Nova"/>
              </a:rPr>
              <a:t>- Identify popular tags and their correlation with view counts.</a:t>
            </a:r>
          </a:p>
        </p:txBody>
      </p:sp>
      <p:sp>
        <p:nvSpPr>
          <p:cNvPr name="TextBox 22" id="22"/>
          <p:cNvSpPr txBox="true"/>
          <p:nvPr/>
        </p:nvSpPr>
        <p:spPr>
          <a:xfrm rot="0">
            <a:off x="4019349" y="6425044"/>
            <a:ext cx="12235638" cy="10541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roxima Nova"/>
                <a:ea typeface="Proxima Nova"/>
                <a:cs typeface="Proxima Nova"/>
                <a:sym typeface="Proxima Nova"/>
              </a:rPr>
              <a:t>4. Temporal Trends:</a:t>
            </a:r>
          </a:p>
          <a:p>
            <a:pPr algn="ctr">
              <a:lnSpc>
                <a:spcPts val="2800"/>
              </a:lnSpc>
              <a:spcBef>
                <a:spcPct val="0"/>
              </a:spcBef>
            </a:pPr>
            <a:r>
              <a:rPr lang="en-US" sz="2000">
                <a:solidFill>
                  <a:srgbClr val="000000"/>
                </a:solidFill>
                <a:latin typeface="Proxima Nova"/>
                <a:ea typeface="Proxima Nova"/>
                <a:cs typeface="Proxima Nova"/>
                <a:sym typeface="Proxima Nova"/>
              </a:rPr>
              <a:t>- Explore how YouTube song video metrics vary over time.</a:t>
            </a:r>
          </a:p>
          <a:p>
            <a:pPr algn="ctr">
              <a:lnSpc>
                <a:spcPts val="2800"/>
              </a:lnSpc>
              <a:spcBef>
                <a:spcPct val="0"/>
              </a:spcBef>
            </a:pPr>
            <a:r>
              <a:rPr lang="en-US" sz="2000">
                <a:solidFill>
                  <a:srgbClr val="000000"/>
                </a:solidFill>
                <a:latin typeface="Proxima Nova"/>
                <a:ea typeface="Proxima Nova"/>
                <a:cs typeface="Proxima Nova"/>
                <a:sym typeface="Proxima Nova"/>
              </a:rPr>
              <a:t>- Identify peak publishing times and their impact on engagement.</a:t>
            </a:r>
          </a:p>
        </p:txBody>
      </p:sp>
      <p:sp>
        <p:nvSpPr>
          <p:cNvPr name="TextBox 23" id="23"/>
          <p:cNvSpPr txBox="true"/>
          <p:nvPr/>
        </p:nvSpPr>
        <p:spPr>
          <a:xfrm rot="0">
            <a:off x="7581892" y="8533625"/>
            <a:ext cx="8170218" cy="10541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roxima Nova"/>
                <a:ea typeface="Proxima Nova"/>
                <a:cs typeface="Proxima Nova"/>
                <a:sym typeface="Proxima Nova"/>
              </a:rPr>
              <a:t>5. User Engagement Insights:</a:t>
            </a:r>
          </a:p>
          <a:p>
            <a:pPr algn="ctr">
              <a:lnSpc>
                <a:spcPts val="2800"/>
              </a:lnSpc>
              <a:spcBef>
                <a:spcPct val="0"/>
              </a:spcBef>
            </a:pPr>
            <a:r>
              <a:rPr lang="en-US" sz="2000">
                <a:solidFill>
                  <a:srgbClr val="000000"/>
                </a:solidFill>
                <a:latin typeface="Proxima Nova"/>
                <a:ea typeface="Proxima Nova"/>
                <a:cs typeface="Proxima Nova"/>
                <a:sym typeface="Proxima Nova"/>
              </a:rPr>
              <a:t>- Investigate relationships between likes, comments, and views.</a:t>
            </a:r>
          </a:p>
          <a:p>
            <a:pPr algn="ctr">
              <a:lnSpc>
                <a:spcPts val="2800"/>
              </a:lnSpc>
              <a:spcBef>
                <a:spcPct val="0"/>
              </a:spcBef>
            </a:pPr>
            <a:r>
              <a:rPr lang="en-US" sz="2000">
                <a:solidFill>
                  <a:srgbClr val="000000"/>
                </a:solidFill>
                <a:latin typeface="Proxima Nova"/>
                <a:ea typeface="Proxima Nova"/>
                <a:cs typeface="Proxima Nova"/>
                <a:sym typeface="Proxima Nova"/>
              </a:rPr>
              <a:t>- Identify factors influencing user engagement with YouTube song videos.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81964" y="1588067"/>
            <a:ext cx="14210844" cy="7890305"/>
          </a:xfrm>
          <a:custGeom>
            <a:avLst/>
            <a:gdLst/>
            <a:ahLst/>
            <a:cxnLst/>
            <a:rect r="r" b="b" t="t" l="l"/>
            <a:pathLst>
              <a:path h="7890305" w="14210844">
                <a:moveTo>
                  <a:pt x="0" y="0"/>
                </a:moveTo>
                <a:lnTo>
                  <a:pt x="14210844" y="0"/>
                </a:lnTo>
                <a:lnTo>
                  <a:pt x="14210844" y="7890306"/>
                </a:lnTo>
                <a:lnTo>
                  <a:pt x="0" y="7890306"/>
                </a:lnTo>
                <a:lnTo>
                  <a:pt x="0" y="0"/>
                </a:lnTo>
                <a:close/>
              </a:path>
            </a:pathLst>
          </a:custGeom>
          <a:blipFill>
            <a:blip r:embed="rId2"/>
            <a:stretch>
              <a:fillRect l="0" t="-942" r="-348" b="-942"/>
            </a:stretch>
          </a:blipFill>
        </p:spPr>
      </p:sp>
      <p:sp>
        <p:nvSpPr>
          <p:cNvPr name="TextBox 3" id="3"/>
          <p:cNvSpPr txBox="true"/>
          <p:nvPr/>
        </p:nvSpPr>
        <p:spPr>
          <a:xfrm rot="0">
            <a:off x="0" y="66675"/>
            <a:ext cx="6502415" cy="1222375"/>
          </a:xfrm>
          <a:prstGeom prst="rect">
            <a:avLst/>
          </a:prstGeom>
        </p:spPr>
        <p:txBody>
          <a:bodyPr anchor="t" rtlCol="false" tIns="0" lIns="0" bIns="0" rIns="0">
            <a:spAutoFit/>
          </a:bodyPr>
          <a:lstStyle/>
          <a:p>
            <a:pPr algn="l" marL="0" indent="0" lvl="0">
              <a:lnSpc>
                <a:spcPts val="9349"/>
              </a:lnSpc>
              <a:spcBef>
                <a:spcPct val="0"/>
              </a:spcBef>
            </a:pPr>
            <a:r>
              <a:rPr lang="en-US" sz="8499" spc="-169">
                <a:solidFill>
                  <a:srgbClr val="FFFFFF"/>
                </a:solidFill>
                <a:latin typeface="Tomorrow"/>
                <a:ea typeface="Tomorrow"/>
                <a:cs typeface="Tomorrow"/>
                <a:sym typeface="Tomorrow"/>
              </a:rPr>
              <a:t>Dashboard</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D8EE"/>
        </a:solidFill>
      </p:bgPr>
    </p:bg>
    <p:spTree>
      <p:nvGrpSpPr>
        <p:cNvPr id="1" name=""/>
        <p:cNvGrpSpPr/>
        <p:nvPr/>
      </p:nvGrpSpPr>
      <p:grpSpPr>
        <a:xfrm>
          <a:off x="0" y="0"/>
          <a:ext cx="0" cy="0"/>
          <a:chOff x="0" y="0"/>
          <a:chExt cx="0" cy="0"/>
        </a:xfrm>
      </p:grpSpPr>
      <p:grpSp>
        <p:nvGrpSpPr>
          <p:cNvPr name="Group 2" id="2"/>
          <p:cNvGrpSpPr/>
          <p:nvPr/>
        </p:nvGrpSpPr>
        <p:grpSpPr>
          <a:xfrm rot="0">
            <a:off x="0" y="0"/>
            <a:ext cx="7757183" cy="10287000"/>
            <a:chOff x="0" y="0"/>
            <a:chExt cx="2043044" cy="2709333"/>
          </a:xfrm>
        </p:grpSpPr>
        <p:sp>
          <p:nvSpPr>
            <p:cNvPr name="Freeform 3" id="3"/>
            <p:cNvSpPr/>
            <p:nvPr/>
          </p:nvSpPr>
          <p:spPr>
            <a:xfrm flipH="false" flipV="false" rot="0">
              <a:off x="0" y="0"/>
              <a:ext cx="2043044" cy="2709333"/>
            </a:xfrm>
            <a:custGeom>
              <a:avLst/>
              <a:gdLst/>
              <a:ahLst/>
              <a:cxnLst/>
              <a:rect r="r" b="b" t="t" l="l"/>
              <a:pathLst>
                <a:path h="2709333" w="2043044">
                  <a:moveTo>
                    <a:pt x="0" y="0"/>
                  </a:moveTo>
                  <a:lnTo>
                    <a:pt x="2043044" y="0"/>
                  </a:lnTo>
                  <a:lnTo>
                    <a:pt x="2043044" y="2709333"/>
                  </a:lnTo>
                  <a:lnTo>
                    <a:pt x="0" y="2709333"/>
                  </a:lnTo>
                  <a:close/>
                </a:path>
              </a:pathLst>
            </a:custGeom>
            <a:solidFill>
              <a:srgbClr val="000000"/>
            </a:solidFill>
          </p:spPr>
        </p:sp>
        <p:sp>
          <p:nvSpPr>
            <p:cNvPr name="TextBox 4" id="4"/>
            <p:cNvSpPr txBox="true"/>
            <p:nvPr/>
          </p:nvSpPr>
          <p:spPr>
            <a:xfrm>
              <a:off x="0" y="-47625"/>
              <a:ext cx="2043044" cy="2756958"/>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823913"/>
            <a:ext cx="5831288" cy="1222375"/>
          </a:xfrm>
          <a:prstGeom prst="rect">
            <a:avLst/>
          </a:prstGeom>
        </p:spPr>
        <p:txBody>
          <a:bodyPr anchor="t" rtlCol="false" tIns="0" lIns="0" bIns="0" rIns="0">
            <a:spAutoFit/>
          </a:bodyPr>
          <a:lstStyle/>
          <a:p>
            <a:pPr algn="l" marL="0" indent="0" lvl="0">
              <a:lnSpc>
                <a:spcPts val="9349"/>
              </a:lnSpc>
              <a:spcBef>
                <a:spcPct val="0"/>
              </a:spcBef>
            </a:pPr>
            <a:r>
              <a:rPr lang="en-US" sz="8499" spc="-169">
                <a:solidFill>
                  <a:srgbClr val="FFFFFF"/>
                </a:solidFill>
                <a:latin typeface="Tomorrow"/>
                <a:ea typeface="Tomorrow"/>
                <a:cs typeface="Tomorrow"/>
                <a:sym typeface="Tomorrow"/>
              </a:rPr>
              <a:t>Insig</a:t>
            </a:r>
            <a:r>
              <a:rPr lang="en-US" sz="8499" spc="-169" strike="noStrike" u="none">
                <a:solidFill>
                  <a:srgbClr val="FFFFFF"/>
                </a:solidFill>
                <a:latin typeface="Tomorrow"/>
                <a:ea typeface="Tomorrow"/>
                <a:cs typeface="Tomorrow"/>
                <a:sym typeface="Tomorrow"/>
              </a:rPr>
              <a:t>hts</a:t>
            </a:r>
          </a:p>
        </p:txBody>
      </p:sp>
      <p:grpSp>
        <p:nvGrpSpPr>
          <p:cNvPr name="Group 6" id="6"/>
          <p:cNvGrpSpPr/>
          <p:nvPr/>
        </p:nvGrpSpPr>
        <p:grpSpPr>
          <a:xfrm rot="0">
            <a:off x="9144000" y="500679"/>
            <a:ext cx="7407154" cy="847818"/>
            <a:chOff x="0" y="0"/>
            <a:chExt cx="9876205" cy="1130423"/>
          </a:xfrm>
        </p:grpSpPr>
        <p:sp>
          <p:nvSpPr>
            <p:cNvPr name="TextBox 7" id="7"/>
            <p:cNvSpPr txBox="true"/>
            <p:nvPr/>
          </p:nvSpPr>
          <p:spPr>
            <a:xfrm rot="0">
              <a:off x="0" y="680632"/>
              <a:ext cx="9876205" cy="4497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Proxima Nova"/>
                  <a:ea typeface="Proxima Nova"/>
                  <a:cs typeface="Proxima Nova"/>
                  <a:sym typeface="Proxima Nova"/>
                </a:rPr>
                <a:t>The dashboard shows a total of 231 billion views.</a:t>
              </a:r>
            </a:p>
          </p:txBody>
        </p:sp>
        <p:sp>
          <p:nvSpPr>
            <p:cNvPr name="TextBox 8" id="8"/>
            <p:cNvSpPr txBox="true"/>
            <p:nvPr/>
          </p:nvSpPr>
          <p:spPr>
            <a:xfrm rot="0">
              <a:off x="0" y="-9525"/>
              <a:ext cx="9876205" cy="530225"/>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roxima Nova Bold"/>
                  <a:ea typeface="Proxima Nova Bold"/>
                  <a:cs typeface="Proxima Nova Bold"/>
                  <a:sym typeface="Proxima Nova Bold"/>
                </a:rPr>
                <a:t>Total Views</a:t>
              </a:r>
            </a:p>
          </p:txBody>
        </p:sp>
      </p:grpSp>
      <p:grpSp>
        <p:nvGrpSpPr>
          <p:cNvPr name="Group 9" id="9"/>
          <p:cNvGrpSpPr/>
          <p:nvPr/>
        </p:nvGrpSpPr>
        <p:grpSpPr>
          <a:xfrm rot="0">
            <a:off x="9094175" y="2112886"/>
            <a:ext cx="7407154" cy="1212857"/>
            <a:chOff x="0" y="0"/>
            <a:chExt cx="9876205" cy="1617143"/>
          </a:xfrm>
        </p:grpSpPr>
        <p:sp>
          <p:nvSpPr>
            <p:cNvPr name="TextBox 10" id="10"/>
            <p:cNvSpPr txBox="true"/>
            <p:nvPr/>
          </p:nvSpPr>
          <p:spPr>
            <a:xfrm rot="0">
              <a:off x="0" y="697452"/>
              <a:ext cx="9876205" cy="9196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Proxima Nova"/>
                  <a:ea typeface="Proxima Nova"/>
                  <a:cs typeface="Proxima Nova"/>
                  <a:sym typeface="Proxima Nova"/>
                </a:rPr>
                <a:t>The Top 5 most viewed songs were “Vaaste Song”, “Lut Gaye”, “DILBAR Lyrical”, “SIMMBA” and “Guru Randhwa”</a:t>
              </a:r>
            </a:p>
          </p:txBody>
        </p:sp>
        <p:sp>
          <p:nvSpPr>
            <p:cNvPr name="TextBox 11" id="11"/>
            <p:cNvSpPr txBox="true"/>
            <p:nvPr/>
          </p:nvSpPr>
          <p:spPr>
            <a:xfrm rot="0">
              <a:off x="0" y="-9525"/>
              <a:ext cx="9876205" cy="530225"/>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roxima Nova Bold"/>
                  <a:ea typeface="Proxima Nova Bold"/>
                  <a:cs typeface="Proxima Nova Bold"/>
                  <a:sym typeface="Proxima Nova Bold"/>
                </a:rPr>
                <a:t>Top 5 Most Viewed Songs</a:t>
              </a:r>
            </a:p>
          </p:txBody>
        </p:sp>
      </p:grpSp>
      <p:grpSp>
        <p:nvGrpSpPr>
          <p:cNvPr name="Group 12" id="12"/>
          <p:cNvGrpSpPr/>
          <p:nvPr/>
        </p:nvGrpSpPr>
        <p:grpSpPr>
          <a:xfrm rot="0">
            <a:off x="9044349" y="3878265"/>
            <a:ext cx="7506805" cy="1163122"/>
            <a:chOff x="0" y="0"/>
            <a:chExt cx="10009073" cy="1550830"/>
          </a:xfrm>
        </p:grpSpPr>
        <p:sp>
          <p:nvSpPr>
            <p:cNvPr name="TextBox 13" id="13"/>
            <p:cNvSpPr txBox="true"/>
            <p:nvPr/>
          </p:nvSpPr>
          <p:spPr>
            <a:xfrm rot="0">
              <a:off x="0" y="631138"/>
              <a:ext cx="10009073" cy="9196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Proxima Nova"/>
                  <a:ea typeface="Proxima Nova"/>
                  <a:cs typeface="Proxima Nova"/>
                  <a:sym typeface="Proxima Nova"/>
                </a:rPr>
                <a:t>The </a:t>
              </a:r>
              <a:r>
                <a:rPr lang="en-US" sz="2000" strike="noStrike" u="none">
                  <a:solidFill>
                    <a:srgbClr val="000000"/>
                  </a:solidFill>
                  <a:latin typeface="Proxima Nova"/>
                  <a:ea typeface="Proxima Nova"/>
                  <a:cs typeface="Proxima Nova"/>
                  <a:sym typeface="Proxima Nova"/>
                </a:rPr>
                <a:t>Top 5 most liked songs were “Vaaste Song”, “Lut Gaye”, “Full Song”, “Official Video” and “Saiyaan Ji”</a:t>
              </a:r>
            </a:p>
          </p:txBody>
        </p:sp>
        <p:sp>
          <p:nvSpPr>
            <p:cNvPr name="TextBox 14" id="14"/>
            <p:cNvSpPr txBox="true"/>
            <p:nvPr/>
          </p:nvSpPr>
          <p:spPr>
            <a:xfrm rot="0">
              <a:off x="0" y="-9525"/>
              <a:ext cx="10009073" cy="530225"/>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roxima Nova Bold"/>
                  <a:ea typeface="Proxima Nova Bold"/>
                  <a:cs typeface="Proxima Nova Bold"/>
                  <a:sym typeface="Proxima Nova Bold"/>
                </a:rPr>
                <a:t>Top 5 Most Liked Songs</a:t>
              </a:r>
            </a:p>
          </p:txBody>
        </p:sp>
      </p:grpSp>
      <p:grpSp>
        <p:nvGrpSpPr>
          <p:cNvPr name="Group 15" id="15"/>
          <p:cNvGrpSpPr/>
          <p:nvPr/>
        </p:nvGrpSpPr>
        <p:grpSpPr>
          <a:xfrm rot="0">
            <a:off x="9140969" y="5628434"/>
            <a:ext cx="7310534" cy="1237796"/>
            <a:chOff x="0" y="0"/>
            <a:chExt cx="9747378" cy="1650395"/>
          </a:xfrm>
        </p:grpSpPr>
        <p:sp>
          <p:nvSpPr>
            <p:cNvPr name="TextBox 16" id="16"/>
            <p:cNvSpPr txBox="true"/>
            <p:nvPr/>
          </p:nvSpPr>
          <p:spPr>
            <a:xfrm rot="0">
              <a:off x="0" y="730703"/>
              <a:ext cx="9747378" cy="9196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Proxima Nova"/>
                  <a:ea typeface="Proxima Nova"/>
                  <a:cs typeface="Proxima Nova"/>
                  <a:sym typeface="Proxima Nova"/>
                </a:rPr>
                <a:t>The Top 3 most commented videos were “Guru Randhawa”, “Vaaste Song’ and “Yo Yo Honey Singh</a:t>
              </a:r>
            </a:p>
          </p:txBody>
        </p:sp>
        <p:sp>
          <p:nvSpPr>
            <p:cNvPr name="TextBox 17" id="17"/>
            <p:cNvSpPr txBox="true"/>
            <p:nvPr/>
          </p:nvSpPr>
          <p:spPr>
            <a:xfrm rot="0">
              <a:off x="0" y="-9525"/>
              <a:ext cx="9747378" cy="530225"/>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roxima Nova Bold"/>
                  <a:ea typeface="Proxima Nova Bold"/>
                  <a:cs typeface="Proxima Nova Bold"/>
                  <a:sym typeface="Proxima Nova Bold"/>
                </a:rPr>
                <a:t>Top 3 Most Commented Videos</a:t>
              </a:r>
            </a:p>
          </p:txBody>
        </p:sp>
      </p:grpSp>
      <p:grpSp>
        <p:nvGrpSpPr>
          <p:cNvPr name="Group 18" id="18"/>
          <p:cNvGrpSpPr/>
          <p:nvPr/>
        </p:nvGrpSpPr>
        <p:grpSpPr>
          <a:xfrm rot="0">
            <a:off x="8134458" y="500679"/>
            <a:ext cx="673028" cy="6730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20" id="20"/>
            <p:cNvSpPr txBox="true"/>
            <p:nvPr/>
          </p:nvSpPr>
          <p:spPr>
            <a:xfrm>
              <a:off x="76200" y="19050"/>
              <a:ext cx="660400" cy="717550"/>
            </a:xfrm>
            <a:prstGeom prst="rect">
              <a:avLst/>
            </a:prstGeom>
          </p:spPr>
          <p:txBody>
            <a:bodyPr anchor="ctr" rtlCol="false" tIns="0" lIns="0" bIns="0" rIns="0"/>
            <a:lstStyle/>
            <a:p>
              <a:pPr algn="ctr">
                <a:lnSpc>
                  <a:spcPts val="3360"/>
                </a:lnSpc>
              </a:pPr>
              <a:r>
                <a:rPr lang="en-US" sz="2400">
                  <a:solidFill>
                    <a:srgbClr val="FFFFFF"/>
                  </a:solidFill>
                  <a:latin typeface="Tomorrow Bold"/>
                  <a:ea typeface="Tomorrow Bold"/>
                  <a:cs typeface="Tomorrow Bold"/>
                  <a:sym typeface="Tomorrow Bold"/>
                </a:rPr>
                <a:t>&gt;</a:t>
              </a:r>
            </a:p>
          </p:txBody>
        </p:sp>
      </p:grpSp>
      <p:grpSp>
        <p:nvGrpSpPr>
          <p:cNvPr name="Group 21" id="21"/>
          <p:cNvGrpSpPr/>
          <p:nvPr/>
        </p:nvGrpSpPr>
        <p:grpSpPr>
          <a:xfrm rot="0">
            <a:off x="8134458" y="2143739"/>
            <a:ext cx="673028" cy="6730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23" id="23"/>
            <p:cNvSpPr txBox="true"/>
            <p:nvPr/>
          </p:nvSpPr>
          <p:spPr>
            <a:xfrm>
              <a:off x="76200" y="19050"/>
              <a:ext cx="660400" cy="717550"/>
            </a:xfrm>
            <a:prstGeom prst="rect">
              <a:avLst/>
            </a:prstGeom>
          </p:spPr>
          <p:txBody>
            <a:bodyPr anchor="ctr" rtlCol="false" tIns="0" lIns="0" bIns="0" rIns="0"/>
            <a:lstStyle/>
            <a:p>
              <a:pPr algn="ctr">
                <a:lnSpc>
                  <a:spcPts val="3360"/>
                </a:lnSpc>
              </a:pPr>
              <a:r>
                <a:rPr lang="en-US" sz="2400">
                  <a:solidFill>
                    <a:srgbClr val="FFFFFF"/>
                  </a:solidFill>
                  <a:latin typeface="Tomorrow Bold"/>
                  <a:ea typeface="Tomorrow Bold"/>
                  <a:cs typeface="Tomorrow Bold"/>
                  <a:sym typeface="Tomorrow Bold"/>
                </a:rPr>
                <a:t>&gt;</a:t>
              </a:r>
            </a:p>
          </p:txBody>
        </p:sp>
      </p:grpSp>
      <p:grpSp>
        <p:nvGrpSpPr>
          <p:cNvPr name="Group 24" id="24"/>
          <p:cNvGrpSpPr/>
          <p:nvPr/>
        </p:nvGrpSpPr>
        <p:grpSpPr>
          <a:xfrm rot="0">
            <a:off x="8134458" y="3786798"/>
            <a:ext cx="673028" cy="67302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26" id="26"/>
            <p:cNvSpPr txBox="true"/>
            <p:nvPr/>
          </p:nvSpPr>
          <p:spPr>
            <a:xfrm>
              <a:off x="76200" y="19050"/>
              <a:ext cx="660400" cy="717550"/>
            </a:xfrm>
            <a:prstGeom prst="rect">
              <a:avLst/>
            </a:prstGeom>
          </p:spPr>
          <p:txBody>
            <a:bodyPr anchor="ctr" rtlCol="false" tIns="0" lIns="0" bIns="0" rIns="0"/>
            <a:lstStyle/>
            <a:p>
              <a:pPr algn="ctr">
                <a:lnSpc>
                  <a:spcPts val="3360"/>
                </a:lnSpc>
              </a:pPr>
              <a:r>
                <a:rPr lang="en-US" sz="2400">
                  <a:solidFill>
                    <a:srgbClr val="FFFFFF"/>
                  </a:solidFill>
                  <a:latin typeface="Tomorrow Bold"/>
                  <a:ea typeface="Tomorrow Bold"/>
                  <a:cs typeface="Tomorrow Bold"/>
                  <a:sym typeface="Tomorrow Bold"/>
                </a:rPr>
                <a:t>&gt;</a:t>
              </a:r>
            </a:p>
          </p:txBody>
        </p:sp>
      </p:grpSp>
      <p:grpSp>
        <p:nvGrpSpPr>
          <p:cNvPr name="Group 27" id="27"/>
          <p:cNvGrpSpPr/>
          <p:nvPr/>
        </p:nvGrpSpPr>
        <p:grpSpPr>
          <a:xfrm rot="0">
            <a:off x="8134458" y="5628434"/>
            <a:ext cx="673028" cy="673028"/>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29" id="29"/>
            <p:cNvSpPr txBox="true"/>
            <p:nvPr/>
          </p:nvSpPr>
          <p:spPr>
            <a:xfrm>
              <a:off x="76200" y="19050"/>
              <a:ext cx="660400" cy="717550"/>
            </a:xfrm>
            <a:prstGeom prst="rect">
              <a:avLst/>
            </a:prstGeom>
          </p:spPr>
          <p:txBody>
            <a:bodyPr anchor="ctr" rtlCol="false" tIns="0" lIns="0" bIns="0" rIns="0"/>
            <a:lstStyle/>
            <a:p>
              <a:pPr algn="ctr">
                <a:lnSpc>
                  <a:spcPts val="3360"/>
                </a:lnSpc>
              </a:pPr>
              <a:r>
                <a:rPr lang="en-US" sz="2400">
                  <a:solidFill>
                    <a:srgbClr val="FFFFFF"/>
                  </a:solidFill>
                  <a:latin typeface="Tomorrow Bold"/>
                  <a:ea typeface="Tomorrow Bold"/>
                  <a:cs typeface="Tomorrow Bold"/>
                  <a:sym typeface="Tomorrow Bold"/>
                </a:rPr>
                <a:t>&gt;</a:t>
              </a:r>
            </a:p>
          </p:txBody>
        </p:sp>
      </p:grpSp>
      <p:sp>
        <p:nvSpPr>
          <p:cNvPr name="Freeform 30" id="30"/>
          <p:cNvSpPr/>
          <p:nvPr/>
        </p:nvSpPr>
        <p:spPr>
          <a:xfrm flipH="false" flipV="false" rot="0">
            <a:off x="-1736288" y="5281356"/>
            <a:ext cx="7819951" cy="7742635"/>
          </a:xfrm>
          <a:custGeom>
            <a:avLst/>
            <a:gdLst/>
            <a:ahLst/>
            <a:cxnLst/>
            <a:rect r="r" b="b" t="t" l="l"/>
            <a:pathLst>
              <a:path h="7742635" w="7819951">
                <a:moveTo>
                  <a:pt x="0" y="0"/>
                </a:moveTo>
                <a:lnTo>
                  <a:pt x="7819951" y="0"/>
                </a:lnTo>
                <a:lnTo>
                  <a:pt x="7819951" y="7742635"/>
                </a:lnTo>
                <a:lnTo>
                  <a:pt x="0" y="7742635"/>
                </a:lnTo>
                <a:lnTo>
                  <a:pt x="0" y="0"/>
                </a:lnTo>
                <a:close/>
              </a:path>
            </a:pathLst>
          </a:custGeom>
          <a:blipFill>
            <a:blip r:embed="rId2"/>
            <a:stretch>
              <a:fillRect l="0" t="0" r="0" b="0"/>
            </a:stretch>
          </a:blipFill>
        </p:spPr>
      </p:sp>
      <p:grpSp>
        <p:nvGrpSpPr>
          <p:cNvPr name="Group 31" id="31"/>
          <p:cNvGrpSpPr/>
          <p:nvPr/>
        </p:nvGrpSpPr>
        <p:grpSpPr>
          <a:xfrm rot="0">
            <a:off x="8134458" y="7436674"/>
            <a:ext cx="673028" cy="673028"/>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33" id="33"/>
            <p:cNvSpPr txBox="true"/>
            <p:nvPr/>
          </p:nvSpPr>
          <p:spPr>
            <a:xfrm>
              <a:off x="76200" y="19050"/>
              <a:ext cx="660400" cy="717550"/>
            </a:xfrm>
            <a:prstGeom prst="rect">
              <a:avLst/>
            </a:prstGeom>
          </p:spPr>
          <p:txBody>
            <a:bodyPr anchor="ctr" rtlCol="false" tIns="0" lIns="0" bIns="0" rIns="0"/>
            <a:lstStyle/>
            <a:p>
              <a:pPr algn="ctr">
                <a:lnSpc>
                  <a:spcPts val="3360"/>
                </a:lnSpc>
              </a:pPr>
              <a:r>
                <a:rPr lang="en-US" sz="2400">
                  <a:solidFill>
                    <a:srgbClr val="FFFFFF"/>
                  </a:solidFill>
                  <a:latin typeface="Tomorrow Bold"/>
                  <a:ea typeface="Tomorrow Bold"/>
                  <a:cs typeface="Tomorrow Bold"/>
                  <a:sym typeface="Tomorrow Bold"/>
                </a:rPr>
                <a:t>&gt;</a:t>
              </a:r>
            </a:p>
          </p:txBody>
        </p:sp>
      </p:grpSp>
      <p:grpSp>
        <p:nvGrpSpPr>
          <p:cNvPr name="Group 34" id="34"/>
          <p:cNvGrpSpPr/>
          <p:nvPr/>
        </p:nvGrpSpPr>
        <p:grpSpPr>
          <a:xfrm rot="0">
            <a:off x="9092659" y="7325947"/>
            <a:ext cx="7310534" cy="1237796"/>
            <a:chOff x="0" y="0"/>
            <a:chExt cx="9747378" cy="1650395"/>
          </a:xfrm>
        </p:grpSpPr>
        <p:sp>
          <p:nvSpPr>
            <p:cNvPr name="TextBox 35" id="35"/>
            <p:cNvSpPr txBox="true"/>
            <p:nvPr/>
          </p:nvSpPr>
          <p:spPr>
            <a:xfrm rot="0">
              <a:off x="0" y="730703"/>
              <a:ext cx="9747378" cy="9196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Proxima Nova"/>
                  <a:ea typeface="Proxima Nova"/>
                  <a:cs typeface="Proxima Nova"/>
                  <a:sym typeface="Proxima Nova"/>
                </a:rPr>
                <a:t>85.75% of the song videos were in HD quality and 14.28% of the song videos were in SD quality</a:t>
              </a:r>
            </a:p>
          </p:txBody>
        </p:sp>
        <p:sp>
          <p:nvSpPr>
            <p:cNvPr name="TextBox 36" id="36"/>
            <p:cNvSpPr txBox="true"/>
            <p:nvPr/>
          </p:nvSpPr>
          <p:spPr>
            <a:xfrm rot="0">
              <a:off x="0" y="-9525"/>
              <a:ext cx="9747378" cy="530225"/>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roxima Nova Bold"/>
                  <a:ea typeface="Proxima Nova Bold"/>
                  <a:cs typeface="Proxima Nova Bold"/>
                  <a:sym typeface="Proxima Nova Bold"/>
                </a:rPr>
                <a:t>Video Quality</a:t>
              </a:r>
            </a:p>
          </p:txBody>
        </p:sp>
      </p:grpSp>
      <p:grpSp>
        <p:nvGrpSpPr>
          <p:cNvPr name="Group 37" id="37"/>
          <p:cNvGrpSpPr/>
          <p:nvPr/>
        </p:nvGrpSpPr>
        <p:grpSpPr>
          <a:xfrm rot="0">
            <a:off x="9044349" y="9046502"/>
            <a:ext cx="7310534" cy="885371"/>
            <a:chOff x="0" y="0"/>
            <a:chExt cx="9747378" cy="1180495"/>
          </a:xfrm>
        </p:grpSpPr>
        <p:sp>
          <p:nvSpPr>
            <p:cNvPr name="TextBox 38" id="38"/>
            <p:cNvSpPr txBox="true"/>
            <p:nvPr/>
          </p:nvSpPr>
          <p:spPr>
            <a:xfrm rot="0">
              <a:off x="0" y="730703"/>
              <a:ext cx="9747378" cy="449791"/>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Proxima Nova"/>
                  <a:ea typeface="Proxima Nova"/>
                  <a:cs typeface="Proxima Nova"/>
                  <a:sym typeface="Proxima Nova"/>
                </a:rPr>
                <a:t>There were a total of 2 billion likes and 51 million comments.</a:t>
              </a:r>
            </a:p>
          </p:txBody>
        </p:sp>
        <p:sp>
          <p:nvSpPr>
            <p:cNvPr name="TextBox 39" id="39"/>
            <p:cNvSpPr txBox="true"/>
            <p:nvPr/>
          </p:nvSpPr>
          <p:spPr>
            <a:xfrm rot="0">
              <a:off x="0" y="-9525"/>
              <a:ext cx="9747378" cy="530225"/>
            </a:xfrm>
            <a:prstGeom prst="rect">
              <a:avLst/>
            </a:prstGeom>
          </p:spPr>
          <p:txBody>
            <a:bodyPr anchor="t" rtlCol="false" tIns="0" lIns="0" bIns="0" rIns="0">
              <a:spAutoFit/>
            </a:bodyPr>
            <a:lstStyle/>
            <a:p>
              <a:pPr algn="l" marL="0" indent="0" lvl="0">
                <a:lnSpc>
                  <a:spcPts val="3120"/>
                </a:lnSpc>
              </a:pPr>
              <a:r>
                <a:rPr lang="en-US" sz="2600">
                  <a:solidFill>
                    <a:srgbClr val="000000"/>
                  </a:solidFill>
                  <a:latin typeface="Proxima Nova Bold"/>
                  <a:ea typeface="Proxima Nova Bold"/>
                  <a:cs typeface="Proxima Nova Bold"/>
                  <a:sym typeface="Proxima Nova Bold"/>
                </a:rPr>
                <a:t>Engagement Metrics</a:t>
              </a:r>
            </a:p>
          </p:txBody>
        </p:sp>
      </p:grpSp>
      <p:grpSp>
        <p:nvGrpSpPr>
          <p:cNvPr name="Group 40" id="40"/>
          <p:cNvGrpSpPr/>
          <p:nvPr/>
        </p:nvGrpSpPr>
        <p:grpSpPr>
          <a:xfrm rot="0">
            <a:off x="8134458" y="9152674"/>
            <a:ext cx="673028" cy="673028"/>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C1A83">
                    <a:alpha val="100000"/>
                  </a:srgbClr>
                </a:gs>
                <a:gs pos="100000">
                  <a:srgbClr val="FF9CFB">
                    <a:alpha val="100000"/>
                  </a:srgbClr>
                </a:gs>
              </a:gsLst>
              <a:lin ang="0"/>
            </a:gradFill>
          </p:spPr>
        </p:sp>
        <p:sp>
          <p:nvSpPr>
            <p:cNvPr name="TextBox 42" id="42"/>
            <p:cNvSpPr txBox="true"/>
            <p:nvPr/>
          </p:nvSpPr>
          <p:spPr>
            <a:xfrm>
              <a:off x="76200" y="19050"/>
              <a:ext cx="660400" cy="717550"/>
            </a:xfrm>
            <a:prstGeom prst="rect">
              <a:avLst/>
            </a:prstGeom>
          </p:spPr>
          <p:txBody>
            <a:bodyPr anchor="ctr" rtlCol="false" tIns="0" lIns="0" bIns="0" rIns="0"/>
            <a:lstStyle/>
            <a:p>
              <a:pPr algn="ctr">
                <a:lnSpc>
                  <a:spcPts val="3360"/>
                </a:lnSpc>
              </a:pPr>
              <a:r>
                <a:rPr lang="en-US" sz="2400">
                  <a:solidFill>
                    <a:srgbClr val="FFFFFF"/>
                  </a:solidFill>
                  <a:latin typeface="Tomorrow Bold"/>
                  <a:ea typeface="Tomorrow Bold"/>
                  <a:cs typeface="Tomorrow Bold"/>
                  <a:sym typeface="Tomorrow Bold"/>
                </a:rPr>
                <a:t>&gt;</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E6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6085424">
            <a:off x="10597617" y="-4569963"/>
            <a:ext cx="8306420" cy="8508497"/>
          </a:xfrm>
          <a:custGeom>
            <a:avLst/>
            <a:gdLst/>
            <a:ahLst/>
            <a:cxnLst/>
            <a:rect r="r" b="b" t="t" l="l"/>
            <a:pathLst>
              <a:path h="8508497" w="8306420">
                <a:moveTo>
                  <a:pt x="0" y="0"/>
                </a:moveTo>
                <a:lnTo>
                  <a:pt x="8306420" y="0"/>
                </a:lnTo>
                <a:lnTo>
                  <a:pt x="8306420" y="8508497"/>
                </a:lnTo>
                <a:lnTo>
                  <a:pt x="0" y="8508497"/>
                </a:lnTo>
                <a:lnTo>
                  <a:pt x="0" y="0"/>
                </a:lnTo>
                <a:close/>
              </a:path>
            </a:pathLst>
          </a:custGeom>
          <a:blipFill>
            <a:blip r:embed="rId2"/>
            <a:stretch>
              <a:fillRect l="0" t="0" r="0" b="0"/>
            </a:stretch>
          </a:blipFill>
        </p:spPr>
      </p:sp>
      <p:sp>
        <p:nvSpPr>
          <p:cNvPr name="Freeform 3" id="3"/>
          <p:cNvSpPr/>
          <p:nvPr/>
        </p:nvSpPr>
        <p:spPr>
          <a:xfrm flipH="false" flipV="false" rot="0">
            <a:off x="0" y="5914003"/>
            <a:ext cx="2903186" cy="4292965"/>
          </a:xfrm>
          <a:custGeom>
            <a:avLst/>
            <a:gdLst/>
            <a:ahLst/>
            <a:cxnLst/>
            <a:rect r="r" b="b" t="t" l="l"/>
            <a:pathLst>
              <a:path h="4292965" w="2903186">
                <a:moveTo>
                  <a:pt x="0" y="0"/>
                </a:moveTo>
                <a:lnTo>
                  <a:pt x="2903186" y="0"/>
                </a:lnTo>
                <a:lnTo>
                  <a:pt x="2903186" y="4292965"/>
                </a:lnTo>
                <a:lnTo>
                  <a:pt x="0" y="4292965"/>
                </a:lnTo>
                <a:lnTo>
                  <a:pt x="0" y="0"/>
                </a:lnTo>
                <a:close/>
              </a:path>
            </a:pathLst>
          </a:custGeom>
          <a:blipFill>
            <a:blip r:embed="rId3"/>
            <a:stretch>
              <a:fillRect l="0" t="-39305" r="-15741" b="0"/>
            </a:stretch>
          </a:blipFill>
        </p:spPr>
      </p:sp>
      <p:sp>
        <p:nvSpPr>
          <p:cNvPr name="TextBox 4" id="4"/>
          <p:cNvSpPr txBox="true"/>
          <p:nvPr/>
        </p:nvSpPr>
        <p:spPr>
          <a:xfrm rot="0">
            <a:off x="5842511" y="4246699"/>
            <a:ext cx="9158110" cy="1400803"/>
          </a:xfrm>
          <a:prstGeom prst="rect">
            <a:avLst/>
          </a:prstGeom>
        </p:spPr>
        <p:txBody>
          <a:bodyPr anchor="t" rtlCol="false" tIns="0" lIns="0" bIns="0" rIns="0">
            <a:spAutoFit/>
          </a:bodyPr>
          <a:lstStyle/>
          <a:p>
            <a:pPr algn="l" marL="0" indent="0" lvl="0">
              <a:lnSpc>
                <a:spcPts val="10779"/>
              </a:lnSpc>
              <a:spcBef>
                <a:spcPct val="0"/>
              </a:spcBef>
            </a:pPr>
            <a:r>
              <a:rPr lang="en-US" sz="9799" spc="-195">
                <a:solidFill>
                  <a:srgbClr val="000000"/>
                </a:solidFill>
                <a:latin typeface="Tomorrow"/>
                <a:ea typeface="Tomorrow"/>
                <a:cs typeface="Tomorrow"/>
                <a:sym typeface="Tomorrow"/>
              </a:rPr>
              <a:t>THANK YOU</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DAGJ_Xxim2M</dc:identifier>
  <dcterms:modified xsi:type="dcterms:W3CDTF">2011-08-01T06:04:30Z</dcterms:modified>
  <cp:revision>1</cp:revision>
  <dc:title>SONG Analysis</dc:title>
</cp:coreProperties>
</file>