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agnolia Script" charset="1" panose="02000503070000020003"/>
      <p:regular r:id="rId18"/>
    </p:embeddedFont>
    <p:embeddedFont>
      <p:font typeface="Garet" charset="1" panose="00000000000000000000"/>
      <p:regular r:id="rId19"/>
    </p:embeddedFont>
    <p:embeddedFont>
      <p:font typeface="Garet Bold" charset="1" panose="00000000000000000000"/>
      <p:regular r:id="rId20"/>
    </p:embeddedFont>
    <p:embeddedFont>
      <p:font typeface="Helvetica World" charset="1" panose="020B0500040000020004"/>
      <p:regular r:id="rId21"/>
    </p:embeddedFont>
    <p:embeddedFont>
      <p:font typeface="Helvetica World Bold" charset="1" panose="020B0800040000020004"/>
      <p:regular r:id="rId22"/>
    </p:embeddedFont>
    <p:embeddedFont>
      <p:font typeface="Yeseva One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7460" y="5143500"/>
            <a:ext cx="6024773" cy="5549288"/>
          </a:xfrm>
          <a:custGeom>
            <a:avLst/>
            <a:gdLst/>
            <a:ahLst/>
            <a:cxnLst/>
            <a:rect r="r" b="b" t="t" l="l"/>
            <a:pathLst>
              <a:path h="5549288" w="6024773">
                <a:moveTo>
                  <a:pt x="0" y="0"/>
                </a:moveTo>
                <a:lnTo>
                  <a:pt x="6024773" y="0"/>
                </a:lnTo>
                <a:lnTo>
                  <a:pt x="6024773" y="5549288"/>
                </a:lnTo>
                <a:lnTo>
                  <a:pt x="0" y="554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6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0205" y="357117"/>
            <a:ext cx="14679282" cy="3231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1"/>
              </a:lnSpc>
            </a:pPr>
            <a:r>
              <a:rPr lang="en-US" sz="9279">
                <a:solidFill>
                  <a:srgbClr val="0D0F68"/>
                </a:solidFill>
                <a:latin typeface="Magnolia Script"/>
              </a:rPr>
              <a:t>Hotel Reservation Analysis with SQL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79557" y="3988565"/>
            <a:ext cx="1168057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D0F68"/>
                </a:solidFill>
                <a:latin typeface="Garet"/>
              </a:rPr>
              <a:t>Presented By Nwachukwu Zinachidi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46545" y="600075"/>
            <a:ext cx="5474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agnolia Script"/>
              </a:rPr>
              <a:t>Key 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5150" y="2622396"/>
            <a:ext cx="16032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8415" y="2698596"/>
            <a:ext cx="6375585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</a:rPr>
              <a:t>Identification of the most popular meal plans among guests, allowing for targeted marketing strategies and menu planning.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5150" y="5682667"/>
            <a:ext cx="16032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68415" y="5758867"/>
            <a:ext cx="6375585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</a:rPr>
              <a:t>Determination of the average length of stay and distribution of guests across different room types, aiding in revenue management strategies.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2622396"/>
            <a:ext cx="16032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47265" y="2698596"/>
            <a:ext cx="637558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</a:rPr>
              <a:t>Analysis of reservation trends over time, facilitating optimized staffing and resource allocation.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446545" y="600075"/>
            <a:ext cx="5474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agnolia Script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99492" y="3021567"/>
            <a:ext cx="14490885" cy="41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6"/>
              </a:lnSpc>
            </a:pPr>
            <a:r>
              <a:rPr lang="en-US" sz="3918">
                <a:solidFill>
                  <a:srgbClr val="0D0F68"/>
                </a:solidFill>
                <a:latin typeface="Helvetica World"/>
              </a:rPr>
              <a:t>In conclusion, the analysis of the hotel reservation dataset has underscored the critical role of data analysis and SQL in informed decision-making within the hospitality industry. By leveraging SQL queries and techniques, we have gained valuable insights into various aspects of the reservation process, contributing to a deeper understanding of guest behavior and preferences.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4359" y="3135097"/>
            <a:ext cx="14679282" cy="200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50"/>
              </a:lnSpc>
            </a:pPr>
            <a:r>
              <a:rPr lang="en-US" sz="11679">
                <a:solidFill>
                  <a:srgbClr val="0D0F68"/>
                </a:solidFill>
                <a:latin typeface="Yeseva One"/>
              </a:rPr>
              <a:t>Thank You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48168" y="1418432"/>
            <a:ext cx="805913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Magnolia Script"/>
              </a:rPr>
              <a:t>Table of Contents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39025" y="3497898"/>
            <a:ext cx="6492732" cy="1217823"/>
            <a:chOff x="0" y="0"/>
            <a:chExt cx="1710020" cy="3207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0D0F68"/>
            </a:solidFill>
            <a:ln cap="rnd">
              <a:noFill/>
              <a:prstDash val="dash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96070" y="3687710"/>
            <a:ext cx="8840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1690" y="3755972"/>
            <a:ext cx="468795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elvetica World"/>
              </a:rPr>
              <a:t>Introduction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556243" y="3497898"/>
            <a:ext cx="6492732" cy="1217823"/>
            <a:chOff x="0" y="0"/>
            <a:chExt cx="1710020" cy="3207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000822" y="3687710"/>
            <a:ext cx="8840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16442" y="3755972"/>
            <a:ext cx="468795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elvetica World"/>
              </a:rPr>
              <a:t>Dataset Overview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239025" y="7043102"/>
            <a:ext cx="6492732" cy="1217823"/>
            <a:chOff x="0" y="0"/>
            <a:chExt cx="8656976" cy="162376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656976" cy="1623764"/>
              <a:chOff x="0" y="0"/>
              <a:chExt cx="1710020" cy="32074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10020" cy="320744"/>
              </a:xfrm>
              <a:custGeom>
                <a:avLst/>
                <a:gdLst/>
                <a:ahLst/>
                <a:cxnLst/>
                <a:rect r="r" b="b" t="t" l="l"/>
                <a:pathLst>
                  <a:path h="320744" w="1710020">
                    <a:moveTo>
                      <a:pt x="60812" y="0"/>
                    </a:moveTo>
                    <a:lnTo>
                      <a:pt x="1649208" y="0"/>
                    </a:lnTo>
                    <a:cubicBezTo>
                      <a:pt x="1682793" y="0"/>
                      <a:pt x="1710020" y="27227"/>
                      <a:pt x="1710020" y="60812"/>
                    </a:cubicBezTo>
                    <a:lnTo>
                      <a:pt x="1710020" y="259931"/>
                    </a:lnTo>
                    <a:cubicBezTo>
                      <a:pt x="1710020" y="293517"/>
                      <a:pt x="1682793" y="320744"/>
                      <a:pt x="1649208" y="320744"/>
                    </a:cubicBezTo>
                    <a:lnTo>
                      <a:pt x="60812" y="320744"/>
                    </a:lnTo>
                    <a:cubicBezTo>
                      <a:pt x="27227" y="320744"/>
                      <a:pt x="0" y="293517"/>
                      <a:pt x="0" y="259931"/>
                    </a:cubicBezTo>
                    <a:lnTo>
                      <a:pt x="0" y="60812"/>
                    </a:lnTo>
                    <a:cubicBezTo>
                      <a:pt x="0" y="27227"/>
                      <a:pt x="27227" y="0"/>
                      <a:pt x="60812" y="0"/>
                    </a:cubicBezTo>
                    <a:close/>
                  </a:path>
                </a:pathLst>
              </a:custGeom>
              <a:solidFill>
                <a:srgbClr val="0D0F6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710020" cy="3588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92773" y="381000"/>
              <a:ext cx="1178678" cy="99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FFFFFF"/>
                  </a:solidFill>
                  <a:latin typeface="Garet Bold"/>
                </a:rPr>
                <a:t>05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813598" y="475192"/>
              <a:ext cx="6250605" cy="792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FFFFFF"/>
                  </a:solidFill>
                  <a:latin typeface="Helvetica World"/>
                </a:rPr>
                <a:t>Key Findings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56243" y="5272829"/>
            <a:ext cx="6492732" cy="1217823"/>
            <a:chOff x="0" y="0"/>
            <a:chExt cx="1710020" cy="3207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000822" y="5469095"/>
            <a:ext cx="8840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16442" y="5537358"/>
            <a:ext cx="468795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elvetica World"/>
              </a:rPr>
              <a:t>Data Analysis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39025" y="5272829"/>
            <a:ext cx="6492732" cy="1217823"/>
            <a:chOff x="0" y="0"/>
            <a:chExt cx="1710020" cy="32074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657970" y="5462640"/>
            <a:ext cx="8840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03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611690" y="5530903"/>
            <a:ext cx="468795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elvetica World"/>
              </a:rPr>
              <a:t>Task Description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556243" y="7043102"/>
            <a:ext cx="6492732" cy="1217823"/>
            <a:chOff x="0" y="0"/>
            <a:chExt cx="1710020" cy="32074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032433" y="7233602"/>
            <a:ext cx="8840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06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16442" y="7301176"/>
            <a:ext cx="468795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elvetica World"/>
              </a:rPr>
              <a:t>Conclusion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10657" y="419788"/>
            <a:ext cx="6854843" cy="1098350"/>
            <a:chOff x="0" y="0"/>
            <a:chExt cx="1805391" cy="2892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05391" cy="289277"/>
            </a:xfrm>
            <a:custGeom>
              <a:avLst/>
              <a:gdLst/>
              <a:ahLst/>
              <a:cxnLst/>
              <a:rect r="r" b="b" t="t" l="l"/>
              <a:pathLst>
                <a:path h="289277" w="1805391">
                  <a:moveTo>
                    <a:pt x="57600" y="0"/>
                  </a:moveTo>
                  <a:lnTo>
                    <a:pt x="1747791" y="0"/>
                  </a:lnTo>
                  <a:cubicBezTo>
                    <a:pt x="1779602" y="0"/>
                    <a:pt x="1805391" y="25788"/>
                    <a:pt x="1805391" y="57600"/>
                  </a:cubicBezTo>
                  <a:lnTo>
                    <a:pt x="1805391" y="231678"/>
                  </a:lnTo>
                  <a:cubicBezTo>
                    <a:pt x="1805391" y="263489"/>
                    <a:pt x="1779602" y="289277"/>
                    <a:pt x="1747791" y="289277"/>
                  </a:cubicBezTo>
                  <a:lnTo>
                    <a:pt x="57600" y="289277"/>
                  </a:lnTo>
                  <a:cubicBezTo>
                    <a:pt x="42323" y="289277"/>
                    <a:pt x="27673" y="283209"/>
                    <a:pt x="16871" y="272407"/>
                  </a:cubicBezTo>
                  <a:cubicBezTo>
                    <a:pt x="6069" y="261605"/>
                    <a:pt x="0" y="246954"/>
                    <a:pt x="0" y="231678"/>
                  </a:cubicBezTo>
                  <a:lnTo>
                    <a:pt x="0" y="57600"/>
                  </a:lnTo>
                  <a:cubicBezTo>
                    <a:pt x="0" y="25788"/>
                    <a:pt x="25788" y="0"/>
                    <a:pt x="57600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05391" cy="327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46545" y="600075"/>
            <a:ext cx="5474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agnolia Script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0360" y="1628504"/>
            <a:ext cx="15438940" cy="7629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5"/>
              </a:lnSpc>
            </a:pPr>
          </a:p>
          <a:p>
            <a:pPr algn="l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Helvetica World"/>
              </a:rPr>
              <a:t>In  my capacity as a Data Analyst Intern at Mentorness, I embarked on exploring a hotel’s  hospitality industry, understanding guest preferences,  booking trends, and other key factors that impact the hotel's operations.  </a:t>
            </a:r>
          </a:p>
          <a:p>
            <a:pPr algn="l">
              <a:lnSpc>
                <a:spcPts val="4395"/>
              </a:lnSpc>
            </a:pPr>
          </a:p>
          <a:p>
            <a:pPr algn="l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Helvetica World"/>
              </a:rPr>
              <a:t>Spanning through the years 2017-2018, our analysis delves into hotel reservation dataset comprising of carefully curated entries  providing a valuable lens into guest behavior, preferences, and booking trends.</a:t>
            </a:r>
          </a:p>
          <a:p>
            <a:pPr algn="l">
              <a:lnSpc>
                <a:spcPts val="4395"/>
              </a:lnSpc>
            </a:pPr>
          </a:p>
          <a:p>
            <a:pPr algn="l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Helvetica World"/>
              </a:rPr>
              <a:t> Leveraging data analysis techniques, particularly with SQL, allows us to extract meaningful insights from this dataset, empowering decision-makers with actionable information.</a:t>
            </a:r>
          </a:p>
          <a:p>
            <a:pPr algn="l">
              <a:lnSpc>
                <a:spcPts val="3975"/>
              </a:lnSpc>
            </a:pPr>
          </a:p>
          <a:p>
            <a:pPr algn="l">
              <a:lnSpc>
                <a:spcPts val="3975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958215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01846" y="0"/>
            <a:ext cx="7163655" cy="1028700"/>
            <a:chOff x="0" y="0"/>
            <a:chExt cx="1886724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6724" cy="270933"/>
            </a:xfrm>
            <a:custGeom>
              <a:avLst/>
              <a:gdLst/>
              <a:ahLst/>
              <a:cxnLst/>
              <a:rect r="r" b="b" t="t" l="l"/>
              <a:pathLst>
                <a:path h="270933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15817"/>
                  </a:lnTo>
                  <a:cubicBezTo>
                    <a:pt x="1886724" y="230434"/>
                    <a:pt x="1880917" y="244454"/>
                    <a:pt x="1870581" y="254790"/>
                  </a:cubicBezTo>
                  <a:cubicBezTo>
                    <a:pt x="1860244" y="265126"/>
                    <a:pt x="1846225" y="270933"/>
                    <a:pt x="1831607" y="270933"/>
                  </a:cubicBezTo>
                  <a:lnTo>
                    <a:pt x="55117" y="270933"/>
                  </a:lnTo>
                  <a:cubicBezTo>
                    <a:pt x="40499" y="270933"/>
                    <a:pt x="26480" y="265126"/>
                    <a:pt x="16143" y="254790"/>
                  </a:cubicBezTo>
                  <a:cubicBezTo>
                    <a:pt x="5807" y="244454"/>
                    <a:pt x="0" y="230434"/>
                    <a:pt x="0" y="21581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8672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46545" y="47281"/>
            <a:ext cx="5474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agnolia Script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193" y="1063040"/>
            <a:ext cx="17902807" cy="783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 Bold"/>
              </a:rPr>
              <a:t>Booking_ID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: A unique identifier for each hotel reservation.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no_of_adults: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 The number of adults in the reservation.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no_of_children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: The number of children in the reservation.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no_of_weekend_nights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: The number of nights in the reservation that fall on weekends.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no_of_week_nights: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 The number of nights in the reservation that fall on weekdays.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type_of_meal_plan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: The meal plan chosen by the guests.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room_type_reserved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: The type of room reserved by the guests.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lead_time: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 The number of days between booking and arrival.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arrival_date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: The date of arrival.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market_segment_type: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 The market segment to which the reservation belongs.</a:t>
            </a:r>
          </a:p>
          <a:p>
            <a:pPr algn="l" marL="691734" indent="-345867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avg_price_per_room: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 The average price per room in the reservation.</a:t>
            </a:r>
          </a:p>
          <a:p>
            <a:pPr algn="l" marL="691732" indent="-345866" lvl="1">
              <a:lnSpc>
                <a:spcPts val="4485"/>
              </a:lnSpc>
              <a:buAutoNum type="arabicPeriod" startAt="1"/>
            </a:pPr>
            <a:r>
              <a:rPr lang="en-US" sz="3203">
                <a:solidFill>
                  <a:srgbClr val="000000"/>
                </a:solidFill>
                <a:latin typeface="Helvetica World"/>
              </a:rPr>
              <a:t> </a:t>
            </a:r>
            <a:r>
              <a:rPr lang="en-US" sz="3203">
                <a:solidFill>
                  <a:srgbClr val="000000"/>
                </a:solidFill>
                <a:latin typeface="Helvetica World Bold"/>
              </a:rPr>
              <a:t>booking_status:</a:t>
            </a:r>
            <a:r>
              <a:rPr lang="en-US" sz="3203">
                <a:solidFill>
                  <a:srgbClr val="000000"/>
                </a:solidFill>
                <a:latin typeface="Helvetica World"/>
              </a:rPr>
              <a:t> The status of the booking.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52319" y="0"/>
            <a:ext cx="6413182" cy="1028700"/>
            <a:chOff x="0" y="0"/>
            <a:chExt cx="168906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9068" cy="270933"/>
            </a:xfrm>
            <a:custGeom>
              <a:avLst/>
              <a:gdLst/>
              <a:ahLst/>
              <a:cxnLst/>
              <a:rect r="r" b="b" t="t" l="l"/>
              <a:pathLst>
                <a:path h="270933" w="1689068">
                  <a:moveTo>
                    <a:pt x="61567" y="0"/>
                  </a:moveTo>
                  <a:lnTo>
                    <a:pt x="1627502" y="0"/>
                  </a:lnTo>
                  <a:cubicBezTo>
                    <a:pt x="1643830" y="0"/>
                    <a:pt x="1659490" y="6486"/>
                    <a:pt x="1671036" y="18032"/>
                  </a:cubicBezTo>
                  <a:cubicBezTo>
                    <a:pt x="1682582" y="29578"/>
                    <a:pt x="1689068" y="45238"/>
                    <a:pt x="1689068" y="61567"/>
                  </a:cubicBezTo>
                  <a:lnTo>
                    <a:pt x="1689068" y="209367"/>
                  </a:lnTo>
                  <a:cubicBezTo>
                    <a:pt x="1689068" y="243369"/>
                    <a:pt x="1661504" y="270933"/>
                    <a:pt x="1627502" y="270933"/>
                  </a:cubicBezTo>
                  <a:lnTo>
                    <a:pt x="61567" y="270933"/>
                  </a:lnTo>
                  <a:cubicBezTo>
                    <a:pt x="27564" y="270933"/>
                    <a:pt x="0" y="243369"/>
                    <a:pt x="0" y="209367"/>
                  </a:cubicBezTo>
                  <a:lnTo>
                    <a:pt x="0" y="61567"/>
                  </a:lnTo>
                  <a:cubicBezTo>
                    <a:pt x="0" y="27564"/>
                    <a:pt x="27564" y="0"/>
                    <a:pt x="6156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8906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8748" y="971550"/>
            <a:ext cx="17989252" cy="903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Our data analysis journey delves into</a:t>
            </a:r>
            <a:r>
              <a:rPr lang="en-US" sz="2597">
                <a:solidFill>
                  <a:srgbClr val="000000"/>
                </a:solidFill>
                <a:latin typeface="Garet"/>
              </a:rPr>
              <a:t> hotel reservations, leveraging SQL to extract data from a rich dataset. Here’s a breakdown of the key tasks we tackled: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1. What is the total number of reservations in the dataset?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2. Which meal plan is the most popular among guests?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3. What is the average price per room for reservations involving children?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4. How many reservations were made for the year 20XX (replace XX with the desired year)?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5. What is the most commonly booked room type?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6. How many reservations fall on a weekend (no_of_weekend_nights &gt; 0)?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7. What is the highest and lowest lead time for reservations?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8. What is the most common market segment type for reservations?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9. How many reservations have a booking status of "Confirmed"?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10. What is the total number of adults and children across all reservations?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11. What is the average number of weekend nights for reservations involving children?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12. How many reservations were made in each month of the year?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13. What is the average number of nights (both weekend and weekday) spent by guests for each room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type?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14. For reservations involving children, what is the most common room type, and what is the average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price for that room type?</a:t>
            </a:r>
          </a:p>
          <a:p>
            <a:pPr algn="l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Garet"/>
              </a:rPr>
              <a:t>15. Find the market segment type that generates the highest average price per room.</a:t>
            </a:r>
          </a:p>
          <a:p>
            <a:pPr algn="l">
              <a:lnSpc>
                <a:spcPts val="279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183600" y="242364"/>
            <a:ext cx="4716919" cy="6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5"/>
              </a:lnSpc>
            </a:pPr>
            <a:r>
              <a:rPr lang="en-US" sz="4110">
                <a:solidFill>
                  <a:srgbClr val="FFFFFF"/>
                </a:solidFill>
                <a:latin typeface="Magnolia Script"/>
              </a:rPr>
              <a:t>Task Description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760772" y="600075"/>
            <a:ext cx="649268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agnolia Script"/>
              </a:rPr>
              <a:t>Analysis &amp; Insights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94409" y="1764771"/>
          <a:ext cx="17281723" cy="7970614"/>
        </p:xfrm>
        <a:graphic>
          <a:graphicData uri="http://schemas.openxmlformats.org/drawingml/2006/table">
            <a:tbl>
              <a:tblPr/>
              <a:tblGrid>
                <a:gridCol w="10396307"/>
                <a:gridCol w="6885416"/>
              </a:tblGrid>
              <a:tr h="14639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</a:tr>
              <a:tr h="16148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total number of reservations in the dataset?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D0F68"/>
                          </a:solidFill>
                          <a:latin typeface="Garet"/>
                        </a:rPr>
                        <a:t>700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4639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Which meal is the most popular among  guests?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D0F68"/>
                          </a:solidFill>
                          <a:latin typeface="Garet"/>
                        </a:rPr>
                        <a:t>Meal Plan 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5271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average price per room for reservations involving children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144.568333307902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9007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How many reservations were made for the year 20XX (replace XX with the desired year)?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sz="3400">
                          <a:solidFill>
                            <a:srgbClr val="0D0F68"/>
                          </a:solidFill>
                          <a:latin typeface="Garet"/>
                        </a:rPr>
                        <a:t>2017- 123</a:t>
                      </a:r>
                      <a:endParaRPr lang="en-US" sz="1100"/>
                    </a:p>
                    <a:p>
                      <a:pPr algn="ctr">
                        <a:lnSpc>
                          <a:spcPts val="4760"/>
                        </a:lnSpc>
                      </a:pPr>
                      <a:r>
                        <a:rPr lang="en-US" sz="3400">
                          <a:solidFill>
                            <a:srgbClr val="0D0F68"/>
                          </a:solidFill>
                          <a:latin typeface="Garet"/>
                        </a:rPr>
                        <a:t>2018 - 577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94409" y="1028700"/>
          <a:ext cx="17281723" cy="8075389"/>
        </p:xfrm>
        <a:graphic>
          <a:graphicData uri="http://schemas.openxmlformats.org/drawingml/2006/table">
            <a:tbl>
              <a:tblPr/>
              <a:tblGrid>
                <a:gridCol w="10396307"/>
                <a:gridCol w="6885416"/>
              </a:tblGrid>
              <a:tr h="14619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</a:tr>
              <a:tr h="1612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most commonly booked room type?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Room_Type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5250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How many reservations fall on a weekend (no_of_weekend_nights &gt; 0)?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383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5776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highest and lowest lead time for reservations?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Highest Lead Time - 443</a:t>
                      </a:r>
                      <a:endParaRPr lang="en-US" sz="1100"/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Lowest Lead Time - 0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898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most common market segment type for reservations?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Online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94409" y="82794"/>
          <a:ext cx="16564891" cy="10086975"/>
        </p:xfrm>
        <a:graphic>
          <a:graphicData uri="http://schemas.openxmlformats.org/drawingml/2006/table">
            <a:tbl>
              <a:tblPr/>
              <a:tblGrid>
                <a:gridCol w="9935428"/>
                <a:gridCol w="6629463"/>
              </a:tblGrid>
              <a:tr h="14321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</a:tr>
              <a:tr h="1493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How many reservations have a booking status of "Confirmed"?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493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545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total number of adults and children across all reservations?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Total Adults - 1316</a:t>
                      </a:r>
                      <a:endParaRPr lang="en-US" sz="1100"/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Total Children - 69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493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average number of weekend nights for reservations involving children?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41213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How many reservations were made in each month of the year?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January - 11            February - 28</a:t>
                      </a:r>
                      <a:endParaRPr lang="en-US" sz="1100"/>
                    </a:p>
                    <a:p>
                      <a:pPr algn="l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March - 52             April - 67</a:t>
                      </a:r>
                    </a:p>
                    <a:p>
                      <a:pPr algn="l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May - 55                  June - 84</a:t>
                      </a:r>
                    </a:p>
                    <a:p>
                      <a:pPr algn="l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July - 44                   August - 70</a:t>
                      </a:r>
                    </a:p>
                    <a:p>
                      <a:pPr algn="l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September - 80   October - 103</a:t>
                      </a:r>
                    </a:p>
                    <a:p>
                      <a:pPr algn="l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November - 54      December - 52</a:t>
                      </a:r>
                    </a:p>
                    <a:p>
                      <a:pPr algn="l">
                        <a:lnSpc>
                          <a:spcPts val="37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60772" y="600075"/>
            <a:ext cx="649268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agnolia Script"/>
              </a:rPr>
              <a:t>Analysis &amp; Insights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753024" y="182156"/>
          <a:ext cx="17281723" cy="8988954"/>
        </p:xfrm>
        <a:graphic>
          <a:graphicData uri="http://schemas.openxmlformats.org/drawingml/2006/table">
            <a:tbl>
              <a:tblPr/>
              <a:tblGrid>
                <a:gridCol w="10396307"/>
                <a:gridCol w="6885416"/>
              </a:tblGrid>
              <a:tr h="14138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Magnolia Script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F68"/>
                    </a:solidFill>
                  </a:tcPr>
                </a:tc>
              </a:tr>
              <a:tr h="35600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What is the average number of nights (both weekend and weekday) spent by guests for each room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type?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Room_Type 1 - 2</a:t>
                      </a:r>
                      <a:endParaRPr lang="en-US" sz="1100"/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Room_Type 2 - 3</a:t>
                      </a:r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Room_Type 4 - 3</a:t>
                      </a:r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Room_Type 5 - 2</a:t>
                      </a:r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Room_Type 6 - 3</a:t>
                      </a:r>
                    </a:p>
                    <a:p>
                      <a:pPr algn="ctr">
                        <a:lnSpc>
                          <a:spcPts val="3780"/>
                        </a:lnSpc>
                      </a:pPr>
                      <a:r>
                        <a:rPr lang="en-US" sz="2700">
                          <a:solidFill>
                            <a:srgbClr val="0D0F68"/>
                          </a:solidFill>
                          <a:latin typeface="Garet"/>
                        </a:rPr>
                        <a:t>Room_Type 7 - 2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19631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For reservations involving children, what is the most common room type, and what is the average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price for that room type?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Room_Type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  <a:tr h="20518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D0F68"/>
                          </a:solidFill>
                          <a:latin typeface="Garet"/>
                        </a:rPr>
                        <a:t>Find the market segment type that generates the highest average price per room.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D0F68"/>
                          </a:solidFill>
                          <a:latin typeface="Garet"/>
                        </a:rPr>
                        <a:t>Online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DAGJIoei2uI</dc:identifier>
  <dcterms:modified xsi:type="dcterms:W3CDTF">2011-08-01T06:04:30Z</dcterms:modified>
  <cp:revision>1</cp:revision>
  <dc:title>Hotel Reservation Presentation</dc:title>
</cp:coreProperties>
</file>