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71" r:id="rId5"/>
    <p:sldId id="270" r:id="rId6"/>
    <p:sldId id="272" r:id="rId7"/>
    <p:sldId id="260" r:id="rId8"/>
    <p:sldId id="261" r:id="rId9"/>
    <p:sldId id="267" r:id="rId10"/>
    <p:sldId id="262" r:id="rId11"/>
    <p:sldId id="268" r:id="rId12"/>
    <p:sldId id="269" r:id="rId13"/>
    <p:sldId id="263"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5B8CDE1-5CFA-41B4-9113-CD508EFB51A9}"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918F2D2F-67E6-462B-91CD-3143F92D723E}">
      <dgm:prSet custT="1"/>
      <dgm:spPr/>
      <dgm:t>
        <a:bodyPr/>
        <a:lstStyle/>
        <a:p>
          <a:r>
            <a:rPr lang="en-US" sz="2800" b="1" dirty="0">
              <a:solidFill>
                <a:srgbClr val="000000"/>
              </a:solidFill>
              <a:latin typeface="Frutiger 45 Light" pitchFamily="2" charset="0"/>
            </a:rPr>
            <a:t>Promoting Respect in Our Workplace </a:t>
          </a:r>
          <a:r>
            <a:rPr lang="en-US" sz="2800" dirty="0">
              <a:solidFill>
                <a:srgbClr val="000000"/>
              </a:solidFill>
              <a:latin typeface="Frutiger 45 Light" pitchFamily="2" charset="0"/>
            </a:rPr>
            <a:t>- We treat all our UGEE colleagues and external business partners with dignity and respect. </a:t>
          </a:r>
          <a:endParaRPr lang="en-US" sz="2800" dirty="0"/>
        </a:p>
      </dgm:t>
    </dgm:pt>
    <dgm:pt modelId="{559D496D-4FBB-4726-BDC2-F6081EB555EB}" type="parTrans" cxnId="{129CAEA4-3D21-4F3F-8474-C61C72926AFC}">
      <dgm:prSet/>
      <dgm:spPr/>
      <dgm:t>
        <a:bodyPr/>
        <a:lstStyle/>
        <a:p>
          <a:endParaRPr lang="en-US" sz="3600"/>
        </a:p>
      </dgm:t>
    </dgm:pt>
    <dgm:pt modelId="{7E206E20-73D0-4E81-8053-BE4F742EE1D4}" type="sibTrans" cxnId="{129CAEA4-3D21-4F3F-8474-C61C72926AFC}">
      <dgm:prSet/>
      <dgm:spPr/>
      <dgm:t>
        <a:bodyPr/>
        <a:lstStyle/>
        <a:p>
          <a:endParaRPr lang="en-US" sz="3600"/>
        </a:p>
      </dgm:t>
    </dgm:pt>
    <dgm:pt modelId="{C943C5BD-53EC-4EA8-97F2-6369E55A5780}">
      <dgm:prSet custT="1"/>
      <dgm:spPr/>
      <dgm:t>
        <a:bodyPr/>
        <a:lstStyle/>
        <a:p>
          <a:r>
            <a:rPr lang="en-US" sz="2400" b="1" dirty="0">
              <a:solidFill>
                <a:srgbClr val="000000"/>
              </a:solidFill>
              <a:latin typeface="Frutiger 45 Light" pitchFamily="2" charset="0"/>
            </a:rPr>
            <a:t>Diversity and Inclusion </a:t>
          </a:r>
          <a:r>
            <a:rPr lang="en-US" sz="2400" dirty="0">
              <a:solidFill>
                <a:srgbClr val="000000"/>
              </a:solidFill>
              <a:latin typeface="Frutiger 45 Light" pitchFamily="2" charset="0"/>
            </a:rPr>
            <a:t>- Developing and retaining a diverse workforce provides us with a sustained competitive advantage. We recognize that a diverse mix of backgrounds, skills and experiences drives new ideas, products and services. This maximizes our ability to achieve our goals. </a:t>
          </a:r>
          <a:endParaRPr lang="en-US" sz="2400" dirty="0"/>
        </a:p>
      </dgm:t>
    </dgm:pt>
    <dgm:pt modelId="{AB64C936-0D5E-47DE-A073-8D647852DFCC}" type="parTrans" cxnId="{265DD435-54AB-45FA-B41B-634FCB7D5C16}">
      <dgm:prSet/>
      <dgm:spPr/>
      <dgm:t>
        <a:bodyPr/>
        <a:lstStyle/>
        <a:p>
          <a:endParaRPr lang="en-US" sz="3600"/>
        </a:p>
      </dgm:t>
    </dgm:pt>
    <dgm:pt modelId="{4C45FFC7-FE02-4BDD-8CAF-DDCA08ECFBBA}" type="sibTrans" cxnId="{265DD435-54AB-45FA-B41B-634FCB7D5C16}">
      <dgm:prSet/>
      <dgm:spPr/>
      <dgm:t>
        <a:bodyPr/>
        <a:lstStyle/>
        <a:p>
          <a:endParaRPr lang="en-US" sz="3600"/>
        </a:p>
      </dgm:t>
    </dgm:pt>
    <dgm:pt modelId="{2FE30601-0998-4EF2-9284-0693CEA8FC5D}" type="pres">
      <dgm:prSet presAssocID="{05B8CDE1-5CFA-41B4-9113-CD508EFB51A9}" presName="linear" presStyleCnt="0">
        <dgm:presLayoutVars>
          <dgm:animLvl val="lvl"/>
          <dgm:resizeHandles val="exact"/>
        </dgm:presLayoutVars>
      </dgm:prSet>
      <dgm:spPr/>
    </dgm:pt>
    <dgm:pt modelId="{CCC2BACC-D5D1-45E9-9AF9-2CBA77FD766A}" type="pres">
      <dgm:prSet presAssocID="{918F2D2F-67E6-462B-91CD-3143F92D723E}" presName="parentText" presStyleLbl="node1" presStyleIdx="0" presStyleCnt="2">
        <dgm:presLayoutVars>
          <dgm:chMax val="0"/>
          <dgm:bulletEnabled val="1"/>
        </dgm:presLayoutVars>
      </dgm:prSet>
      <dgm:spPr/>
    </dgm:pt>
    <dgm:pt modelId="{72FEF961-67D8-4629-8322-61E1026C5BF5}" type="pres">
      <dgm:prSet presAssocID="{7E206E20-73D0-4E81-8053-BE4F742EE1D4}" presName="spacer" presStyleCnt="0"/>
      <dgm:spPr/>
    </dgm:pt>
    <dgm:pt modelId="{2F410C36-969B-40C6-914A-36E1962C00A0}" type="pres">
      <dgm:prSet presAssocID="{C943C5BD-53EC-4EA8-97F2-6369E55A5780}" presName="parentText" presStyleLbl="node1" presStyleIdx="1" presStyleCnt="2">
        <dgm:presLayoutVars>
          <dgm:chMax val="0"/>
          <dgm:bulletEnabled val="1"/>
        </dgm:presLayoutVars>
      </dgm:prSet>
      <dgm:spPr/>
    </dgm:pt>
  </dgm:ptLst>
  <dgm:cxnLst>
    <dgm:cxn modelId="{CF703108-5933-49DB-B3EF-22EC9844A2B2}" type="presOf" srcId="{C943C5BD-53EC-4EA8-97F2-6369E55A5780}" destId="{2F410C36-969B-40C6-914A-36E1962C00A0}" srcOrd="0" destOrd="0" presId="urn:microsoft.com/office/officeart/2005/8/layout/vList2"/>
    <dgm:cxn modelId="{265DD435-54AB-45FA-B41B-634FCB7D5C16}" srcId="{05B8CDE1-5CFA-41B4-9113-CD508EFB51A9}" destId="{C943C5BD-53EC-4EA8-97F2-6369E55A5780}" srcOrd="1" destOrd="0" parTransId="{AB64C936-0D5E-47DE-A073-8D647852DFCC}" sibTransId="{4C45FFC7-FE02-4BDD-8CAF-DDCA08ECFBBA}"/>
    <dgm:cxn modelId="{2DCA3C74-CE33-4DC3-B792-9FEDD7D75A5D}" type="presOf" srcId="{918F2D2F-67E6-462B-91CD-3143F92D723E}" destId="{CCC2BACC-D5D1-45E9-9AF9-2CBA77FD766A}" srcOrd="0" destOrd="0" presId="urn:microsoft.com/office/officeart/2005/8/layout/vList2"/>
    <dgm:cxn modelId="{9BBC7C54-A661-4BDC-8754-C5E957EED00A}" type="presOf" srcId="{05B8CDE1-5CFA-41B4-9113-CD508EFB51A9}" destId="{2FE30601-0998-4EF2-9284-0693CEA8FC5D}" srcOrd="0" destOrd="0" presId="urn:microsoft.com/office/officeart/2005/8/layout/vList2"/>
    <dgm:cxn modelId="{129CAEA4-3D21-4F3F-8474-C61C72926AFC}" srcId="{05B8CDE1-5CFA-41B4-9113-CD508EFB51A9}" destId="{918F2D2F-67E6-462B-91CD-3143F92D723E}" srcOrd="0" destOrd="0" parTransId="{559D496D-4FBB-4726-BDC2-F6081EB555EB}" sibTransId="{7E206E20-73D0-4E81-8053-BE4F742EE1D4}"/>
    <dgm:cxn modelId="{A7C1EDC7-9B91-4F8E-B918-EA742E0F9519}" type="presParOf" srcId="{2FE30601-0998-4EF2-9284-0693CEA8FC5D}" destId="{CCC2BACC-D5D1-45E9-9AF9-2CBA77FD766A}" srcOrd="0" destOrd="0" presId="urn:microsoft.com/office/officeart/2005/8/layout/vList2"/>
    <dgm:cxn modelId="{951B6C57-0ADA-409A-AB5D-4E7EBB0C20AB}" type="presParOf" srcId="{2FE30601-0998-4EF2-9284-0693CEA8FC5D}" destId="{72FEF961-67D8-4629-8322-61E1026C5BF5}" srcOrd="1" destOrd="0" presId="urn:microsoft.com/office/officeart/2005/8/layout/vList2"/>
    <dgm:cxn modelId="{BCC615CE-8C91-4787-A449-C968736F822B}" type="presParOf" srcId="{2FE30601-0998-4EF2-9284-0693CEA8FC5D}" destId="{2F410C36-969B-40C6-914A-36E1962C00A0}" srcOrd="2"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5B8CDE1-5CFA-41B4-9113-CD508EFB51A9}"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C943C5BD-53EC-4EA8-97F2-6369E55A5780}">
      <dgm:prSet custT="1"/>
      <dgm:spPr>
        <a:solidFill>
          <a:srgbClr val="92D050"/>
        </a:solidFill>
      </dgm:spPr>
      <dgm:t>
        <a:bodyPr/>
        <a:lstStyle/>
        <a:p>
          <a:r>
            <a:rPr lang="en-US" sz="1800" b="1" i="0" u="none" strike="noStrike" baseline="0" dirty="0">
              <a:solidFill>
                <a:srgbClr val="000000"/>
              </a:solidFill>
              <a:latin typeface="Frutiger 45 Light" pitchFamily="2" charset="0"/>
            </a:rPr>
            <a:t>Non-Discrimination - UGEE</a:t>
          </a:r>
          <a:r>
            <a:rPr lang="en-US" sz="1800" b="0" i="0" u="none" strike="noStrike" baseline="0" dirty="0">
              <a:solidFill>
                <a:srgbClr val="000000"/>
              </a:solidFill>
              <a:latin typeface="Frutiger 45 Light" pitchFamily="2" charset="0"/>
            </a:rPr>
            <a:t> is committed to providing equal opportunities in employment. This means you must treat your fellow colleagues, UGEE applicants and external parties with whom we do business fairly, and you must never engage in any form of unlawful discrimination. You must follow all anti-discrimination laws, and in your employment decisions (such as recruiting, hiring, training, salary and promotion), you must not discriminate against individuals on the basis of race, color, gender, age, national origin, religion, sexual orientation, gender identity, gender expression, marital status, citizenship, disability, veteran status, HIV / AIDS status or any other legally protected factor. </a:t>
          </a:r>
          <a:endParaRPr lang="en-US" sz="1800" dirty="0"/>
        </a:p>
      </dgm:t>
    </dgm:pt>
    <dgm:pt modelId="{AB64C936-0D5E-47DE-A073-8D647852DFCC}" type="parTrans" cxnId="{265DD435-54AB-45FA-B41B-634FCB7D5C16}">
      <dgm:prSet/>
      <dgm:spPr/>
      <dgm:t>
        <a:bodyPr/>
        <a:lstStyle/>
        <a:p>
          <a:endParaRPr lang="en-US" sz="4400"/>
        </a:p>
      </dgm:t>
    </dgm:pt>
    <dgm:pt modelId="{4C45FFC7-FE02-4BDD-8CAF-DDCA08ECFBBA}" type="sibTrans" cxnId="{265DD435-54AB-45FA-B41B-634FCB7D5C16}">
      <dgm:prSet/>
      <dgm:spPr/>
      <dgm:t>
        <a:bodyPr/>
        <a:lstStyle/>
        <a:p>
          <a:endParaRPr lang="en-US" sz="4400"/>
        </a:p>
      </dgm:t>
    </dgm:pt>
    <dgm:pt modelId="{0106FA7A-2095-4308-89C3-7A586D6CE90D}">
      <dgm:prSet custT="1"/>
      <dgm:spPr>
        <a:solidFill>
          <a:srgbClr val="002060"/>
        </a:solidFill>
      </dgm:spPr>
      <dgm:t>
        <a:bodyPr/>
        <a:lstStyle/>
        <a:p>
          <a:r>
            <a:rPr lang="en-US" sz="1800" b="1" i="0" u="none" strike="noStrike" baseline="0" dirty="0">
              <a:solidFill>
                <a:schemeClr val="bg1"/>
              </a:solidFill>
              <a:latin typeface="Frutiger 45 Light" pitchFamily="2" charset="0"/>
            </a:rPr>
            <a:t>Preventing Harassment </a:t>
          </a:r>
          <a:r>
            <a:rPr lang="en-US" sz="1800" dirty="0">
              <a:solidFill>
                <a:schemeClr val="bg1"/>
              </a:solidFill>
              <a:latin typeface="Frutiger 45 Light" pitchFamily="2" charset="0"/>
            </a:rPr>
            <a:t>- </a:t>
          </a:r>
          <a:r>
            <a:rPr lang="en-US" sz="1800" b="0" i="0" u="none" strike="noStrike" baseline="0" dirty="0">
              <a:solidFill>
                <a:schemeClr val="bg1"/>
              </a:solidFill>
              <a:latin typeface="Frutiger 45 Light" pitchFamily="2" charset="0"/>
            </a:rPr>
            <a:t>We are committed to providing a harassment-free environment, in which we all have an opportunity to contribute at our highest potential. “Harassment” is behavior that creates an offensive, intimidating, humiliating or hostile work environment that unreasonably interferes with another person’s work performance. Harassment may be physical or verbal, and may be done in person or by other means (such as harassing notes or emails). Examples of harassing behavior include unwelcome sexual advances or remarks, offensive jokes and disparaging comments. You must avoid engaging in harassing actions </a:t>
          </a:r>
          <a:endParaRPr lang="en-US" sz="1800" dirty="0">
            <a:solidFill>
              <a:schemeClr val="bg1"/>
            </a:solidFill>
          </a:endParaRPr>
        </a:p>
      </dgm:t>
    </dgm:pt>
    <dgm:pt modelId="{B7657247-80E6-43C1-A75F-6A273AC79656}" type="parTrans" cxnId="{4EB1BA5D-18D7-4CF4-A7D6-4BC3984F9B60}">
      <dgm:prSet/>
      <dgm:spPr/>
      <dgm:t>
        <a:bodyPr/>
        <a:lstStyle/>
        <a:p>
          <a:endParaRPr lang="en-US" sz="4400"/>
        </a:p>
      </dgm:t>
    </dgm:pt>
    <dgm:pt modelId="{6CA8FB3A-D98E-4BAB-A3AF-D1C3F9FF81F3}" type="sibTrans" cxnId="{4EB1BA5D-18D7-4CF4-A7D6-4BC3984F9B60}">
      <dgm:prSet/>
      <dgm:spPr/>
      <dgm:t>
        <a:bodyPr/>
        <a:lstStyle/>
        <a:p>
          <a:endParaRPr lang="en-US" sz="4400"/>
        </a:p>
      </dgm:t>
    </dgm:pt>
    <dgm:pt modelId="{2FE30601-0998-4EF2-9284-0693CEA8FC5D}" type="pres">
      <dgm:prSet presAssocID="{05B8CDE1-5CFA-41B4-9113-CD508EFB51A9}" presName="linear" presStyleCnt="0">
        <dgm:presLayoutVars>
          <dgm:animLvl val="lvl"/>
          <dgm:resizeHandles val="exact"/>
        </dgm:presLayoutVars>
      </dgm:prSet>
      <dgm:spPr/>
    </dgm:pt>
    <dgm:pt modelId="{2F410C36-969B-40C6-914A-36E1962C00A0}" type="pres">
      <dgm:prSet presAssocID="{C943C5BD-53EC-4EA8-97F2-6369E55A5780}" presName="parentText" presStyleLbl="node1" presStyleIdx="0" presStyleCnt="2">
        <dgm:presLayoutVars>
          <dgm:chMax val="0"/>
          <dgm:bulletEnabled val="1"/>
        </dgm:presLayoutVars>
      </dgm:prSet>
      <dgm:spPr/>
    </dgm:pt>
    <dgm:pt modelId="{389C82F0-4735-4A6E-8360-39298C5A89A6}" type="pres">
      <dgm:prSet presAssocID="{4C45FFC7-FE02-4BDD-8CAF-DDCA08ECFBBA}" presName="spacer" presStyleCnt="0"/>
      <dgm:spPr/>
    </dgm:pt>
    <dgm:pt modelId="{858ECFB6-8EEF-4C3E-973E-9DE4436C4367}" type="pres">
      <dgm:prSet presAssocID="{0106FA7A-2095-4308-89C3-7A586D6CE90D}" presName="parentText" presStyleLbl="node1" presStyleIdx="1" presStyleCnt="2">
        <dgm:presLayoutVars>
          <dgm:chMax val="0"/>
          <dgm:bulletEnabled val="1"/>
        </dgm:presLayoutVars>
      </dgm:prSet>
      <dgm:spPr/>
    </dgm:pt>
  </dgm:ptLst>
  <dgm:cxnLst>
    <dgm:cxn modelId="{265DD435-54AB-45FA-B41B-634FCB7D5C16}" srcId="{05B8CDE1-5CFA-41B4-9113-CD508EFB51A9}" destId="{C943C5BD-53EC-4EA8-97F2-6369E55A5780}" srcOrd="0" destOrd="0" parTransId="{AB64C936-0D5E-47DE-A073-8D647852DFCC}" sibTransId="{4C45FFC7-FE02-4BDD-8CAF-DDCA08ECFBBA}"/>
    <dgm:cxn modelId="{4EB1BA5D-18D7-4CF4-A7D6-4BC3984F9B60}" srcId="{05B8CDE1-5CFA-41B4-9113-CD508EFB51A9}" destId="{0106FA7A-2095-4308-89C3-7A586D6CE90D}" srcOrd="1" destOrd="0" parTransId="{B7657247-80E6-43C1-A75F-6A273AC79656}" sibTransId="{6CA8FB3A-D98E-4BAB-A3AF-D1C3F9FF81F3}"/>
    <dgm:cxn modelId="{BA2C648D-6351-49F0-8FEC-D8B83DA983BF}" type="presOf" srcId="{C943C5BD-53EC-4EA8-97F2-6369E55A5780}" destId="{2F410C36-969B-40C6-914A-36E1962C00A0}" srcOrd="0" destOrd="0" presId="urn:microsoft.com/office/officeart/2005/8/layout/vList2"/>
    <dgm:cxn modelId="{0817DF9C-D711-4211-B876-69A840D3C567}" type="presOf" srcId="{05B8CDE1-5CFA-41B4-9113-CD508EFB51A9}" destId="{2FE30601-0998-4EF2-9284-0693CEA8FC5D}" srcOrd="0" destOrd="0" presId="urn:microsoft.com/office/officeart/2005/8/layout/vList2"/>
    <dgm:cxn modelId="{FE9794FC-8807-4119-97AC-E96902ADE714}" type="presOf" srcId="{0106FA7A-2095-4308-89C3-7A586D6CE90D}" destId="{858ECFB6-8EEF-4C3E-973E-9DE4436C4367}" srcOrd="0" destOrd="0" presId="urn:microsoft.com/office/officeart/2005/8/layout/vList2"/>
    <dgm:cxn modelId="{D6062DAA-D9DF-4E46-9207-FB4E90FB54DE}" type="presParOf" srcId="{2FE30601-0998-4EF2-9284-0693CEA8FC5D}" destId="{2F410C36-969B-40C6-914A-36E1962C00A0}" srcOrd="0" destOrd="0" presId="urn:microsoft.com/office/officeart/2005/8/layout/vList2"/>
    <dgm:cxn modelId="{C871CB31-B738-4D0D-916B-F314674880D2}" type="presParOf" srcId="{2FE30601-0998-4EF2-9284-0693CEA8FC5D}" destId="{389C82F0-4735-4A6E-8360-39298C5A89A6}" srcOrd="1" destOrd="0" presId="urn:microsoft.com/office/officeart/2005/8/layout/vList2"/>
    <dgm:cxn modelId="{F2C33318-3AD1-4290-ADC3-47D675E44E91}" type="presParOf" srcId="{2FE30601-0998-4EF2-9284-0693CEA8FC5D}" destId="{858ECFB6-8EEF-4C3E-973E-9DE4436C4367}"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5B8CDE1-5CFA-41B4-9113-CD508EFB51A9}"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918F2D2F-67E6-462B-91CD-3143F92D723E}">
      <dgm:prSet custT="1"/>
      <dgm:spPr/>
      <dgm:t>
        <a:bodyPr/>
        <a:lstStyle/>
        <a:p>
          <a:r>
            <a:rPr lang="en-US" sz="2000" b="1" i="0" baseline="0" dirty="0"/>
            <a:t>Workplace Health and Safety </a:t>
          </a:r>
          <a:r>
            <a:rPr lang="en-US" sz="1800" b="1" i="0" baseline="0" dirty="0"/>
            <a:t>- </a:t>
          </a:r>
          <a:r>
            <a:rPr lang="en-US" sz="1800" b="0" i="0" baseline="0" dirty="0"/>
            <a:t>UGEE people are our Company’s most valuable asset. Accordingly, we are committed to the highest standards of safety to protect ourselves, our fellow colleagues and external parties who work at or visit our sites. You must follow all UGEE safety and security procedures, as well as applicable laws and regulations. Nothing justifies working around or ignoring any safety rule – whether a Company rule, regulation or law. If you are ever aware of, or suspect, any unsafe working conditions or other safety issues, you must report the situation to your manager, or your site safety leader immediately. If you have any concerns about your health at work or the health of a coworker, you must promptly contact site Health Services (Medical) unit. </a:t>
          </a:r>
          <a:endParaRPr lang="en-US" sz="1800" dirty="0"/>
        </a:p>
      </dgm:t>
    </dgm:pt>
    <dgm:pt modelId="{559D496D-4FBB-4726-BDC2-F6081EB555EB}" type="parTrans" cxnId="{129CAEA4-3D21-4F3F-8474-C61C72926AFC}">
      <dgm:prSet/>
      <dgm:spPr/>
      <dgm:t>
        <a:bodyPr/>
        <a:lstStyle/>
        <a:p>
          <a:endParaRPr lang="en-US" sz="3600"/>
        </a:p>
      </dgm:t>
    </dgm:pt>
    <dgm:pt modelId="{7E206E20-73D0-4E81-8053-BE4F742EE1D4}" type="sibTrans" cxnId="{129CAEA4-3D21-4F3F-8474-C61C72926AFC}">
      <dgm:prSet/>
      <dgm:spPr/>
      <dgm:t>
        <a:bodyPr/>
        <a:lstStyle/>
        <a:p>
          <a:endParaRPr lang="en-US" sz="3600"/>
        </a:p>
      </dgm:t>
    </dgm:pt>
    <dgm:pt modelId="{C943C5BD-53EC-4EA8-97F2-6369E55A5780}">
      <dgm:prSet custT="1"/>
      <dgm:spPr/>
      <dgm:t>
        <a:bodyPr/>
        <a:lstStyle/>
        <a:p>
          <a:r>
            <a:rPr lang="en-US" sz="2400" b="1" i="0" baseline="0" dirty="0"/>
            <a:t>Violence in the Workplace </a:t>
          </a:r>
          <a:r>
            <a:rPr lang="en-US" sz="2000" b="1" i="0" baseline="0" dirty="0"/>
            <a:t>- </a:t>
          </a:r>
          <a:r>
            <a:rPr lang="en-US" sz="2000" dirty="0"/>
            <a:t>UGEE</a:t>
          </a:r>
          <a:r>
            <a:rPr lang="en-US" sz="2000" b="0" i="0" baseline="0" dirty="0"/>
            <a:t> is committed to providing a safe work environment. You must never engage in or tolerate any form of violence. At UGEE, “violence” includes threats or acts of violence, intimidation of others or attempts to instill fear in others. No weapons are permitted on site. If you know of or suspect incidents or threats of workplace violence, or if you believe someone is in immediate danger, you must report your concerns immediately to </a:t>
          </a:r>
          <a:r>
            <a:rPr lang="en-US" sz="2000" dirty="0"/>
            <a:t>your manager or</a:t>
          </a:r>
          <a:r>
            <a:rPr lang="en-US" sz="2000" b="0" i="0" baseline="0" dirty="0"/>
            <a:t> security contact. </a:t>
          </a:r>
          <a:endParaRPr lang="en-US" sz="2000" dirty="0"/>
        </a:p>
      </dgm:t>
    </dgm:pt>
    <dgm:pt modelId="{AB64C936-0D5E-47DE-A073-8D647852DFCC}" type="parTrans" cxnId="{265DD435-54AB-45FA-B41B-634FCB7D5C16}">
      <dgm:prSet/>
      <dgm:spPr/>
      <dgm:t>
        <a:bodyPr/>
        <a:lstStyle/>
        <a:p>
          <a:endParaRPr lang="en-US" sz="3600"/>
        </a:p>
      </dgm:t>
    </dgm:pt>
    <dgm:pt modelId="{4C45FFC7-FE02-4BDD-8CAF-DDCA08ECFBBA}" type="sibTrans" cxnId="{265DD435-54AB-45FA-B41B-634FCB7D5C16}">
      <dgm:prSet/>
      <dgm:spPr/>
      <dgm:t>
        <a:bodyPr/>
        <a:lstStyle/>
        <a:p>
          <a:endParaRPr lang="en-US" sz="3600"/>
        </a:p>
      </dgm:t>
    </dgm:pt>
    <dgm:pt modelId="{2FE30601-0998-4EF2-9284-0693CEA8FC5D}" type="pres">
      <dgm:prSet presAssocID="{05B8CDE1-5CFA-41B4-9113-CD508EFB51A9}" presName="linear" presStyleCnt="0">
        <dgm:presLayoutVars>
          <dgm:animLvl val="lvl"/>
          <dgm:resizeHandles val="exact"/>
        </dgm:presLayoutVars>
      </dgm:prSet>
      <dgm:spPr/>
    </dgm:pt>
    <dgm:pt modelId="{CCC2BACC-D5D1-45E9-9AF9-2CBA77FD766A}" type="pres">
      <dgm:prSet presAssocID="{918F2D2F-67E6-462B-91CD-3143F92D723E}" presName="parentText" presStyleLbl="node1" presStyleIdx="0" presStyleCnt="2" custScaleY="114088">
        <dgm:presLayoutVars>
          <dgm:chMax val="0"/>
          <dgm:bulletEnabled val="1"/>
        </dgm:presLayoutVars>
      </dgm:prSet>
      <dgm:spPr/>
    </dgm:pt>
    <dgm:pt modelId="{72FEF961-67D8-4629-8322-61E1026C5BF5}" type="pres">
      <dgm:prSet presAssocID="{7E206E20-73D0-4E81-8053-BE4F742EE1D4}" presName="spacer" presStyleCnt="0"/>
      <dgm:spPr/>
    </dgm:pt>
    <dgm:pt modelId="{2F410C36-969B-40C6-914A-36E1962C00A0}" type="pres">
      <dgm:prSet presAssocID="{C943C5BD-53EC-4EA8-97F2-6369E55A5780}" presName="parentText" presStyleLbl="node1" presStyleIdx="1" presStyleCnt="2">
        <dgm:presLayoutVars>
          <dgm:chMax val="0"/>
          <dgm:bulletEnabled val="1"/>
        </dgm:presLayoutVars>
      </dgm:prSet>
      <dgm:spPr/>
    </dgm:pt>
  </dgm:ptLst>
  <dgm:cxnLst>
    <dgm:cxn modelId="{CF703108-5933-49DB-B3EF-22EC9844A2B2}" type="presOf" srcId="{C943C5BD-53EC-4EA8-97F2-6369E55A5780}" destId="{2F410C36-969B-40C6-914A-36E1962C00A0}" srcOrd="0" destOrd="0" presId="urn:microsoft.com/office/officeart/2005/8/layout/vList2"/>
    <dgm:cxn modelId="{265DD435-54AB-45FA-B41B-634FCB7D5C16}" srcId="{05B8CDE1-5CFA-41B4-9113-CD508EFB51A9}" destId="{C943C5BD-53EC-4EA8-97F2-6369E55A5780}" srcOrd="1" destOrd="0" parTransId="{AB64C936-0D5E-47DE-A073-8D647852DFCC}" sibTransId="{4C45FFC7-FE02-4BDD-8CAF-DDCA08ECFBBA}"/>
    <dgm:cxn modelId="{2DCA3C74-CE33-4DC3-B792-9FEDD7D75A5D}" type="presOf" srcId="{918F2D2F-67E6-462B-91CD-3143F92D723E}" destId="{CCC2BACC-D5D1-45E9-9AF9-2CBA77FD766A}" srcOrd="0" destOrd="0" presId="urn:microsoft.com/office/officeart/2005/8/layout/vList2"/>
    <dgm:cxn modelId="{9BBC7C54-A661-4BDC-8754-C5E957EED00A}" type="presOf" srcId="{05B8CDE1-5CFA-41B4-9113-CD508EFB51A9}" destId="{2FE30601-0998-4EF2-9284-0693CEA8FC5D}" srcOrd="0" destOrd="0" presId="urn:microsoft.com/office/officeart/2005/8/layout/vList2"/>
    <dgm:cxn modelId="{129CAEA4-3D21-4F3F-8474-C61C72926AFC}" srcId="{05B8CDE1-5CFA-41B4-9113-CD508EFB51A9}" destId="{918F2D2F-67E6-462B-91CD-3143F92D723E}" srcOrd="0" destOrd="0" parTransId="{559D496D-4FBB-4726-BDC2-F6081EB555EB}" sibTransId="{7E206E20-73D0-4E81-8053-BE4F742EE1D4}"/>
    <dgm:cxn modelId="{A7C1EDC7-9B91-4F8E-B918-EA742E0F9519}" type="presParOf" srcId="{2FE30601-0998-4EF2-9284-0693CEA8FC5D}" destId="{CCC2BACC-D5D1-45E9-9AF9-2CBA77FD766A}" srcOrd="0" destOrd="0" presId="urn:microsoft.com/office/officeart/2005/8/layout/vList2"/>
    <dgm:cxn modelId="{951B6C57-0ADA-409A-AB5D-4E7EBB0C20AB}" type="presParOf" srcId="{2FE30601-0998-4EF2-9284-0693CEA8FC5D}" destId="{72FEF961-67D8-4629-8322-61E1026C5BF5}" srcOrd="1" destOrd="0" presId="urn:microsoft.com/office/officeart/2005/8/layout/vList2"/>
    <dgm:cxn modelId="{BCC615CE-8C91-4787-A449-C968736F822B}" type="presParOf" srcId="{2FE30601-0998-4EF2-9284-0693CEA8FC5D}" destId="{2F410C36-969B-40C6-914A-36E1962C00A0}" srcOrd="2"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5B8CDE1-5CFA-41B4-9113-CD508EFB51A9}" type="doc">
      <dgm:prSet loTypeId="urn:microsoft.com/office/officeart/2005/8/layout/vList2" loCatId="list" qsTypeId="urn:microsoft.com/office/officeart/2005/8/quickstyle/simple2" qsCatId="simple" csTypeId="urn:microsoft.com/office/officeart/2005/8/colors/colorful1" csCatId="colorful" phldr="1"/>
      <dgm:spPr/>
      <dgm:t>
        <a:bodyPr/>
        <a:lstStyle/>
        <a:p>
          <a:endParaRPr lang="en-US"/>
        </a:p>
      </dgm:t>
    </dgm:pt>
    <dgm:pt modelId="{0106FA7A-2095-4308-89C3-7A586D6CE90D}">
      <dgm:prSet custT="1"/>
      <dgm:spPr>
        <a:solidFill>
          <a:srgbClr val="C00000"/>
        </a:solidFill>
      </dgm:spPr>
      <dgm:t>
        <a:bodyPr/>
        <a:lstStyle/>
        <a:p>
          <a:r>
            <a:rPr lang="en-US" sz="2400" b="1" i="0" baseline="0" dirty="0"/>
            <a:t>Drug and Alcohol Use </a:t>
          </a:r>
          <a:r>
            <a:rPr lang="en-US" sz="2000" b="1" i="0" baseline="0" dirty="0"/>
            <a:t>- </a:t>
          </a:r>
          <a:r>
            <a:rPr lang="en-US" sz="2000" b="0" i="0" baseline="0" dirty="0"/>
            <a:t>We conduct business for UGEE  in a safe manner, free from the influence of any substance that could impair our job performance. You must never use alcohol, illegal drugs, controlled substances or medication in a way that might harm your ability to conduct UGEE business safely and successfully. You must not let the use of any substance adversely affect your ability to perform your job, even if you are using a medication legally. You must never possess drugs that you do not have a legal right to possess while on UGEE property or while working for UGEE. In addition, you must never sell or distribute these substances, or drugs that have been prescribed for you, whether or not you are doing UGEE business, or whether you are on or off UGEE property.</a:t>
          </a:r>
          <a:endParaRPr lang="en-US" sz="2000" dirty="0"/>
        </a:p>
      </dgm:t>
    </dgm:pt>
    <dgm:pt modelId="{B7657247-80E6-43C1-A75F-6A273AC79656}" type="parTrans" cxnId="{4EB1BA5D-18D7-4CF4-A7D6-4BC3984F9B60}">
      <dgm:prSet/>
      <dgm:spPr/>
      <dgm:t>
        <a:bodyPr/>
        <a:lstStyle/>
        <a:p>
          <a:endParaRPr lang="en-US" sz="3600"/>
        </a:p>
      </dgm:t>
    </dgm:pt>
    <dgm:pt modelId="{6CA8FB3A-D98E-4BAB-A3AF-D1C3F9FF81F3}" type="sibTrans" cxnId="{4EB1BA5D-18D7-4CF4-A7D6-4BC3984F9B60}">
      <dgm:prSet/>
      <dgm:spPr/>
      <dgm:t>
        <a:bodyPr/>
        <a:lstStyle/>
        <a:p>
          <a:endParaRPr lang="en-US" sz="3600"/>
        </a:p>
      </dgm:t>
    </dgm:pt>
    <dgm:pt modelId="{2FE30601-0998-4EF2-9284-0693CEA8FC5D}" type="pres">
      <dgm:prSet presAssocID="{05B8CDE1-5CFA-41B4-9113-CD508EFB51A9}" presName="linear" presStyleCnt="0">
        <dgm:presLayoutVars>
          <dgm:animLvl val="lvl"/>
          <dgm:resizeHandles val="exact"/>
        </dgm:presLayoutVars>
      </dgm:prSet>
      <dgm:spPr/>
    </dgm:pt>
    <dgm:pt modelId="{858ECFB6-8EEF-4C3E-973E-9DE4436C4367}" type="pres">
      <dgm:prSet presAssocID="{0106FA7A-2095-4308-89C3-7A586D6CE90D}" presName="parentText" presStyleLbl="node1" presStyleIdx="0" presStyleCnt="1" custScaleY="942269">
        <dgm:presLayoutVars>
          <dgm:chMax val="0"/>
          <dgm:bulletEnabled val="1"/>
        </dgm:presLayoutVars>
      </dgm:prSet>
      <dgm:spPr/>
    </dgm:pt>
  </dgm:ptLst>
  <dgm:cxnLst>
    <dgm:cxn modelId="{4EB1BA5D-18D7-4CF4-A7D6-4BC3984F9B60}" srcId="{05B8CDE1-5CFA-41B4-9113-CD508EFB51A9}" destId="{0106FA7A-2095-4308-89C3-7A586D6CE90D}" srcOrd="0" destOrd="0" parTransId="{B7657247-80E6-43C1-A75F-6A273AC79656}" sibTransId="{6CA8FB3A-D98E-4BAB-A3AF-D1C3F9FF81F3}"/>
    <dgm:cxn modelId="{BC00A052-C2DA-4BEB-B3F4-DD15E02DE1E9}" type="presOf" srcId="{0106FA7A-2095-4308-89C3-7A586D6CE90D}" destId="{858ECFB6-8EEF-4C3E-973E-9DE4436C4367}" srcOrd="0" destOrd="0" presId="urn:microsoft.com/office/officeart/2005/8/layout/vList2"/>
    <dgm:cxn modelId="{9BBC7C54-A661-4BDC-8754-C5E957EED00A}" type="presOf" srcId="{05B8CDE1-5CFA-41B4-9113-CD508EFB51A9}" destId="{2FE30601-0998-4EF2-9284-0693CEA8FC5D}" srcOrd="0" destOrd="0" presId="urn:microsoft.com/office/officeart/2005/8/layout/vList2"/>
    <dgm:cxn modelId="{DF1D5C1C-8EC8-4081-82F9-7942D905CAF7}" type="presParOf" srcId="{2FE30601-0998-4EF2-9284-0693CEA8FC5D}" destId="{858ECFB6-8EEF-4C3E-973E-9DE4436C4367}"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2BACC-D5D1-45E9-9AF9-2CBA77FD766A}">
      <dsp:nvSpPr>
        <dsp:cNvPr id="0" name=""/>
        <dsp:cNvSpPr/>
      </dsp:nvSpPr>
      <dsp:spPr>
        <a:xfrm>
          <a:off x="0" y="1259"/>
          <a:ext cx="7595349" cy="2288321"/>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rgbClr val="000000"/>
              </a:solidFill>
              <a:latin typeface="Frutiger 45 Light" pitchFamily="2" charset="0"/>
            </a:rPr>
            <a:t>Promoting Respect in Our Workplace </a:t>
          </a:r>
          <a:r>
            <a:rPr lang="en-US" sz="2800" kern="1200" dirty="0">
              <a:solidFill>
                <a:srgbClr val="000000"/>
              </a:solidFill>
              <a:latin typeface="Frutiger 45 Light" pitchFamily="2" charset="0"/>
            </a:rPr>
            <a:t>- We treat all our UGEE colleagues and external business partners with dignity and respect. </a:t>
          </a:r>
          <a:endParaRPr lang="en-US" sz="2800" kern="1200" dirty="0"/>
        </a:p>
      </dsp:txBody>
      <dsp:txXfrm>
        <a:off x="111707" y="112966"/>
        <a:ext cx="7371935" cy="2064907"/>
      </dsp:txXfrm>
    </dsp:sp>
    <dsp:sp modelId="{2F410C36-969B-40C6-914A-36E1962C00A0}">
      <dsp:nvSpPr>
        <dsp:cNvPr id="0" name=""/>
        <dsp:cNvSpPr/>
      </dsp:nvSpPr>
      <dsp:spPr>
        <a:xfrm>
          <a:off x="0" y="2302967"/>
          <a:ext cx="7595349" cy="2288321"/>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solidFill>
                <a:srgbClr val="000000"/>
              </a:solidFill>
              <a:latin typeface="Frutiger 45 Light" pitchFamily="2" charset="0"/>
            </a:rPr>
            <a:t>Diversity and Inclusion </a:t>
          </a:r>
          <a:r>
            <a:rPr lang="en-US" sz="2400" kern="1200" dirty="0">
              <a:solidFill>
                <a:srgbClr val="000000"/>
              </a:solidFill>
              <a:latin typeface="Frutiger 45 Light" pitchFamily="2" charset="0"/>
            </a:rPr>
            <a:t>- Developing and retaining a diverse workforce provides us with a sustained competitive advantage. We recognize that a diverse mix of backgrounds, skills and experiences drives new ideas, products and services. This maximizes our ability to achieve our goals. </a:t>
          </a:r>
          <a:endParaRPr lang="en-US" sz="2400" kern="1200" dirty="0"/>
        </a:p>
      </dsp:txBody>
      <dsp:txXfrm>
        <a:off x="111707" y="2414674"/>
        <a:ext cx="7371935" cy="20649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410C36-969B-40C6-914A-36E1962C00A0}">
      <dsp:nvSpPr>
        <dsp:cNvPr id="0" name=""/>
        <dsp:cNvSpPr/>
      </dsp:nvSpPr>
      <dsp:spPr>
        <a:xfrm>
          <a:off x="0" y="3261"/>
          <a:ext cx="8233736" cy="2661750"/>
        </a:xfrm>
        <a:prstGeom prst="roundRect">
          <a:avLst/>
        </a:prstGeom>
        <a:solidFill>
          <a:srgbClr val="92D05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u="none" strike="noStrike" kern="1200" baseline="0" dirty="0">
              <a:solidFill>
                <a:srgbClr val="000000"/>
              </a:solidFill>
              <a:latin typeface="Frutiger 45 Light" pitchFamily="2" charset="0"/>
            </a:rPr>
            <a:t>Non-Discrimination - UGEE</a:t>
          </a:r>
          <a:r>
            <a:rPr lang="en-US" sz="1800" b="0" i="0" u="none" strike="noStrike" kern="1200" baseline="0" dirty="0">
              <a:solidFill>
                <a:srgbClr val="000000"/>
              </a:solidFill>
              <a:latin typeface="Frutiger 45 Light" pitchFamily="2" charset="0"/>
            </a:rPr>
            <a:t> is committed to providing equal opportunities in employment. This means you must treat your fellow colleagues, UGEE applicants and external parties with whom we do business fairly, and you must never engage in any form of unlawful discrimination. You must follow all anti-discrimination laws, and in your employment decisions (such as recruiting, hiring, training, salary and promotion), you must not discriminate against individuals on the basis of race, color, gender, age, national origin, religion, sexual orientation, gender identity, gender expression, marital status, citizenship, disability, veteran status, HIV / AIDS status or any other legally protected factor. </a:t>
          </a:r>
          <a:endParaRPr lang="en-US" sz="1800" kern="1200" dirty="0"/>
        </a:p>
      </dsp:txBody>
      <dsp:txXfrm>
        <a:off x="129936" y="133197"/>
        <a:ext cx="7973864" cy="2401878"/>
      </dsp:txXfrm>
    </dsp:sp>
    <dsp:sp modelId="{858ECFB6-8EEF-4C3E-973E-9DE4436C4367}">
      <dsp:nvSpPr>
        <dsp:cNvPr id="0" name=""/>
        <dsp:cNvSpPr/>
      </dsp:nvSpPr>
      <dsp:spPr>
        <a:xfrm>
          <a:off x="0" y="2852211"/>
          <a:ext cx="8233736" cy="2661750"/>
        </a:xfrm>
        <a:prstGeom prst="roundRect">
          <a:avLst/>
        </a:prstGeom>
        <a:solidFill>
          <a:srgbClr val="00206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i="0" u="none" strike="noStrike" kern="1200" baseline="0" dirty="0">
              <a:solidFill>
                <a:schemeClr val="bg1"/>
              </a:solidFill>
              <a:latin typeface="Frutiger 45 Light" pitchFamily="2" charset="0"/>
            </a:rPr>
            <a:t>Preventing Harassment </a:t>
          </a:r>
          <a:r>
            <a:rPr lang="en-US" sz="1800" kern="1200" dirty="0">
              <a:solidFill>
                <a:schemeClr val="bg1"/>
              </a:solidFill>
              <a:latin typeface="Frutiger 45 Light" pitchFamily="2" charset="0"/>
            </a:rPr>
            <a:t>- </a:t>
          </a:r>
          <a:r>
            <a:rPr lang="en-US" sz="1800" b="0" i="0" u="none" strike="noStrike" kern="1200" baseline="0" dirty="0">
              <a:solidFill>
                <a:schemeClr val="bg1"/>
              </a:solidFill>
              <a:latin typeface="Frutiger 45 Light" pitchFamily="2" charset="0"/>
            </a:rPr>
            <a:t>We are committed to providing a harassment-free environment, in which we all have an opportunity to contribute at our highest potential. “Harassment” is behavior that creates an offensive, intimidating, humiliating or hostile work environment that unreasonably interferes with another person’s work performance. Harassment may be physical or verbal, and may be done in person or by other means (such as harassing notes or emails). Examples of harassing behavior include unwelcome sexual advances or remarks, offensive jokes and disparaging comments. You must avoid engaging in harassing actions </a:t>
          </a:r>
          <a:endParaRPr lang="en-US" sz="1800" kern="1200" dirty="0">
            <a:solidFill>
              <a:schemeClr val="bg1"/>
            </a:solidFill>
          </a:endParaRPr>
        </a:p>
      </dsp:txBody>
      <dsp:txXfrm>
        <a:off x="129936" y="2982147"/>
        <a:ext cx="7973864" cy="24018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C2BACC-D5D1-45E9-9AF9-2CBA77FD766A}">
      <dsp:nvSpPr>
        <dsp:cNvPr id="0" name=""/>
        <dsp:cNvSpPr/>
      </dsp:nvSpPr>
      <dsp:spPr>
        <a:xfrm>
          <a:off x="0" y="1598"/>
          <a:ext cx="7267966" cy="2978338"/>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1" i="0" kern="1200" baseline="0" dirty="0"/>
            <a:t>Workplace Health and Safety </a:t>
          </a:r>
          <a:r>
            <a:rPr lang="en-US" sz="1800" b="1" i="0" kern="1200" baseline="0" dirty="0"/>
            <a:t>- </a:t>
          </a:r>
          <a:r>
            <a:rPr lang="en-US" sz="1800" b="0" i="0" kern="1200" baseline="0" dirty="0"/>
            <a:t>UGEE people are our Company’s most valuable asset. Accordingly, we are committed to the highest standards of safety to protect ourselves, our fellow colleagues and external parties who work at or visit our sites. You must follow all UGEE safety and security procedures, as well as applicable laws and regulations. Nothing justifies working around or ignoring any safety rule – whether a Company rule, regulation or law. If you are ever aware of, or suspect, any unsafe working conditions or other safety issues, you must report the situation to your manager, or your site safety leader immediately. If you have any concerns about your health at work or the health of a coworker, you must promptly contact site Health Services (Medical) unit. </a:t>
          </a:r>
          <a:endParaRPr lang="en-US" sz="1800" kern="1200" dirty="0"/>
        </a:p>
      </dsp:txBody>
      <dsp:txXfrm>
        <a:off x="145390" y="146988"/>
        <a:ext cx="6977186" cy="2687558"/>
      </dsp:txXfrm>
    </dsp:sp>
    <dsp:sp modelId="{2F410C36-969B-40C6-914A-36E1962C00A0}">
      <dsp:nvSpPr>
        <dsp:cNvPr id="0" name=""/>
        <dsp:cNvSpPr/>
      </dsp:nvSpPr>
      <dsp:spPr>
        <a:xfrm>
          <a:off x="0" y="2991412"/>
          <a:ext cx="7267966" cy="2610562"/>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baseline="0" dirty="0"/>
            <a:t>Violence in the Workplace </a:t>
          </a:r>
          <a:r>
            <a:rPr lang="en-US" sz="2000" b="1" i="0" kern="1200" baseline="0" dirty="0"/>
            <a:t>- </a:t>
          </a:r>
          <a:r>
            <a:rPr lang="en-US" sz="2000" kern="1200" dirty="0"/>
            <a:t>UGEE</a:t>
          </a:r>
          <a:r>
            <a:rPr lang="en-US" sz="2000" b="0" i="0" kern="1200" baseline="0" dirty="0"/>
            <a:t> is committed to providing a safe work environment. You must never engage in or tolerate any form of violence. At UGEE, “violence” includes threats or acts of violence, intimidation of others or attempts to instill fear in others. No weapons are permitted on site. If you know of or suspect incidents or threats of workplace violence, or if you believe someone is in immediate danger, you must report your concerns immediately to </a:t>
          </a:r>
          <a:r>
            <a:rPr lang="en-US" sz="2000" kern="1200" dirty="0"/>
            <a:t>your manager or</a:t>
          </a:r>
          <a:r>
            <a:rPr lang="en-US" sz="2000" b="0" i="0" kern="1200" baseline="0" dirty="0"/>
            <a:t> security contact. </a:t>
          </a:r>
          <a:endParaRPr lang="en-US" sz="2000" kern="1200" dirty="0"/>
        </a:p>
      </dsp:txBody>
      <dsp:txXfrm>
        <a:off x="127437" y="3118849"/>
        <a:ext cx="7013092" cy="235568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ECFB6-8EEF-4C3E-973E-9DE4436C4367}">
      <dsp:nvSpPr>
        <dsp:cNvPr id="0" name=""/>
        <dsp:cNvSpPr/>
      </dsp:nvSpPr>
      <dsp:spPr>
        <a:xfrm>
          <a:off x="0" y="665993"/>
          <a:ext cx="7165224" cy="4185236"/>
        </a:xfrm>
        <a:prstGeom prst="roundRect">
          <a:avLst/>
        </a:prstGeom>
        <a:solidFill>
          <a:srgbClr val="C00000"/>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i="0" kern="1200" baseline="0" dirty="0"/>
            <a:t>Drug and Alcohol Use </a:t>
          </a:r>
          <a:r>
            <a:rPr lang="en-US" sz="2000" b="1" i="0" kern="1200" baseline="0" dirty="0"/>
            <a:t>- </a:t>
          </a:r>
          <a:r>
            <a:rPr lang="en-US" sz="2000" b="0" i="0" kern="1200" baseline="0" dirty="0"/>
            <a:t>We conduct business for UGEE  in a safe manner, free from the influence of any substance that could impair our job performance. You must never use alcohol, illegal drugs, controlled substances or medication in a way that might harm your ability to conduct UGEE business safely and successfully. You must not let the use of any substance adversely affect your ability to perform your job, even if you are using a medication legally. You must never possess drugs that you do not have a legal right to possess while on UGEE property or while working for UGEE. In addition, you must never sell or distribute these substances, or drugs that have been prescribed for you, whether or not you are doing UGEE business, or whether you are on or off UGEE property.</a:t>
          </a:r>
          <a:endParaRPr lang="en-US" sz="2000" kern="1200" dirty="0"/>
        </a:p>
      </dsp:txBody>
      <dsp:txXfrm>
        <a:off x="204306" y="870299"/>
        <a:ext cx="6756612" cy="377662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EB225-7DBC-43D1-AF19-C3B2FB27BC9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66F7BD7-6DD9-44EF-B3FF-7A8239A27F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6EB98A-45ED-4CC6-8BCA-67729BA480A0}"/>
              </a:ext>
            </a:extLst>
          </p:cNvPr>
          <p:cNvSpPr>
            <a:spLocks noGrp="1"/>
          </p:cNvSpPr>
          <p:nvPr>
            <p:ph type="dt" sz="half" idx="10"/>
          </p:nvPr>
        </p:nvSpPr>
        <p:spPr/>
        <p:txBody>
          <a:bodyPr/>
          <a:lstStyle/>
          <a:p>
            <a:fld id="{B49E3FD4-D80A-493C-A71D-8CE221F35C61}" type="datetimeFigureOut">
              <a:rPr lang="en-US" smtClean="0"/>
              <a:t>11/26/2022</a:t>
            </a:fld>
            <a:endParaRPr lang="en-US"/>
          </a:p>
        </p:txBody>
      </p:sp>
      <p:sp>
        <p:nvSpPr>
          <p:cNvPr id="5" name="Footer Placeholder 4">
            <a:extLst>
              <a:ext uri="{FF2B5EF4-FFF2-40B4-BE49-F238E27FC236}">
                <a16:creationId xmlns:a16="http://schemas.microsoft.com/office/drawing/2014/main" id="{4477A7BE-B633-40C5-80DB-32ED2E1B92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F446FC-2D1E-4E98-A0BF-EAA38806FDF4}"/>
              </a:ext>
            </a:extLst>
          </p:cNvPr>
          <p:cNvSpPr>
            <a:spLocks noGrp="1"/>
          </p:cNvSpPr>
          <p:nvPr>
            <p:ph type="sldNum" sz="quarter" idx="12"/>
          </p:nvPr>
        </p:nvSpPr>
        <p:spPr/>
        <p:txBody>
          <a:bodyPr/>
          <a:lstStyle/>
          <a:p>
            <a:fld id="{CB0F60F9-6D16-4235-A093-03A37256A156}" type="slidenum">
              <a:rPr lang="en-US" smtClean="0"/>
              <a:t>‹#›</a:t>
            </a:fld>
            <a:endParaRPr lang="en-US"/>
          </a:p>
        </p:txBody>
      </p:sp>
    </p:spTree>
    <p:extLst>
      <p:ext uri="{BB962C8B-B14F-4D97-AF65-F5344CB8AC3E}">
        <p14:creationId xmlns:p14="http://schemas.microsoft.com/office/powerpoint/2010/main" val="2112039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A86EA-B65D-4EB9-8A44-2EDCF887FC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5F0EFF2-8E1F-429F-B88B-3FABCA15CD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646E03-5635-4569-983A-8861F62449C1}"/>
              </a:ext>
            </a:extLst>
          </p:cNvPr>
          <p:cNvSpPr>
            <a:spLocks noGrp="1"/>
          </p:cNvSpPr>
          <p:nvPr>
            <p:ph type="dt" sz="half" idx="10"/>
          </p:nvPr>
        </p:nvSpPr>
        <p:spPr/>
        <p:txBody>
          <a:bodyPr/>
          <a:lstStyle/>
          <a:p>
            <a:fld id="{B49E3FD4-D80A-493C-A71D-8CE221F35C61}" type="datetimeFigureOut">
              <a:rPr lang="en-US" smtClean="0"/>
              <a:t>11/26/2022</a:t>
            </a:fld>
            <a:endParaRPr lang="en-US"/>
          </a:p>
        </p:txBody>
      </p:sp>
      <p:sp>
        <p:nvSpPr>
          <p:cNvPr id="5" name="Footer Placeholder 4">
            <a:extLst>
              <a:ext uri="{FF2B5EF4-FFF2-40B4-BE49-F238E27FC236}">
                <a16:creationId xmlns:a16="http://schemas.microsoft.com/office/drawing/2014/main" id="{F620D0C0-3D3C-446E-903A-F44B8B0EA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CEC81E-7353-4CB0-965E-AE822C582EA5}"/>
              </a:ext>
            </a:extLst>
          </p:cNvPr>
          <p:cNvSpPr>
            <a:spLocks noGrp="1"/>
          </p:cNvSpPr>
          <p:nvPr>
            <p:ph type="sldNum" sz="quarter" idx="12"/>
          </p:nvPr>
        </p:nvSpPr>
        <p:spPr/>
        <p:txBody>
          <a:bodyPr/>
          <a:lstStyle/>
          <a:p>
            <a:fld id="{CB0F60F9-6D16-4235-A093-03A37256A156}" type="slidenum">
              <a:rPr lang="en-US" smtClean="0"/>
              <a:t>‹#›</a:t>
            </a:fld>
            <a:endParaRPr lang="en-US"/>
          </a:p>
        </p:txBody>
      </p:sp>
    </p:spTree>
    <p:extLst>
      <p:ext uri="{BB962C8B-B14F-4D97-AF65-F5344CB8AC3E}">
        <p14:creationId xmlns:p14="http://schemas.microsoft.com/office/powerpoint/2010/main" val="888830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7F85B8-5D12-4FCC-A9D8-49782C369E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7A86FF-E26D-4BEB-8AB2-C4829EA01C6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9F2559-8C4D-4428-844A-5C2146B23292}"/>
              </a:ext>
            </a:extLst>
          </p:cNvPr>
          <p:cNvSpPr>
            <a:spLocks noGrp="1"/>
          </p:cNvSpPr>
          <p:nvPr>
            <p:ph type="dt" sz="half" idx="10"/>
          </p:nvPr>
        </p:nvSpPr>
        <p:spPr/>
        <p:txBody>
          <a:bodyPr/>
          <a:lstStyle/>
          <a:p>
            <a:fld id="{B49E3FD4-D80A-493C-A71D-8CE221F35C61}" type="datetimeFigureOut">
              <a:rPr lang="en-US" smtClean="0"/>
              <a:t>11/26/2022</a:t>
            </a:fld>
            <a:endParaRPr lang="en-US"/>
          </a:p>
        </p:txBody>
      </p:sp>
      <p:sp>
        <p:nvSpPr>
          <p:cNvPr id="5" name="Footer Placeholder 4">
            <a:extLst>
              <a:ext uri="{FF2B5EF4-FFF2-40B4-BE49-F238E27FC236}">
                <a16:creationId xmlns:a16="http://schemas.microsoft.com/office/drawing/2014/main" id="{CCA779BC-33A9-4EF1-AD29-EC9EF576B0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F36046-9EC3-460E-A97F-CB6292A8C673}"/>
              </a:ext>
            </a:extLst>
          </p:cNvPr>
          <p:cNvSpPr>
            <a:spLocks noGrp="1"/>
          </p:cNvSpPr>
          <p:nvPr>
            <p:ph type="sldNum" sz="quarter" idx="12"/>
          </p:nvPr>
        </p:nvSpPr>
        <p:spPr/>
        <p:txBody>
          <a:bodyPr/>
          <a:lstStyle/>
          <a:p>
            <a:fld id="{CB0F60F9-6D16-4235-A093-03A37256A156}" type="slidenum">
              <a:rPr lang="en-US" smtClean="0"/>
              <a:t>‹#›</a:t>
            </a:fld>
            <a:endParaRPr lang="en-US"/>
          </a:p>
        </p:txBody>
      </p:sp>
    </p:spTree>
    <p:extLst>
      <p:ext uri="{BB962C8B-B14F-4D97-AF65-F5344CB8AC3E}">
        <p14:creationId xmlns:p14="http://schemas.microsoft.com/office/powerpoint/2010/main" val="421889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46334-8D2F-4C2D-877A-C0487DEC0F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A917A0-2E7B-4513-801F-E1F85635CF8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2751C1-3BEC-4790-B041-166FBF800D94}"/>
              </a:ext>
            </a:extLst>
          </p:cNvPr>
          <p:cNvSpPr>
            <a:spLocks noGrp="1"/>
          </p:cNvSpPr>
          <p:nvPr>
            <p:ph type="dt" sz="half" idx="10"/>
          </p:nvPr>
        </p:nvSpPr>
        <p:spPr/>
        <p:txBody>
          <a:bodyPr/>
          <a:lstStyle/>
          <a:p>
            <a:fld id="{B49E3FD4-D80A-493C-A71D-8CE221F35C61}" type="datetimeFigureOut">
              <a:rPr lang="en-US" smtClean="0"/>
              <a:t>11/26/2022</a:t>
            </a:fld>
            <a:endParaRPr lang="en-US"/>
          </a:p>
        </p:txBody>
      </p:sp>
      <p:sp>
        <p:nvSpPr>
          <p:cNvPr id="5" name="Footer Placeholder 4">
            <a:extLst>
              <a:ext uri="{FF2B5EF4-FFF2-40B4-BE49-F238E27FC236}">
                <a16:creationId xmlns:a16="http://schemas.microsoft.com/office/drawing/2014/main" id="{286AD22A-A4FF-468B-97DF-04405A11E3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832683-3087-4EA7-9762-FD3796D4D013}"/>
              </a:ext>
            </a:extLst>
          </p:cNvPr>
          <p:cNvSpPr>
            <a:spLocks noGrp="1"/>
          </p:cNvSpPr>
          <p:nvPr>
            <p:ph type="sldNum" sz="quarter" idx="12"/>
          </p:nvPr>
        </p:nvSpPr>
        <p:spPr/>
        <p:txBody>
          <a:bodyPr/>
          <a:lstStyle/>
          <a:p>
            <a:fld id="{CB0F60F9-6D16-4235-A093-03A37256A156}" type="slidenum">
              <a:rPr lang="en-US" smtClean="0"/>
              <a:t>‹#›</a:t>
            </a:fld>
            <a:endParaRPr lang="en-US"/>
          </a:p>
        </p:txBody>
      </p:sp>
    </p:spTree>
    <p:extLst>
      <p:ext uri="{BB962C8B-B14F-4D97-AF65-F5344CB8AC3E}">
        <p14:creationId xmlns:p14="http://schemas.microsoft.com/office/powerpoint/2010/main" val="3184237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12C6D-5D25-4E13-90F8-60DA667C7E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375F51-DC4E-4252-B6FE-7A07397EF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3794A6-3320-4B1B-8545-1070663723E6}"/>
              </a:ext>
            </a:extLst>
          </p:cNvPr>
          <p:cNvSpPr>
            <a:spLocks noGrp="1"/>
          </p:cNvSpPr>
          <p:nvPr>
            <p:ph type="dt" sz="half" idx="10"/>
          </p:nvPr>
        </p:nvSpPr>
        <p:spPr/>
        <p:txBody>
          <a:bodyPr/>
          <a:lstStyle/>
          <a:p>
            <a:fld id="{B49E3FD4-D80A-493C-A71D-8CE221F35C61}" type="datetimeFigureOut">
              <a:rPr lang="en-US" smtClean="0"/>
              <a:t>11/26/2022</a:t>
            </a:fld>
            <a:endParaRPr lang="en-US"/>
          </a:p>
        </p:txBody>
      </p:sp>
      <p:sp>
        <p:nvSpPr>
          <p:cNvPr id="5" name="Footer Placeholder 4">
            <a:extLst>
              <a:ext uri="{FF2B5EF4-FFF2-40B4-BE49-F238E27FC236}">
                <a16:creationId xmlns:a16="http://schemas.microsoft.com/office/drawing/2014/main" id="{2C0D5704-34E1-4B3A-B43D-1A6059968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DB4474-61DB-4AD0-A4B3-41D03350E957}"/>
              </a:ext>
            </a:extLst>
          </p:cNvPr>
          <p:cNvSpPr>
            <a:spLocks noGrp="1"/>
          </p:cNvSpPr>
          <p:nvPr>
            <p:ph type="sldNum" sz="quarter" idx="12"/>
          </p:nvPr>
        </p:nvSpPr>
        <p:spPr/>
        <p:txBody>
          <a:bodyPr/>
          <a:lstStyle/>
          <a:p>
            <a:fld id="{CB0F60F9-6D16-4235-A093-03A37256A156}" type="slidenum">
              <a:rPr lang="en-US" smtClean="0"/>
              <a:t>‹#›</a:t>
            </a:fld>
            <a:endParaRPr lang="en-US"/>
          </a:p>
        </p:txBody>
      </p:sp>
    </p:spTree>
    <p:extLst>
      <p:ext uri="{BB962C8B-B14F-4D97-AF65-F5344CB8AC3E}">
        <p14:creationId xmlns:p14="http://schemas.microsoft.com/office/powerpoint/2010/main" val="3232149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C59AA-2620-4EBA-9179-CD88E7CD0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AABA74-534A-4F1D-9D9B-0F30A66438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31E95E-9DA0-48E6-BF85-F2237F3DA9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8F8C7-7203-42E6-80B5-513BD25A3CFE}"/>
              </a:ext>
            </a:extLst>
          </p:cNvPr>
          <p:cNvSpPr>
            <a:spLocks noGrp="1"/>
          </p:cNvSpPr>
          <p:nvPr>
            <p:ph type="dt" sz="half" idx="10"/>
          </p:nvPr>
        </p:nvSpPr>
        <p:spPr/>
        <p:txBody>
          <a:bodyPr/>
          <a:lstStyle/>
          <a:p>
            <a:fld id="{B49E3FD4-D80A-493C-A71D-8CE221F35C61}" type="datetimeFigureOut">
              <a:rPr lang="en-US" smtClean="0"/>
              <a:t>11/26/2022</a:t>
            </a:fld>
            <a:endParaRPr lang="en-US"/>
          </a:p>
        </p:txBody>
      </p:sp>
      <p:sp>
        <p:nvSpPr>
          <p:cNvPr id="6" name="Footer Placeholder 5">
            <a:extLst>
              <a:ext uri="{FF2B5EF4-FFF2-40B4-BE49-F238E27FC236}">
                <a16:creationId xmlns:a16="http://schemas.microsoft.com/office/drawing/2014/main" id="{AE5CD88E-E78B-4AB0-9EED-1E83A73D2A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F72078-3C23-4C1D-8C27-AF89577D8CE6}"/>
              </a:ext>
            </a:extLst>
          </p:cNvPr>
          <p:cNvSpPr>
            <a:spLocks noGrp="1"/>
          </p:cNvSpPr>
          <p:nvPr>
            <p:ph type="sldNum" sz="quarter" idx="12"/>
          </p:nvPr>
        </p:nvSpPr>
        <p:spPr/>
        <p:txBody>
          <a:bodyPr/>
          <a:lstStyle/>
          <a:p>
            <a:fld id="{CB0F60F9-6D16-4235-A093-03A37256A156}" type="slidenum">
              <a:rPr lang="en-US" smtClean="0"/>
              <a:t>‹#›</a:t>
            </a:fld>
            <a:endParaRPr lang="en-US"/>
          </a:p>
        </p:txBody>
      </p:sp>
    </p:spTree>
    <p:extLst>
      <p:ext uri="{BB962C8B-B14F-4D97-AF65-F5344CB8AC3E}">
        <p14:creationId xmlns:p14="http://schemas.microsoft.com/office/powerpoint/2010/main" val="3053606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D3E0-4DB8-4064-8B4E-6C37B97A2E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28F5E86-7512-4A7A-BD56-9A7A01BB16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3CA05D-4095-4736-9117-775C3660804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885CC6-AEBD-494A-82E2-C9FE27B55CD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967F41-FE46-409C-AD95-9438B56D4A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455878-EAB3-44A3-8753-90FDB80E58F3}"/>
              </a:ext>
            </a:extLst>
          </p:cNvPr>
          <p:cNvSpPr>
            <a:spLocks noGrp="1"/>
          </p:cNvSpPr>
          <p:nvPr>
            <p:ph type="dt" sz="half" idx="10"/>
          </p:nvPr>
        </p:nvSpPr>
        <p:spPr/>
        <p:txBody>
          <a:bodyPr/>
          <a:lstStyle/>
          <a:p>
            <a:fld id="{B49E3FD4-D80A-493C-A71D-8CE221F35C61}" type="datetimeFigureOut">
              <a:rPr lang="en-US" smtClean="0"/>
              <a:t>11/26/2022</a:t>
            </a:fld>
            <a:endParaRPr lang="en-US"/>
          </a:p>
        </p:txBody>
      </p:sp>
      <p:sp>
        <p:nvSpPr>
          <p:cNvPr id="8" name="Footer Placeholder 7">
            <a:extLst>
              <a:ext uri="{FF2B5EF4-FFF2-40B4-BE49-F238E27FC236}">
                <a16:creationId xmlns:a16="http://schemas.microsoft.com/office/drawing/2014/main" id="{0348DC65-2D2D-4CFB-A611-E4D5CB0567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705A88-6049-4AB1-A46A-DC329BA3050C}"/>
              </a:ext>
            </a:extLst>
          </p:cNvPr>
          <p:cNvSpPr>
            <a:spLocks noGrp="1"/>
          </p:cNvSpPr>
          <p:nvPr>
            <p:ph type="sldNum" sz="quarter" idx="12"/>
          </p:nvPr>
        </p:nvSpPr>
        <p:spPr/>
        <p:txBody>
          <a:bodyPr/>
          <a:lstStyle/>
          <a:p>
            <a:fld id="{CB0F60F9-6D16-4235-A093-03A37256A156}" type="slidenum">
              <a:rPr lang="en-US" smtClean="0"/>
              <a:t>‹#›</a:t>
            </a:fld>
            <a:endParaRPr lang="en-US"/>
          </a:p>
        </p:txBody>
      </p:sp>
    </p:spTree>
    <p:extLst>
      <p:ext uri="{BB962C8B-B14F-4D97-AF65-F5344CB8AC3E}">
        <p14:creationId xmlns:p14="http://schemas.microsoft.com/office/powerpoint/2010/main" val="224728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6FF9A-A93F-4A35-91BB-6DB38EDE54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9262F3B-B48B-4F07-B179-1CF642EA8D4E}"/>
              </a:ext>
            </a:extLst>
          </p:cNvPr>
          <p:cNvSpPr>
            <a:spLocks noGrp="1"/>
          </p:cNvSpPr>
          <p:nvPr>
            <p:ph type="dt" sz="half" idx="10"/>
          </p:nvPr>
        </p:nvSpPr>
        <p:spPr/>
        <p:txBody>
          <a:bodyPr/>
          <a:lstStyle/>
          <a:p>
            <a:fld id="{B49E3FD4-D80A-493C-A71D-8CE221F35C61}" type="datetimeFigureOut">
              <a:rPr lang="en-US" smtClean="0"/>
              <a:t>11/26/2022</a:t>
            </a:fld>
            <a:endParaRPr lang="en-US"/>
          </a:p>
        </p:txBody>
      </p:sp>
      <p:sp>
        <p:nvSpPr>
          <p:cNvPr id="4" name="Footer Placeholder 3">
            <a:extLst>
              <a:ext uri="{FF2B5EF4-FFF2-40B4-BE49-F238E27FC236}">
                <a16:creationId xmlns:a16="http://schemas.microsoft.com/office/drawing/2014/main" id="{B7A95775-178D-49C5-B5B5-B140CF3EE20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E81D246-AFF3-4761-B9E8-8439E85CE1BB}"/>
              </a:ext>
            </a:extLst>
          </p:cNvPr>
          <p:cNvSpPr>
            <a:spLocks noGrp="1"/>
          </p:cNvSpPr>
          <p:nvPr>
            <p:ph type="sldNum" sz="quarter" idx="12"/>
          </p:nvPr>
        </p:nvSpPr>
        <p:spPr/>
        <p:txBody>
          <a:bodyPr/>
          <a:lstStyle/>
          <a:p>
            <a:fld id="{CB0F60F9-6D16-4235-A093-03A37256A156}" type="slidenum">
              <a:rPr lang="en-US" smtClean="0"/>
              <a:t>‹#›</a:t>
            </a:fld>
            <a:endParaRPr lang="en-US"/>
          </a:p>
        </p:txBody>
      </p:sp>
    </p:spTree>
    <p:extLst>
      <p:ext uri="{BB962C8B-B14F-4D97-AF65-F5344CB8AC3E}">
        <p14:creationId xmlns:p14="http://schemas.microsoft.com/office/powerpoint/2010/main" val="22429780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BA28672-1E20-451B-B381-0E137D1C57DB}"/>
              </a:ext>
            </a:extLst>
          </p:cNvPr>
          <p:cNvSpPr>
            <a:spLocks noGrp="1"/>
          </p:cNvSpPr>
          <p:nvPr>
            <p:ph type="dt" sz="half" idx="10"/>
          </p:nvPr>
        </p:nvSpPr>
        <p:spPr/>
        <p:txBody>
          <a:bodyPr/>
          <a:lstStyle/>
          <a:p>
            <a:fld id="{B49E3FD4-D80A-493C-A71D-8CE221F35C61}" type="datetimeFigureOut">
              <a:rPr lang="en-US" smtClean="0"/>
              <a:t>11/26/2022</a:t>
            </a:fld>
            <a:endParaRPr lang="en-US"/>
          </a:p>
        </p:txBody>
      </p:sp>
      <p:sp>
        <p:nvSpPr>
          <p:cNvPr id="3" name="Footer Placeholder 2">
            <a:extLst>
              <a:ext uri="{FF2B5EF4-FFF2-40B4-BE49-F238E27FC236}">
                <a16:creationId xmlns:a16="http://schemas.microsoft.com/office/drawing/2014/main" id="{6F3BA65F-15FC-4E72-810F-06DDFB43725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53D9EB-245D-42F1-9793-453027AEC5AC}"/>
              </a:ext>
            </a:extLst>
          </p:cNvPr>
          <p:cNvSpPr>
            <a:spLocks noGrp="1"/>
          </p:cNvSpPr>
          <p:nvPr>
            <p:ph type="sldNum" sz="quarter" idx="12"/>
          </p:nvPr>
        </p:nvSpPr>
        <p:spPr/>
        <p:txBody>
          <a:bodyPr/>
          <a:lstStyle/>
          <a:p>
            <a:fld id="{CB0F60F9-6D16-4235-A093-03A37256A156}" type="slidenum">
              <a:rPr lang="en-US" smtClean="0"/>
              <a:t>‹#›</a:t>
            </a:fld>
            <a:endParaRPr lang="en-US"/>
          </a:p>
        </p:txBody>
      </p:sp>
    </p:spTree>
    <p:extLst>
      <p:ext uri="{BB962C8B-B14F-4D97-AF65-F5344CB8AC3E}">
        <p14:creationId xmlns:p14="http://schemas.microsoft.com/office/powerpoint/2010/main" val="93188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3CCC6-8777-4399-A1F8-CACC8757F3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CB7E311-CE36-4A04-99C6-062F224B6A9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63CED8F-8A6D-4492-94E2-BA45CC132C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C746A3-D51E-4679-861B-925FAD34087E}"/>
              </a:ext>
            </a:extLst>
          </p:cNvPr>
          <p:cNvSpPr>
            <a:spLocks noGrp="1"/>
          </p:cNvSpPr>
          <p:nvPr>
            <p:ph type="dt" sz="half" idx="10"/>
          </p:nvPr>
        </p:nvSpPr>
        <p:spPr/>
        <p:txBody>
          <a:bodyPr/>
          <a:lstStyle/>
          <a:p>
            <a:fld id="{B49E3FD4-D80A-493C-A71D-8CE221F35C61}" type="datetimeFigureOut">
              <a:rPr lang="en-US" smtClean="0"/>
              <a:t>11/26/2022</a:t>
            </a:fld>
            <a:endParaRPr lang="en-US"/>
          </a:p>
        </p:txBody>
      </p:sp>
      <p:sp>
        <p:nvSpPr>
          <p:cNvPr id="6" name="Footer Placeholder 5">
            <a:extLst>
              <a:ext uri="{FF2B5EF4-FFF2-40B4-BE49-F238E27FC236}">
                <a16:creationId xmlns:a16="http://schemas.microsoft.com/office/drawing/2014/main" id="{88A9F34D-0908-4B2A-B1ED-BAA33E2945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2884D0-1201-49E9-BBA7-8D80ED1DB617}"/>
              </a:ext>
            </a:extLst>
          </p:cNvPr>
          <p:cNvSpPr>
            <a:spLocks noGrp="1"/>
          </p:cNvSpPr>
          <p:nvPr>
            <p:ph type="sldNum" sz="quarter" idx="12"/>
          </p:nvPr>
        </p:nvSpPr>
        <p:spPr/>
        <p:txBody>
          <a:bodyPr/>
          <a:lstStyle/>
          <a:p>
            <a:fld id="{CB0F60F9-6D16-4235-A093-03A37256A156}" type="slidenum">
              <a:rPr lang="en-US" smtClean="0"/>
              <a:t>‹#›</a:t>
            </a:fld>
            <a:endParaRPr lang="en-US"/>
          </a:p>
        </p:txBody>
      </p:sp>
    </p:spTree>
    <p:extLst>
      <p:ext uri="{BB962C8B-B14F-4D97-AF65-F5344CB8AC3E}">
        <p14:creationId xmlns:p14="http://schemas.microsoft.com/office/powerpoint/2010/main" val="9641307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94D53-F6C9-4D2C-A4B7-44836BF053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BA62AC0-DB80-4F57-BB6E-2FC4F6ECF5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E1D41DD-A024-4B71-B097-EF6F0088DB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973D5E-87FD-4726-98BB-513EC780FDC1}"/>
              </a:ext>
            </a:extLst>
          </p:cNvPr>
          <p:cNvSpPr>
            <a:spLocks noGrp="1"/>
          </p:cNvSpPr>
          <p:nvPr>
            <p:ph type="dt" sz="half" idx="10"/>
          </p:nvPr>
        </p:nvSpPr>
        <p:spPr/>
        <p:txBody>
          <a:bodyPr/>
          <a:lstStyle/>
          <a:p>
            <a:fld id="{B49E3FD4-D80A-493C-A71D-8CE221F35C61}" type="datetimeFigureOut">
              <a:rPr lang="en-US" smtClean="0"/>
              <a:t>11/26/2022</a:t>
            </a:fld>
            <a:endParaRPr lang="en-US"/>
          </a:p>
        </p:txBody>
      </p:sp>
      <p:sp>
        <p:nvSpPr>
          <p:cNvPr id="6" name="Footer Placeholder 5">
            <a:extLst>
              <a:ext uri="{FF2B5EF4-FFF2-40B4-BE49-F238E27FC236}">
                <a16:creationId xmlns:a16="http://schemas.microsoft.com/office/drawing/2014/main" id="{9D91FD94-3CC0-413E-9FB7-357192B812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E611C6-8B2A-4946-9DF8-C151BE190E40}"/>
              </a:ext>
            </a:extLst>
          </p:cNvPr>
          <p:cNvSpPr>
            <a:spLocks noGrp="1"/>
          </p:cNvSpPr>
          <p:nvPr>
            <p:ph type="sldNum" sz="quarter" idx="12"/>
          </p:nvPr>
        </p:nvSpPr>
        <p:spPr/>
        <p:txBody>
          <a:bodyPr/>
          <a:lstStyle/>
          <a:p>
            <a:fld id="{CB0F60F9-6D16-4235-A093-03A37256A156}" type="slidenum">
              <a:rPr lang="en-US" smtClean="0"/>
              <a:t>‹#›</a:t>
            </a:fld>
            <a:endParaRPr lang="en-US"/>
          </a:p>
        </p:txBody>
      </p:sp>
    </p:spTree>
    <p:extLst>
      <p:ext uri="{BB962C8B-B14F-4D97-AF65-F5344CB8AC3E}">
        <p14:creationId xmlns:p14="http://schemas.microsoft.com/office/powerpoint/2010/main" val="315394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AE42CE-75DC-4734-8C1B-59E79FBBB5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154962-9929-4E66-AE9E-DB23EAE80D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271C7EC-C689-40BB-87C9-187200E354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9E3FD4-D80A-493C-A71D-8CE221F35C61}" type="datetimeFigureOut">
              <a:rPr lang="en-US" smtClean="0"/>
              <a:t>11/26/2022</a:t>
            </a:fld>
            <a:endParaRPr lang="en-US"/>
          </a:p>
        </p:txBody>
      </p:sp>
      <p:sp>
        <p:nvSpPr>
          <p:cNvPr id="5" name="Footer Placeholder 4">
            <a:extLst>
              <a:ext uri="{FF2B5EF4-FFF2-40B4-BE49-F238E27FC236}">
                <a16:creationId xmlns:a16="http://schemas.microsoft.com/office/drawing/2014/main" id="{B86B7CAE-C022-4845-8974-0C0AAC38990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9CCA73B-203D-463B-9D94-3D1290C75BC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0F60F9-6D16-4235-A093-03A37256A156}" type="slidenum">
              <a:rPr lang="en-US" smtClean="0"/>
              <a:t>‹#›</a:t>
            </a:fld>
            <a:endParaRPr lang="en-US"/>
          </a:p>
        </p:txBody>
      </p:sp>
    </p:spTree>
    <p:extLst>
      <p:ext uri="{BB962C8B-B14F-4D97-AF65-F5344CB8AC3E}">
        <p14:creationId xmlns:p14="http://schemas.microsoft.com/office/powerpoint/2010/main" val="2240416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image" Target="../media/image6.png"/><Relationship Id="rId7" Type="http://schemas.openxmlformats.org/officeDocument/2006/relationships/diagramQuickStyle" Target="../diagrams/quickStyle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image" Target="../media/image2.png"/><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image" Target="../media/image7.jpeg"/><Relationship Id="rId7" Type="http://schemas.openxmlformats.org/officeDocument/2006/relationships/diagramQuickStyle" Target="../diagrams/quickStyle3.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image" Target="../media/image2.png"/><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7.jpeg"/><Relationship Id="rId7" Type="http://schemas.openxmlformats.org/officeDocument/2006/relationships/diagramQuickStyle" Target="../diagrams/quickStyle4.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3B705053-DFF2-4650-B33C-8B4986E40DE2}"/>
              </a:ext>
            </a:extLst>
          </p:cNvPr>
          <p:cNvSpPr txBox="1">
            <a:spLocks/>
          </p:cNvSpPr>
          <p:nvPr/>
        </p:nvSpPr>
        <p:spPr>
          <a:xfrm>
            <a:off x="7598179" y="3639828"/>
            <a:ext cx="4501622" cy="1093181"/>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spcAft>
                <a:spcPts val="600"/>
              </a:spcAft>
            </a:pPr>
            <a:r>
              <a:rPr lang="en-US" b="1" dirty="0"/>
              <a:t>Stewardship</a:t>
            </a:r>
          </a:p>
        </p:txBody>
      </p:sp>
      <p:sp>
        <p:nvSpPr>
          <p:cNvPr id="73" name="Freeform: Shape 72">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Business Ethics - Overview, Examples, Components of Business Ethics">
            <a:extLst>
              <a:ext uri="{FF2B5EF4-FFF2-40B4-BE49-F238E27FC236}">
                <a16:creationId xmlns:a16="http://schemas.microsoft.com/office/drawing/2014/main" id="{3DA2FB9C-6FCE-44AF-8005-7D8B7992626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677" r="19764"/>
          <a:stretch/>
        </p:blipFill>
        <p:spPr bwMode="auto">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image">
            <a:extLst>
              <a:ext uri="{FF2B5EF4-FFF2-40B4-BE49-F238E27FC236}">
                <a16:creationId xmlns:a16="http://schemas.microsoft.com/office/drawing/2014/main" id="{B1FAB536-C428-4328-AFAD-A131524279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13017"/>
            <a:ext cx="1100448" cy="1038011"/>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6A40B112-7E46-4725-9C8C-C89EA2D64A51}"/>
              </a:ext>
            </a:extLst>
          </p:cNvPr>
          <p:cNvSpPr txBox="1"/>
          <p:nvPr/>
        </p:nvSpPr>
        <p:spPr>
          <a:xfrm>
            <a:off x="7028496" y="2687002"/>
            <a:ext cx="5163503" cy="1323439"/>
          </a:xfrm>
          <a:prstGeom prst="rect">
            <a:avLst/>
          </a:prstGeom>
          <a:noFill/>
        </p:spPr>
        <p:txBody>
          <a:bodyPr wrap="square">
            <a:spAutoFit/>
          </a:bodyPr>
          <a:lstStyle/>
          <a:p>
            <a:pPr algn="ctr"/>
            <a:r>
              <a:rPr lang="en-US" sz="8000" b="1" dirty="0"/>
              <a:t>Work Ethics </a:t>
            </a:r>
            <a:endParaRPr lang="en-US" sz="8000" dirty="0"/>
          </a:p>
        </p:txBody>
      </p:sp>
    </p:spTree>
    <p:extLst>
      <p:ext uri="{BB962C8B-B14F-4D97-AF65-F5344CB8AC3E}">
        <p14:creationId xmlns:p14="http://schemas.microsoft.com/office/powerpoint/2010/main" val="318319510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B318-80D0-4C17-833E-6F4601366E42}"/>
              </a:ext>
            </a:extLst>
          </p:cNvPr>
          <p:cNvSpPr>
            <a:spLocks noGrp="1"/>
          </p:cNvSpPr>
          <p:nvPr>
            <p:ph type="title"/>
          </p:nvPr>
        </p:nvSpPr>
        <p:spPr>
          <a:xfrm>
            <a:off x="315474" y="80611"/>
            <a:ext cx="10515600" cy="1325563"/>
          </a:xfrm>
        </p:spPr>
        <p:txBody>
          <a:bodyPr/>
          <a:lstStyle/>
          <a:p>
            <a:pPr algn="l"/>
            <a:r>
              <a:rPr lang="en-US" sz="4000" b="1" dirty="0">
                <a:solidFill>
                  <a:srgbClr val="000000"/>
                </a:solidFill>
                <a:latin typeface="Frutiger 45 Light" pitchFamily="2" charset="0"/>
              </a:rPr>
              <a:t>Committed to Integrity</a:t>
            </a:r>
            <a:br>
              <a:rPr lang="en-US" dirty="0"/>
            </a:br>
            <a:br>
              <a:rPr lang="en-US" sz="1800" b="0" i="0" u="none" strike="noStrike" baseline="0" dirty="0">
                <a:solidFill>
                  <a:srgbClr val="000000"/>
                </a:solidFill>
                <a:latin typeface="Frutiger 45 Light" pitchFamily="2" charset="0"/>
              </a:rPr>
            </a:br>
            <a:r>
              <a:rPr lang="en-US" sz="1800" b="1" dirty="0">
                <a:solidFill>
                  <a:srgbClr val="FF0000"/>
                </a:solidFill>
                <a:latin typeface="Frutiger 45 Light" pitchFamily="2" charset="0"/>
              </a:rPr>
              <a:t>BEING HONEST AND STRAIGHTFORWARD • BUILDING TRUST • DOING WHAT’S RIGHT</a:t>
            </a:r>
          </a:p>
        </p:txBody>
      </p:sp>
      <p:sp>
        <p:nvSpPr>
          <p:cNvPr id="3" name="Content Placeholder 2">
            <a:extLst>
              <a:ext uri="{FF2B5EF4-FFF2-40B4-BE49-F238E27FC236}">
                <a16:creationId xmlns:a16="http://schemas.microsoft.com/office/drawing/2014/main" id="{228AD69D-22E2-4421-B25B-1E0A24F17256}"/>
              </a:ext>
            </a:extLst>
          </p:cNvPr>
          <p:cNvSpPr>
            <a:spLocks noGrp="1"/>
          </p:cNvSpPr>
          <p:nvPr>
            <p:ph idx="1"/>
          </p:nvPr>
        </p:nvSpPr>
        <p:spPr>
          <a:xfrm>
            <a:off x="143439" y="1488979"/>
            <a:ext cx="11661168" cy="3167615"/>
          </a:xfrm>
        </p:spPr>
        <p:txBody>
          <a:bodyPr>
            <a:normAutofit/>
          </a:bodyPr>
          <a:lstStyle/>
          <a:p>
            <a:r>
              <a:rPr lang="en-US" sz="2400" b="0" i="0" u="none" strike="noStrike" baseline="0" dirty="0">
                <a:solidFill>
                  <a:srgbClr val="000000"/>
                </a:solidFill>
                <a:latin typeface="Frutiger 45 Light" pitchFamily="2" charset="0"/>
              </a:rPr>
              <a:t>Maintaining Accurate Books and Records- We maintain the accuracy and integrity of our books and records. </a:t>
            </a:r>
          </a:p>
          <a:p>
            <a:r>
              <a:rPr lang="en-US" sz="2400" b="0" i="0" u="none" strike="noStrike" baseline="0" dirty="0">
                <a:solidFill>
                  <a:srgbClr val="000000"/>
                </a:solidFill>
                <a:latin typeface="Frutiger 45 Light" pitchFamily="2" charset="0"/>
              </a:rPr>
              <a:t>We must ensure that our financial statements, regulatory reports and publicly-filed documents comply with all applicable and accepted accounting principles, statutory requirements and UGEE’s internal and disclosure control procedures. Our internal and external auditors will regularly review our compliance with these requirements, so we must always provide them with our full cooperation.</a:t>
            </a:r>
          </a:p>
        </p:txBody>
      </p:sp>
      <p:pic>
        <p:nvPicPr>
          <p:cNvPr id="4" name="Picture 4" descr="image">
            <a:extLst>
              <a:ext uri="{FF2B5EF4-FFF2-40B4-BE49-F238E27FC236}">
                <a16:creationId xmlns:a16="http://schemas.microsoft.com/office/drawing/2014/main" id="{51C0964F-0488-4F4F-8FA0-55DE9F965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02993" y="230188"/>
            <a:ext cx="1158936" cy="1093181"/>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Consequences of Not Keeping Accurate Documents &amp; Records">
            <a:extLst>
              <a:ext uri="{FF2B5EF4-FFF2-40B4-BE49-F238E27FC236}">
                <a16:creationId xmlns:a16="http://schemas.microsoft.com/office/drawing/2014/main" id="{74A6E299-3784-4C97-BA7B-D96293D221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3694" y="3688254"/>
            <a:ext cx="4328306" cy="193667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141553D1-0E92-4372-BF9E-171263DDEC0E}"/>
              </a:ext>
            </a:extLst>
          </p:cNvPr>
          <p:cNvSpPr txBox="1"/>
          <p:nvPr/>
        </p:nvSpPr>
        <p:spPr>
          <a:xfrm>
            <a:off x="315474" y="4099733"/>
            <a:ext cx="8181254" cy="2677656"/>
          </a:xfrm>
          <a:prstGeom prst="rect">
            <a:avLst/>
          </a:prstGeom>
          <a:noFill/>
        </p:spPr>
        <p:txBody>
          <a:bodyPr wrap="square">
            <a:spAutoFit/>
          </a:bodyPr>
          <a:lstStyle/>
          <a:p>
            <a:r>
              <a:rPr lang="en-US" sz="2400" b="0" i="0" u="none" strike="noStrike" baseline="0" dirty="0">
                <a:solidFill>
                  <a:srgbClr val="000000"/>
                </a:solidFill>
                <a:latin typeface="Frutiger 45 Light" pitchFamily="2" charset="0"/>
              </a:rPr>
              <a:t>You must never intentionally delay recording transactions </a:t>
            </a:r>
          </a:p>
          <a:p>
            <a:r>
              <a:rPr lang="en-US" sz="2400" b="0" i="0" u="none" strike="noStrike" baseline="0" dirty="0">
                <a:solidFill>
                  <a:srgbClr val="000000"/>
                </a:solidFill>
                <a:latin typeface="Frutiger 45 Light" pitchFamily="2" charset="0"/>
              </a:rPr>
              <a:t>or events, or intentionally record incorrect, incomplete or misleading information about any transaction or event. </a:t>
            </a:r>
          </a:p>
          <a:p>
            <a:r>
              <a:rPr lang="en-US" sz="2400" b="0" i="0" u="none" strike="noStrike" baseline="0" dirty="0">
                <a:solidFill>
                  <a:srgbClr val="000000"/>
                </a:solidFill>
                <a:latin typeface="Frutiger 45 Light" pitchFamily="2" charset="0"/>
              </a:rPr>
              <a:t>Even if you do not directly record transactions or events, </a:t>
            </a:r>
          </a:p>
          <a:p>
            <a:r>
              <a:rPr lang="en-US" sz="2400" b="0" i="0" u="none" strike="noStrike" baseline="0" dirty="0">
                <a:solidFill>
                  <a:srgbClr val="000000"/>
                </a:solidFill>
                <a:latin typeface="Frutiger 45 Light" pitchFamily="2" charset="0"/>
              </a:rPr>
              <a:t>you must be sure any and all information you report or file, including management reporting, time cards, quality reports, and performance scorecards is accurate and complete. </a:t>
            </a:r>
          </a:p>
        </p:txBody>
      </p:sp>
    </p:spTree>
    <p:extLst>
      <p:ext uri="{BB962C8B-B14F-4D97-AF65-F5344CB8AC3E}">
        <p14:creationId xmlns:p14="http://schemas.microsoft.com/office/powerpoint/2010/main" val="2519135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wipe(down)">
                                      <p:cBhvr>
                                        <p:cTn id="17" dur="500"/>
                                        <p:tgtEl>
                                          <p:spTgt spid="7">
                                            <p:txEl>
                                              <p:pRg st="0" end="0"/>
                                            </p:txEl>
                                          </p:spTgt>
                                        </p:tgtEl>
                                      </p:cBhvr>
                                    </p:animEffect>
                                  </p:childTnLst>
                                </p:cTn>
                              </p:par>
                              <p:par>
                                <p:cTn id="18" presetID="22" presetClass="entr" presetSubtype="4" fill="hold" nodeType="with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wipe(down)">
                                      <p:cBhvr>
                                        <p:cTn id="20" dur="500"/>
                                        <p:tgtEl>
                                          <p:spTgt spid="7">
                                            <p:txEl>
                                              <p:pRg st="1" end="1"/>
                                            </p:txEl>
                                          </p:spTgt>
                                        </p:tgtEl>
                                      </p:cBhvr>
                                    </p:animEffect>
                                  </p:childTnLst>
                                </p:cTn>
                              </p:par>
                              <p:par>
                                <p:cTn id="21" presetID="22" presetClass="entr" presetSubtype="4" fill="hold" nodeType="with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wipe(down)">
                                      <p:cBhvr>
                                        <p:cTn id="23" dur="500"/>
                                        <p:tgtEl>
                                          <p:spTgt spid="7">
                                            <p:txEl>
                                              <p:pRg st="2" end="2"/>
                                            </p:txEl>
                                          </p:spTgt>
                                        </p:tgtEl>
                                      </p:cBhvr>
                                    </p:animEffect>
                                  </p:childTnLst>
                                </p:cTn>
                              </p:par>
                              <p:par>
                                <p:cTn id="24" presetID="22" presetClass="entr" presetSubtype="4" fill="hold" nodeType="with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wipe(down)">
                                      <p:cBhvr>
                                        <p:cTn id="2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B318-80D0-4C17-833E-6F4601366E42}"/>
              </a:ext>
            </a:extLst>
          </p:cNvPr>
          <p:cNvSpPr>
            <a:spLocks noGrp="1"/>
          </p:cNvSpPr>
          <p:nvPr>
            <p:ph type="title"/>
          </p:nvPr>
        </p:nvSpPr>
        <p:spPr>
          <a:xfrm>
            <a:off x="205483" y="113997"/>
            <a:ext cx="10515600" cy="1325563"/>
          </a:xfrm>
        </p:spPr>
        <p:txBody>
          <a:bodyPr/>
          <a:lstStyle/>
          <a:p>
            <a:pPr algn="l"/>
            <a:r>
              <a:rPr lang="en-US" sz="4000" b="1" dirty="0">
                <a:solidFill>
                  <a:srgbClr val="000000"/>
                </a:solidFill>
                <a:latin typeface="Frutiger 45 Light" pitchFamily="2" charset="0"/>
              </a:rPr>
              <a:t>Committed to Integrity</a:t>
            </a:r>
            <a:br>
              <a:rPr lang="en-US" dirty="0"/>
            </a:br>
            <a:br>
              <a:rPr lang="en-US" sz="1800" b="1" dirty="0">
                <a:solidFill>
                  <a:srgbClr val="FF0000"/>
                </a:solidFill>
                <a:latin typeface="Frutiger 45 Light" pitchFamily="2" charset="0"/>
              </a:rPr>
            </a:br>
            <a:r>
              <a:rPr lang="en-US" sz="1800" b="1" dirty="0">
                <a:solidFill>
                  <a:srgbClr val="FF0000"/>
                </a:solidFill>
                <a:latin typeface="Frutiger 45 Light" pitchFamily="2" charset="0"/>
              </a:rPr>
              <a:t>BEING HONEST AND STRAIGHTFORWARD • BUILDING TRUST • DOING WHAT’S RIGHT</a:t>
            </a:r>
          </a:p>
        </p:txBody>
      </p:sp>
      <p:sp>
        <p:nvSpPr>
          <p:cNvPr id="3" name="Content Placeholder 2">
            <a:extLst>
              <a:ext uri="{FF2B5EF4-FFF2-40B4-BE49-F238E27FC236}">
                <a16:creationId xmlns:a16="http://schemas.microsoft.com/office/drawing/2014/main" id="{228AD69D-22E2-4421-B25B-1E0A24F17256}"/>
              </a:ext>
            </a:extLst>
          </p:cNvPr>
          <p:cNvSpPr>
            <a:spLocks noGrp="1"/>
          </p:cNvSpPr>
          <p:nvPr>
            <p:ph idx="1"/>
          </p:nvPr>
        </p:nvSpPr>
        <p:spPr>
          <a:xfrm>
            <a:off x="205483" y="1589237"/>
            <a:ext cx="11856446" cy="4012842"/>
          </a:xfrm>
        </p:spPr>
        <p:txBody>
          <a:bodyPr>
            <a:normAutofit/>
          </a:bodyPr>
          <a:lstStyle/>
          <a:p>
            <a:r>
              <a:rPr lang="en-US" b="0" i="0" u="none" strike="noStrike" baseline="0" dirty="0">
                <a:solidFill>
                  <a:srgbClr val="000000"/>
                </a:solidFill>
                <a:latin typeface="Frutiger 45 Light" pitchFamily="2" charset="0"/>
              </a:rPr>
              <a:t>No Bribery- </a:t>
            </a:r>
            <a:r>
              <a:rPr lang="en-US" b="1" i="0" u="none" strike="noStrike" baseline="0" dirty="0">
                <a:solidFill>
                  <a:srgbClr val="000000"/>
                </a:solidFill>
                <a:latin typeface="Frutiger 45 Light" pitchFamily="2" charset="0"/>
              </a:rPr>
              <a:t>A bribe </a:t>
            </a:r>
            <a:r>
              <a:rPr lang="en-US" b="0" i="0" u="none" strike="noStrike" baseline="0" dirty="0">
                <a:solidFill>
                  <a:srgbClr val="000000"/>
                </a:solidFill>
                <a:latin typeface="Frutiger 45 Light" pitchFamily="2" charset="0"/>
              </a:rPr>
              <a:t>is anything of value, including money, gifts and entertainment, intended to influence someone to provide an unfair benefit. Even low value items can be a problem if the intent is improper. </a:t>
            </a:r>
          </a:p>
          <a:p>
            <a:r>
              <a:rPr lang="en-US" b="0" i="0" u="none" strike="noStrike" baseline="0" dirty="0">
                <a:solidFill>
                  <a:srgbClr val="000000"/>
                </a:solidFill>
                <a:latin typeface="Frutiger 45 Light" pitchFamily="2" charset="0"/>
              </a:rPr>
              <a:t>Bribery not only harms UGEE, but also the communities where we do business. We prohibit bribes to government officials and employees. </a:t>
            </a:r>
          </a:p>
          <a:p>
            <a:r>
              <a:rPr lang="en-US" dirty="0">
                <a:solidFill>
                  <a:srgbClr val="FF0000"/>
                </a:solidFill>
                <a:latin typeface="Frutiger 45 Light" pitchFamily="2" charset="0"/>
              </a:rPr>
              <a:t>I</a:t>
            </a:r>
            <a:r>
              <a:rPr lang="en-US" b="0" i="0" u="none" strike="noStrike" baseline="0" dirty="0">
                <a:solidFill>
                  <a:srgbClr val="FF0000"/>
                </a:solidFill>
                <a:latin typeface="Frutiger 45 Light" pitchFamily="2" charset="0"/>
              </a:rPr>
              <a:t>t is important to remember that engaging in </a:t>
            </a:r>
          </a:p>
          <a:p>
            <a:pPr marL="0" indent="0">
              <a:buNone/>
            </a:pPr>
            <a:r>
              <a:rPr lang="en-US" b="0" i="0" u="none" strike="noStrike" baseline="0" dirty="0">
                <a:solidFill>
                  <a:srgbClr val="FF0000"/>
                </a:solidFill>
                <a:latin typeface="Frutiger 45 Light" pitchFamily="2" charset="0"/>
              </a:rPr>
              <a:t>bribery, or even </a:t>
            </a:r>
            <a:r>
              <a:rPr lang="en-US" b="1" i="0" u="none" strike="noStrike" baseline="0" dirty="0">
                <a:solidFill>
                  <a:srgbClr val="FF0000"/>
                </a:solidFill>
                <a:latin typeface="Frutiger 45 Light" pitchFamily="2" charset="0"/>
              </a:rPr>
              <a:t>appearing </a:t>
            </a:r>
            <a:r>
              <a:rPr lang="en-US" b="0" i="0" u="none" strike="noStrike" baseline="0" dirty="0">
                <a:solidFill>
                  <a:srgbClr val="FF0000"/>
                </a:solidFill>
                <a:latin typeface="Frutiger 45 Light" pitchFamily="2" charset="0"/>
              </a:rPr>
              <a:t>to engage in such </a:t>
            </a:r>
          </a:p>
          <a:p>
            <a:pPr marL="0" indent="0">
              <a:buNone/>
            </a:pPr>
            <a:r>
              <a:rPr lang="en-US" b="0" i="0" u="none" strike="noStrike" baseline="0" dirty="0">
                <a:solidFill>
                  <a:srgbClr val="FF0000"/>
                </a:solidFill>
                <a:latin typeface="Frutiger 45 Light" pitchFamily="2" charset="0"/>
              </a:rPr>
              <a:t>activity, can expose us to criminal liability. </a:t>
            </a:r>
          </a:p>
        </p:txBody>
      </p:sp>
      <p:pic>
        <p:nvPicPr>
          <p:cNvPr id="4" name="Picture 4" descr="image">
            <a:extLst>
              <a:ext uri="{FF2B5EF4-FFF2-40B4-BE49-F238E27FC236}">
                <a16:creationId xmlns:a16="http://schemas.microsoft.com/office/drawing/2014/main" id="{51C0964F-0488-4F4F-8FA0-55DE9F9656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83074" y="133312"/>
            <a:ext cx="1078855" cy="1017644"/>
          </a:xfrm>
          <a:prstGeom prst="rect">
            <a:avLst/>
          </a:prstGeom>
          <a:noFill/>
          <a:extLst>
            <a:ext uri="{909E8E84-426E-40DD-AFC4-6F175D3DCCD1}">
              <a14:hiddenFill xmlns:a14="http://schemas.microsoft.com/office/drawing/2010/main">
                <a:solidFill>
                  <a:srgbClr val="FFFFFF"/>
                </a:solidFill>
              </a14:hiddenFill>
            </a:ext>
          </a:extLst>
        </p:spPr>
      </p:pic>
      <p:pic>
        <p:nvPicPr>
          <p:cNvPr id="12294" name="Picture 6" descr="900 Anti Bribery Stock Photos, Pictures &amp; Royalty-Free Images - iStock">
            <a:extLst>
              <a:ext uri="{FF2B5EF4-FFF2-40B4-BE49-F238E27FC236}">
                <a16:creationId xmlns:a16="http://schemas.microsoft.com/office/drawing/2014/main" id="{38734BC6-8B78-4262-86B0-4F32BF795A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02557" y="3708674"/>
            <a:ext cx="3637052" cy="3438918"/>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747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8AD69D-22E2-4421-B25B-1E0A24F17256}"/>
              </a:ext>
            </a:extLst>
          </p:cNvPr>
          <p:cNvSpPr>
            <a:spLocks noGrp="1"/>
          </p:cNvSpPr>
          <p:nvPr>
            <p:ph idx="1"/>
          </p:nvPr>
        </p:nvSpPr>
        <p:spPr>
          <a:xfrm>
            <a:off x="124780" y="2400791"/>
            <a:ext cx="6565187" cy="4325420"/>
          </a:xfrm>
        </p:spPr>
        <p:txBody>
          <a:bodyPr>
            <a:normAutofit lnSpcReduction="10000"/>
          </a:bodyPr>
          <a:lstStyle/>
          <a:p>
            <a:r>
              <a:rPr lang="en-US" sz="2400" b="0" i="0" u="none" strike="noStrike" baseline="0" dirty="0">
                <a:latin typeface="Frutiger 45 Light" pitchFamily="2" charset="0"/>
              </a:rPr>
              <a:t>You must never offer or pay a bribe. Bribery includes more than cash payments. Gifts, travel and entertainment, and offers of employment for government officials, employees or their families might be perceived as bribery and must be carefully reviewed. Even donations to charity, when given at the request of, or in hopes of influencing, a government official can be considered bribery. </a:t>
            </a:r>
          </a:p>
          <a:p>
            <a:pPr marL="0" indent="0">
              <a:buNone/>
            </a:pPr>
            <a:r>
              <a:rPr lang="en-US" sz="2400" b="0" i="0" u="none" strike="noStrike" baseline="0" dirty="0">
                <a:latin typeface="Frutiger 45 Light" pitchFamily="2" charset="0"/>
              </a:rPr>
              <a:t>It is also important to know that a “government official” could include people like doctors or nurses at government-run hospitals, teachers or administrators at public schools or universities, or buyers for government-owned stores. </a:t>
            </a:r>
          </a:p>
        </p:txBody>
      </p:sp>
      <p:pic>
        <p:nvPicPr>
          <p:cNvPr id="12294" name="Picture 6" descr="900 Anti Bribery Stock Photos, Pictures &amp; Royalty-Free Images - iStock">
            <a:extLst>
              <a:ext uri="{FF2B5EF4-FFF2-40B4-BE49-F238E27FC236}">
                <a16:creationId xmlns:a16="http://schemas.microsoft.com/office/drawing/2014/main" id="{38734BC6-8B78-4262-86B0-4F32BF795AB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999" r="20007" b="-2"/>
          <a:stretch/>
        </p:blipFill>
        <p:spPr bwMode="auto">
          <a:xfrm>
            <a:off x="6226138" y="1"/>
            <a:ext cx="5965861" cy="6856412"/>
          </a:xfrm>
          <a:custGeom>
            <a:avLst/>
            <a:gdLst/>
            <a:ahLst/>
            <a:cxnLst/>
            <a:rect l="l" t="t" r="r" b="b"/>
            <a:pathLst>
              <a:path w="6470464" h="6856412">
                <a:moveTo>
                  <a:pt x="0" y="0"/>
                </a:moveTo>
                <a:lnTo>
                  <a:pt x="6470464" y="0"/>
                </a:lnTo>
                <a:lnTo>
                  <a:pt x="6470464" y="6856412"/>
                </a:lnTo>
                <a:lnTo>
                  <a:pt x="753" y="6856412"/>
                </a:lnTo>
                <a:lnTo>
                  <a:pt x="83736" y="6682434"/>
                </a:lnTo>
                <a:cubicBezTo>
                  <a:pt x="534353" y="5654674"/>
                  <a:pt x="777103" y="4561946"/>
                  <a:pt x="777103" y="3428997"/>
                </a:cubicBezTo>
                <a:cubicBezTo>
                  <a:pt x="777103" y="2296047"/>
                  <a:pt x="534353" y="1203318"/>
                  <a:pt x="83736" y="175558"/>
                </a:cubicBezTo>
                <a:close/>
              </a:path>
            </a:pathLst>
          </a:custGeom>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pic>
        <p:nvPicPr>
          <p:cNvPr id="4" name="Picture 4" descr="image">
            <a:extLst>
              <a:ext uri="{FF2B5EF4-FFF2-40B4-BE49-F238E27FC236}">
                <a16:creationId xmlns:a16="http://schemas.microsoft.com/office/drawing/2014/main" id="{51C0964F-0488-4F4F-8FA0-55DE9F9656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95" y="15464"/>
            <a:ext cx="845838" cy="797848"/>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BAA4AC3D-7808-4987-8E52-C9DA44BE88E8}"/>
              </a:ext>
            </a:extLst>
          </p:cNvPr>
          <p:cNvSpPr txBox="1">
            <a:spLocks/>
          </p:cNvSpPr>
          <p:nvPr/>
        </p:nvSpPr>
        <p:spPr>
          <a:xfrm>
            <a:off x="0" y="565079"/>
            <a:ext cx="6462445" cy="17055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dirty="0">
                <a:latin typeface="Frutiger 45 Light" pitchFamily="2" charset="0"/>
              </a:rPr>
              <a:t>Committed to Integrity</a:t>
            </a:r>
            <a:br>
              <a:rPr lang="en-US" sz="2800" dirty="0"/>
            </a:br>
            <a:br>
              <a:rPr lang="en-US" sz="2800" b="1" dirty="0">
                <a:latin typeface="Frutiger 45 Light" pitchFamily="2" charset="0"/>
              </a:rPr>
            </a:br>
            <a:r>
              <a:rPr lang="en-US" sz="2000" b="1" dirty="0">
                <a:solidFill>
                  <a:srgbClr val="FF0000"/>
                </a:solidFill>
                <a:latin typeface="Frutiger 45 Light" pitchFamily="2" charset="0"/>
              </a:rPr>
              <a:t>• BEING HONEST AND STRAIGHTFORWARD </a:t>
            </a:r>
          </a:p>
          <a:p>
            <a:pPr algn="ctr"/>
            <a:r>
              <a:rPr lang="en-US" sz="2000" b="1" dirty="0">
                <a:solidFill>
                  <a:srgbClr val="FF0000"/>
                </a:solidFill>
                <a:latin typeface="Frutiger 45 Light" pitchFamily="2" charset="0"/>
              </a:rPr>
              <a:t>• BUILDING TRUST • DOING WHAT’S RIGHT</a:t>
            </a:r>
            <a:endParaRPr lang="en-US" sz="2800" b="1" dirty="0">
              <a:solidFill>
                <a:srgbClr val="FF0000"/>
              </a:solidFill>
              <a:latin typeface="Frutiger 45 Light" pitchFamily="2" charset="0"/>
            </a:endParaRPr>
          </a:p>
        </p:txBody>
      </p:sp>
    </p:spTree>
    <p:extLst>
      <p:ext uri="{BB962C8B-B14F-4D97-AF65-F5344CB8AC3E}">
        <p14:creationId xmlns:p14="http://schemas.microsoft.com/office/powerpoint/2010/main" val="24602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down)">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E98B1E-1CE3-4B2D-90EE-1D2295725178}"/>
              </a:ext>
            </a:extLst>
          </p:cNvPr>
          <p:cNvSpPr>
            <a:spLocks noGrp="1"/>
          </p:cNvSpPr>
          <p:nvPr>
            <p:ph idx="1"/>
          </p:nvPr>
        </p:nvSpPr>
        <p:spPr>
          <a:xfrm>
            <a:off x="291101" y="1843239"/>
            <a:ext cx="11609798" cy="4351338"/>
          </a:xfrm>
        </p:spPr>
        <p:txBody>
          <a:bodyPr>
            <a:normAutofit/>
          </a:bodyPr>
          <a:lstStyle/>
          <a:p>
            <a:r>
              <a:rPr lang="en-US" sz="2400" b="1" i="0" u="none" strike="noStrike" baseline="0" dirty="0">
                <a:solidFill>
                  <a:srgbClr val="000000"/>
                </a:solidFill>
                <a:latin typeface="Frutiger 45 Light" pitchFamily="2" charset="0"/>
              </a:rPr>
              <a:t>No Commercial Bribery- </a:t>
            </a:r>
            <a:r>
              <a:rPr lang="en-US" sz="2400" b="0" i="0" u="none" strike="noStrike" baseline="0" dirty="0">
                <a:solidFill>
                  <a:srgbClr val="000000"/>
                </a:solidFill>
                <a:latin typeface="Frutiger 45 Light" pitchFamily="2" charset="0"/>
              </a:rPr>
              <a:t>You must never make supplier, customer or other business decisions based on any personal benefit given or offered to you. In particular, you must not solicit or accept bribes or kickbacks from anyone who does or is seeking to do business with UGEE. You must never offer or give any bribes or kickbacks to any supplier, customer or other external party. Keep these principles in mind when offering or receiving any form of gifts or entertainment.</a:t>
            </a:r>
          </a:p>
          <a:p>
            <a:r>
              <a:rPr lang="en-US" sz="2400" b="1" i="0" u="none" strike="noStrike" baseline="0" dirty="0">
                <a:solidFill>
                  <a:srgbClr val="000000"/>
                </a:solidFill>
                <a:latin typeface="Frutiger 45 Light" pitchFamily="2" charset="0"/>
              </a:rPr>
              <a:t>A “kickback” </a:t>
            </a:r>
            <a:r>
              <a:rPr lang="en-US" sz="2400" b="0" i="0" u="none" strike="noStrike" baseline="0" dirty="0">
                <a:solidFill>
                  <a:srgbClr val="000000"/>
                </a:solidFill>
                <a:latin typeface="Frutiger 45 Light" pitchFamily="2" charset="0"/>
              </a:rPr>
              <a:t>is the return of a sum already</a:t>
            </a:r>
            <a:r>
              <a:rPr lang="en-US" sz="2400" b="0" i="0" u="none" strike="noStrike" dirty="0">
                <a:solidFill>
                  <a:srgbClr val="000000"/>
                </a:solidFill>
                <a:latin typeface="Frutiger 45 Light" pitchFamily="2" charset="0"/>
              </a:rPr>
              <a:t> </a:t>
            </a:r>
            <a:r>
              <a:rPr lang="en-US" sz="2400" b="0" i="0" u="none" strike="noStrike" baseline="0" dirty="0">
                <a:solidFill>
                  <a:srgbClr val="000000"/>
                </a:solidFill>
                <a:latin typeface="Frutiger 45 Light" pitchFamily="2" charset="0"/>
              </a:rPr>
              <a:t>paid or due to be paid as a reward for </a:t>
            </a:r>
          </a:p>
          <a:p>
            <a:pPr marL="0" indent="0">
              <a:buNone/>
            </a:pPr>
            <a:r>
              <a:rPr lang="en-US" sz="2400" b="0" i="0" u="none" strike="noStrike" baseline="0" dirty="0">
                <a:solidFill>
                  <a:srgbClr val="000000"/>
                </a:solidFill>
                <a:latin typeface="Frutiger 45 Light" pitchFamily="2" charset="0"/>
              </a:rPr>
              <a:t>awarding or fostering business.  </a:t>
            </a:r>
            <a:endParaRPr lang="en-US" sz="3600" dirty="0"/>
          </a:p>
        </p:txBody>
      </p:sp>
      <p:pic>
        <p:nvPicPr>
          <p:cNvPr id="4" name="Picture 4" descr="image">
            <a:extLst>
              <a:ext uri="{FF2B5EF4-FFF2-40B4-BE49-F238E27FC236}">
                <a16:creationId xmlns:a16="http://schemas.microsoft.com/office/drawing/2014/main" id="{0D439FAB-BD32-4F35-9D21-B22820404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03878" y="134446"/>
            <a:ext cx="965100" cy="91034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Having a robust anti-bribery and corruption policy | HR blog">
            <a:extLst>
              <a:ext uri="{FF2B5EF4-FFF2-40B4-BE49-F238E27FC236}">
                <a16:creationId xmlns:a16="http://schemas.microsoft.com/office/drawing/2014/main" id="{6B24EEF6-9F2D-421A-8E9D-314715DAF7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54247" y="4589123"/>
            <a:ext cx="4537752" cy="2268876"/>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22724753-1B39-4CFB-AD64-7A523D1F2349}"/>
              </a:ext>
            </a:extLst>
          </p:cNvPr>
          <p:cNvSpPr txBox="1">
            <a:spLocks/>
          </p:cNvSpPr>
          <p:nvPr/>
        </p:nvSpPr>
        <p:spPr>
          <a:xfrm>
            <a:off x="356774" y="189974"/>
            <a:ext cx="11229654" cy="1322424"/>
          </a:xfrm>
          <a:prstGeom prst="rect">
            <a:avLst/>
          </a:prstGeom>
        </p:spPr>
        <p:txBody>
          <a:bodyPr vert="horz" lIns="91440" tIns="45720" rIns="91440" bIns="45720" rtlCol="0" anchor="b">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atin typeface="Frutiger 45 Light" pitchFamily="2" charset="0"/>
              </a:rPr>
              <a:t>Committed to Integrity</a:t>
            </a:r>
            <a:br>
              <a:rPr lang="en-US" sz="2800" dirty="0"/>
            </a:br>
            <a:br>
              <a:rPr lang="en-US" sz="2800" b="1" dirty="0">
                <a:latin typeface="Frutiger 45 Light" pitchFamily="2" charset="0"/>
              </a:rPr>
            </a:br>
            <a:r>
              <a:rPr lang="en-US" sz="2000" b="1" dirty="0">
                <a:solidFill>
                  <a:srgbClr val="FF0000"/>
                </a:solidFill>
                <a:latin typeface="Frutiger 45 Light" pitchFamily="2" charset="0"/>
              </a:rPr>
              <a:t>• BEING HONEST AND STRAIGHTFORWARD • BUILDING TRUST • DOING WHAT’S RIGHT</a:t>
            </a:r>
            <a:endParaRPr lang="en-US" sz="2800" b="1" dirty="0">
              <a:solidFill>
                <a:srgbClr val="FF0000"/>
              </a:solidFill>
              <a:latin typeface="Frutiger 45 Light" pitchFamily="2" charset="0"/>
            </a:endParaRPr>
          </a:p>
        </p:txBody>
      </p:sp>
    </p:spTree>
    <p:extLst>
      <p:ext uri="{BB962C8B-B14F-4D97-AF65-F5344CB8AC3E}">
        <p14:creationId xmlns:p14="http://schemas.microsoft.com/office/powerpoint/2010/main" val="230369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4D324-41CE-4E2F-BB6E-D12E1967B92A}"/>
              </a:ext>
            </a:extLst>
          </p:cNvPr>
          <p:cNvSpPr>
            <a:spLocks noGrp="1"/>
          </p:cNvSpPr>
          <p:nvPr>
            <p:ph type="title"/>
          </p:nvPr>
        </p:nvSpPr>
        <p:spPr>
          <a:xfrm>
            <a:off x="123023" y="87637"/>
            <a:ext cx="10515600" cy="1325563"/>
          </a:xfrm>
        </p:spPr>
        <p:txBody>
          <a:bodyPr>
            <a:normAutofit/>
          </a:bodyPr>
          <a:lstStyle/>
          <a:p>
            <a:r>
              <a:rPr lang="en-US" sz="6600" b="1" dirty="0"/>
              <a:t>Q&amp;A</a:t>
            </a:r>
          </a:p>
        </p:txBody>
      </p:sp>
      <p:sp>
        <p:nvSpPr>
          <p:cNvPr id="3" name="Content Placeholder 2">
            <a:extLst>
              <a:ext uri="{FF2B5EF4-FFF2-40B4-BE49-F238E27FC236}">
                <a16:creationId xmlns:a16="http://schemas.microsoft.com/office/drawing/2014/main" id="{C9E7155C-ECC3-474E-931F-E6B7308C24D2}"/>
              </a:ext>
            </a:extLst>
          </p:cNvPr>
          <p:cNvSpPr>
            <a:spLocks noGrp="1"/>
          </p:cNvSpPr>
          <p:nvPr>
            <p:ph idx="1"/>
          </p:nvPr>
        </p:nvSpPr>
        <p:spPr>
          <a:xfrm>
            <a:off x="195209" y="1413200"/>
            <a:ext cx="11691991" cy="4350602"/>
          </a:xfrm>
        </p:spPr>
        <p:txBody>
          <a:bodyPr>
            <a:noAutofit/>
          </a:bodyPr>
          <a:lstStyle/>
          <a:p>
            <a:r>
              <a:rPr lang="en-US" sz="2400" b="1" i="0" u="none" strike="noStrike" baseline="0" dirty="0">
                <a:solidFill>
                  <a:srgbClr val="000000"/>
                </a:solidFill>
                <a:latin typeface="Frutiger 45 Light" pitchFamily="2" charset="0"/>
              </a:rPr>
              <a:t>Q: Trish is facing various budget limitations at the end of the </a:t>
            </a:r>
            <a:r>
              <a:rPr lang="en-US" sz="2400" b="0" i="0" u="none" strike="noStrike" baseline="0" dirty="0">
                <a:solidFill>
                  <a:srgbClr val="000000"/>
                </a:solidFill>
                <a:latin typeface="Frutiger 45 Light" pitchFamily="2" charset="0"/>
              </a:rPr>
              <a:t>fiscal year. To defer recognizing </a:t>
            </a:r>
            <a:r>
              <a:rPr lang="en-US" sz="2400" b="1" i="0" u="none" strike="noStrike" baseline="0" dirty="0">
                <a:solidFill>
                  <a:srgbClr val="000000"/>
                </a:solidFill>
                <a:latin typeface="Frutiger 45 Light" pitchFamily="2" charset="0"/>
              </a:rPr>
              <a:t>an expense, she asks a supplier to bill our Company a few days late for the purchase of a costly piece of equipment. This way, </a:t>
            </a:r>
            <a:r>
              <a:rPr lang="en-US" sz="2400" b="0" i="0" u="none" strike="noStrike" baseline="0" dirty="0">
                <a:solidFill>
                  <a:srgbClr val="000000"/>
                </a:solidFill>
                <a:latin typeface="Frutiger 45 Light" pitchFamily="2" charset="0"/>
              </a:rPr>
              <a:t>she can record the purchase in </a:t>
            </a:r>
            <a:r>
              <a:rPr lang="en-US" sz="2400" b="1" i="0" u="none" strike="noStrike" baseline="0" dirty="0">
                <a:solidFill>
                  <a:srgbClr val="000000"/>
                </a:solidFill>
                <a:latin typeface="Frutiger 45 Light" pitchFamily="2" charset="0"/>
              </a:rPr>
              <a:t>the next fiscal year. The supplier will be paid and her department will meet its budget. Can she do this? </a:t>
            </a:r>
          </a:p>
          <a:p>
            <a:pPr marL="0" indent="0">
              <a:buNone/>
            </a:pPr>
            <a:endParaRPr lang="en-US" sz="2400" b="0" i="0" u="none" strike="noStrike" baseline="0" dirty="0">
              <a:solidFill>
                <a:srgbClr val="000000"/>
              </a:solidFill>
              <a:latin typeface="Frutiger 45 Light" pitchFamily="2" charset="0"/>
            </a:endParaRPr>
          </a:p>
          <a:p>
            <a:pPr marL="0" indent="0">
              <a:buNone/>
            </a:pPr>
            <a:r>
              <a:rPr lang="en-US" sz="2400" b="0" i="0" u="none" strike="noStrike" baseline="0" dirty="0">
                <a:solidFill>
                  <a:srgbClr val="000000"/>
                </a:solidFill>
                <a:latin typeface="Frutiger 45 Light" pitchFamily="2" charset="0"/>
              </a:rPr>
              <a:t>A: No, she must never delay or intentionally record </a:t>
            </a:r>
          </a:p>
          <a:p>
            <a:pPr marL="0" indent="0">
              <a:buNone/>
            </a:pPr>
            <a:r>
              <a:rPr lang="en-US" sz="2400" b="0" i="0" u="none" strike="noStrike" baseline="0" dirty="0">
                <a:solidFill>
                  <a:srgbClr val="000000"/>
                </a:solidFill>
                <a:latin typeface="Frutiger 45 Light" pitchFamily="2" charset="0"/>
              </a:rPr>
              <a:t>incorrect, incomplete or misleading information </a:t>
            </a:r>
          </a:p>
          <a:p>
            <a:pPr marL="0" indent="0">
              <a:buNone/>
            </a:pPr>
            <a:r>
              <a:rPr lang="en-US" sz="2400" b="0" i="0" u="none" strike="noStrike" baseline="0" dirty="0">
                <a:solidFill>
                  <a:srgbClr val="000000"/>
                </a:solidFill>
                <a:latin typeface="Frutiger 45 Light" pitchFamily="2" charset="0"/>
              </a:rPr>
              <a:t>about transactions. </a:t>
            </a:r>
            <a:endParaRPr lang="en-US" sz="3600" dirty="0"/>
          </a:p>
        </p:txBody>
      </p:sp>
      <p:pic>
        <p:nvPicPr>
          <p:cNvPr id="4" name="Picture 4" descr="image">
            <a:extLst>
              <a:ext uri="{FF2B5EF4-FFF2-40B4-BE49-F238E27FC236}">
                <a16:creationId xmlns:a16="http://schemas.microsoft.com/office/drawing/2014/main" id="{6C4D4957-96E7-4A70-983D-75A2A128AE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10041" y="230188"/>
            <a:ext cx="1158936" cy="10931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Advantages of Ethical Behaviour in Business">
            <a:extLst>
              <a:ext uri="{FF2B5EF4-FFF2-40B4-BE49-F238E27FC236}">
                <a16:creationId xmlns:a16="http://schemas.microsoft.com/office/drawing/2014/main" id="{080DEB54-B989-42D7-834D-79D68C6AC4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1518" y="3193532"/>
            <a:ext cx="4637459" cy="35768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2306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3314" name="Picture 2" descr="A Huge Thank You&quot; — Here's What You Need to Know">
            <a:extLst>
              <a:ext uri="{FF2B5EF4-FFF2-40B4-BE49-F238E27FC236}">
                <a16:creationId xmlns:a16="http://schemas.microsoft.com/office/drawing/2014/main" id="{A7C5F1A9-4861-4F55-B29B-6251C5274D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71" name="Rectangle 70">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2EDA0285-B325-4244-AE61-DE9847CF3E99}"/>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4000" b="1" dirty="0">
                <a:solidFill>
                  <a:schemeClr val="tx1">
                    <a:lumMod val="85000"/>
                    <a:lumOff val="15000"/>
                  </a:schemeClr>
                </a:solidFill>
              </a:rPr>
              <a:t>Babalola Ilesanmi</a:t>
            </a:r>
          </a:p>
        </p:txBody>
      </p:sp>
      <p:cxnSp>
        <p:nvCxnSpPr>
          <p:cNvPr id="73" name="Straight Connector 72">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pic>
        <p:nvPicPr>
          <p:cNvPr id="4" name="Picture 4" descr="image">
            <a:extLst>
              <a:ext uri="{FF2B5EF4-FFF2-40B4-BE49-F238E27FC236}">
                <a16:creationId xmlns:a16="http://schemas.microsoft.com/office/drawing/2014/main" id="{6C4D4957-96E7-4A70-983D-75A2A128AE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62525" y="206231"/>
            <a:ext cx="1096017" cy="1033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877731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B926C-96C7-48C7-9D9E-5F8EB80B1D84}"/>
              </a:ext>
            </a:extLst>
          </p:cNvPr>
          <p:cNvSpPr>
            <a:spLocks noGrp="1"/>
          </p:cNvSpPr>
          <p:nvPr>
            <p:ph type="title"/>
          </p:nvPr>
        </p:nvSpPr>
        <p:spPr>
          <a:xfrm>
            <a:off x="334230" y="408674"/>
            <a:ext cx="5963828" cy="1286561"/>
          </a:xfrm>
        </p:spPr>
        <p:txBody>
          <a:bodyPr>
            <a:normAutofit/>
          </a:bodyPr>
          <a:lstStyle/>
          <a:p>
            <a:r>
              <a:rPr lang="en-US" sz="8000" b="1" dirty="0"/>
              <a:t>Contents</a:t>
            </a:r>
          </a:p>
        </p:txBody>
      </p:sp>
      <p:sp>
        <p:nvSpPr>
          <p:cNvPr id="3" name="Content Placeholder 2">
            <a:extLst>
              <a:ext uri="{FF2B5EF4-FFF2-40B4-BE49-F238E27FC236}">
                <a16:creationId xmlns:a16="http://schemas.microsoft.com/office/drawing/2014/main" id="{06D59A66-6E4A-41CC-866F-9855F644C9E4}"/>
              </a:ext>
            </a:extLst>
          </p:cNvPr>
          <p:cNvSpPr>
            <a:spLocks noGrp="1"/>
          </p:cNvSpPr>
          <p:nvPr>
            <p:ph idx="1"/>
          </p:nvPr>
        </p:nvSpPr>
        <p:spPr>
          <a:xfrm>
            <a:off x="334230" y="2228724"/>
            <a:ext cx="10515600" cy="4351338"/>
          </a:xfrm>
        </p:spPr>
        <p:txBody>
          <a:bodyPr>
            <a:normAutofit/>
          </a:bodyPr>
          <a:lstStyle/>
          <a:p>
            <a:pPr marL="0" indent="0">
              <a:buNone/>
            </a:pPr>
            <a:r>
              <a:rPr lang="en-US" sz="4800" b="1" dirty="0"/>
              <a:t>Our Commitments:</a:t>
            </a:r>
          </a:p>
          <a:p>
            <a:pPr marL="0" indent="0">
              <a:buNone/>
            </a:pPr>
            <a:endParaRPr lang="en-US" sz="2000" dirty="0"/>
          </a:p>
          <a:p>
            <a:r>
              <a:rPr lang="en-US" sz="4000" dirty="0"/>
              <a:t>Committed to Respect</a:t>
            </a:r>
          </a:p>
          <a:p>
            <a:r>
              <a:rPr lang="en-US" sz="4000" dirty="0"/>
              <a:t>Committed to Stewardship</a:t>
            </a:r>
          </a:p>
          <a:p>
            <a:r>
              <a:rPr lang="en-US" sz="4000" dirty="0"/>
              <a:t>Committed to Integrity</a:t>
            </a:r>
          </a:p>
          <a:p>
            <a:endParaRPr lang="en-US" sz="3200" dirty="0"/>
          </a:p>
        </p:txBody>
      </p:sp>
      <p:pic>
        <p:nvPicPr>
          <p:cNvPr id="7" name="Picture 4" descr="image">
            <a:extLst>
              <a:ext uri="{FF2B5EF4-FFF2-40B4-BE49-F238E27FC236}">
                <a16:creationId xmlns:a16="http://schemas.microsoft.com/office/drawing/2014/main" id="{706A2123-8B37-4D86-B765-CFE4830BFD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32023" y="5764819"/>
            <a:ext cx="1158936" cy="10931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FC79C73-3688-4690-9819-53D73E89D1C5}"/>
              </a:ext>
            </a:extLst>
          </p:cNvPr>
          <p:cNvPicPr>
            <a:picLocks noChangeAspect="1"/>
          </p:cNvPicPr>
          <p:nvPr/>
        </p:nvPicPr>
        <p:blipFill>
          <a:blip r:embed="rId3"/>
          <a:stretch>
            <a:fillRect/>
          </a:stretch>
        </p:blipFill>
        <p:spPr>
          <a:xfrm>
            <a:off x="5537481" y="296010"/>
            <a:ext cx="6553478" cy="3132990"/>
          </a:xfrm>
          <a:prstGeom prst="rect">
            <a:avLst/>
          </a:prstGeom>
        </p:spPr>
      </p:pic>
    </p:spTree>
    <p:extLst>
      <p:ext uri="{BB962C8B-B14F-4D97-AF65-F5344CB8AC3E}">
        <p14:creationId xmlns:p14="http://schemas.microsoft.com/office/powerpoint/2010/main" val="2950794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AB8EDC3-1C0D-4505-A2C7-839A5161F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069E294-3813-4588-9E9C-AEA08F9C4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4E4BB36-5476-ABF3-D8D5-690F23F3557A}"/>
              </a:ext>
            </a:extLst>
          </p:cNvPr>
          <p:cNvPicPr>
            <a:picLocks noChangeAspect="1"/>
          </p:cNvPicPr>
          <p:nvPr/>
        </p:nvPicPr>
        <p:blipFill rotWithShape="1">
          <a:blip r:embed="rId2">
            <a:alphaModFix amt="40000"/>
          </a:blip>
          <a:srcRect t="7416" b="8315"/>
          <a:stretch/>
        </p:blipFill>
        <p:spPr>
          <a:xfrm>
            <a:off x="20" y="10"/>
            <a:ext cx="12191981" cy="6857990"/>
          </a:xfrm>
          <a:prstGeom prst="rect">
            <a:avLst/>
          </a:prstGeom>
        </p:spPr>
      </p:pic>
      <p:pic>
        <p:nvPicPr>
          <p:cNvPr id="4" name="Picture 4" descr="image">
            <a:extLst>
              <a:ext uri="{FF2B5EF4-FFF2-40B4-BE49-F238E27FC236}">
                <a16:creationId xmlns:a16="http://schemas.microsoft.com/office/drawing/2014/main" id="{9BE2C717-66A4-4EF2-B1E9-EEE84C3B8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05545" y="225992"/>
            <a:ext cx="899642" cy="84859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ontent Placeholder 2">
            <a:extLst>
              <a:ext uri="{FF2B5EF4-FFF2-40B4-BE49-F238E27FC236}">
                <a16:creationId xmlns:a16="http://schemas.microsoft.com/office/drawing/2014/main" id="{0CF1FE4A-6CEB-2AC9-547C-B39E2F2FD967}"/>
              </a:ext>
            </a:extLst>
          </p:cNvPr>
          <p:cNvGraphicFramePr>
            <a:graphicFrameLocks noGrp="1"/>
          </p:cNvGraphicFramePr>
          <p:nvPr>
            <p:ph idx="1"/>
            <p:extLst>
              <p:ext uri="{D42A27DB-BD31-4B8C-83A1-F6EECF244321}">
                <p14:modId xmlns:p14="http://schemas.microsoft.com/office/powerpoint/2010/main" val="1080421294"/>
              </p:ext>
            </p:extLst>
          </p:nvPr>
        </p:nvGraphicFramePr>
        <p:xfrm>
          <a:off x="304800" y="1777537"/>
          <a:ext cx="7595349" cy="45925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8" name="Picture 17">
            <a:extLst>
              <a:ext uri="{FF2B5EF4-FFF2-40B4-BE49-F238E27FC236}">
                <a16:creationId xmlns:a16="http://schemas.microsoft.com/office/drawing/2014/main" id="{B4F500CC-7ED1-4B14-B7DF-1A89334F28D5}"/>
              </a:ext>
            </a:extLst>
          </p:cNvPr>
          <p:cNvPicPr>
            <a:picLocks noChangeAspect="1"/>
          </p:cNvPicPr>
          <p:nvPr/>
        </p:nvPicPr>
        <p:blipFill>
          <a:blip r:embed="rId9"/>
          <a:stretch>
            <a:fillRect/>
          </a:stretch>
        </p:blipFill>
        <p:spPr>
          <a:xfrm>
            <a:off x="8282671" y="2411997"/>
            <a:ext cx="3564144" cy="3273219"/>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0" name="Title 1">
            <a:extLst>
              <a:ext uri="{FF2B5EF4-FFF2-40B4-BE49-F238E27FC236}">
                <a16:creationId xmlns:a16="http://schemas.microsoft.com/office/drawing/2014/main" id="{0DB056CD-75D9-40A3-B9A3-BDCAF309CC86}"/>
              </a:ext>
            </a:extLst>
          </p:cNvPr>
          <p:cNvSpPr>
            <a:spLocks noGrp="1"/>
          </p:cNvSpPr>
          <p:nvPr>
            <p:ph type="title"/>
          </p:nvPr>
        </p:nvSpPr>
        <p:spPr>
          <a:xfrm>
            <a:off x="304800" y="225992"/>
            <a:ext cx="11058418" cy="1325563"/>
          </a:xfrm>
        </p:spPr>
        <p:txBody>
          <a:bodyPr>
            <a:normAutofit/>
          </a:bodyPr>
          <a:lstStyle/>
          <a:p>
            <a:pPr algn="l"/>
            <a:r>
              <a:rPr lang="en-US" sz="5300" b="1" dirty="0">
                <a:solidFill>
                  <a:schemeClr val="bg1"/>
                </a:solidFill>
                <a:latin typeface="Frutiger 45 Light" pitchFamily="2" charset="0"/>
              </a:rPr>
              <a:t>Committed to Respect</a:t>
            </a:r>
            <a:br>
              <a:rPr lang="en-US" dirty="0"/>
            </a:br>
            <a:br>
              <a:rPr lang="en-US" sz="1800" b="0" i="0" u="none" strike="noStrike" baseline="0" dirty="0">
                <a:solidFill>
                  <a:srgbClr val="000000"/>
                </a:solidFill>
                <a:latin typeface="Frutiger 45 Light" pitchFamily="2" charset="0"/>
              </a:rPr>
            </a:br>
            <a:r>
              <a:rPr lang="en-US" sz="1800" b="1" i="0" u="none" strike="noStrike" baseline="0" dirty="0">
                <a:solidFill>
                  <a:schemeClr val="bg1"/>
                </a:solidFill>
                <a:latin typeface="Frutiger 45 Light" pitchFamily="2" charset="0"/>
              </a:rPr>
              <a:t>VALUING AND LEVERAGING OUR DIFFERENCES • BEING INCLUSIVE • ENABLING EACH OTHER TO BE OUR BEST </a:t>
            </a:r>
            <a:endParaRPr lang="en-US" b="1" dirty="0">
              <a:solidFill>
                <a:schemeClr val="bg1"/>
              </a:solidFill>
            </a:endParaRPr>
          </a:p>
        </p:txBody>
      </p:sp>
    </p:spTree>
    <p:extLst>
      <p:ext uri="{BB962C8B-B14F-4D97-AF65-F5344CB8AC3E}">
        <p14:creationId xmlns:p14="http://schemas.microsoft.com/office/powerpoint/2010/main" val="1997870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E4BB36-5476-ABF3-D8D5-690F23F3557A}"/>
              </a:ext>
            </a:extLst>
          </p:cNvPr>
          <p:cNvPicPr>
            <a:picLocks noChangeAspect="1"/>
          </p:cNvPicPr>
          <p:nvPr/>
        </p:nvPicPr>
        <p:blipFill rotWithShape="1">
          <a:blip r:embed="rId2">
            <a:alphaModFix amt="40000"/>
          </a:blip>
          <a:srcRect t="7416" b="8315"/>
          <a:stretch/>
        </p:blipFill>
        <p:spPr>
          <a:xfrm>
            <a:off x="20" y="10"/>
            <a:ext cx="12191981" cy="6857990"/>
          </a:xfrm>
          <a:prstGeom prst="rect">
            <a:avLst/>
          </a:prstGeom>
        </p:spPr>
      </p:pic>
      <p:pic>
        <p:nvPicPr>
          <p:cNvPr id="16" name="Picture 2">
            <a:extLst>
              <a:ext uri="{FF2B5EF4-FFF2-40B4-BE49-F238E27FC236}">
                <a16:creationId xmlns:a16="http://schemas.microsoft.com/office/drawing/2014/main" id="{A5716228-B89B-44CD-A9C7-78516F6EB2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6907" r="6907"/>
          <a:stretch/>
        </p:blipFill>
        <p:spPr bwMode="auto">
          <a:xfrm>
            <a:off x="8075950" y="2408496"/>
            <a:ext cx="4215743" cy="3406685"/>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4" descr="image">
            <a:extLst>
              <a:ext uri="{FF2B5EF4-FFF2-40B4-BE49-F238E27FC236}">
                <a16:creationId xmlns:a16="http://schemas.microsoft.com/office/drawing/2014/main" id="{9BE2C717-66A4-4EF2-B1E9-EEE84C3B8E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3162" y="96624"/>
            <a:ext cx="1030347" cy="971888"/>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ontent Placeholder 2">
            <a:extLst>
              <a:ext uri="{FF2B5EF4-FFF2-40B4-BE49-F238E27FC236}">
                <a16:creationId xmlns:a16="http://schemas.microsoft.com/office/drawing/2014/main" id="{0CF1FE4A-6CEB-2AC9-547C-B39E2F2FD967}"/>
              </a:ext>
            </a:extLst>
          </p:cNvPr>
          <p:cNvGraphicFramePr>
            <a:graphicFrameLocks noGrp="1"/>
          </p:cNvGraphicFramePr>
          <p:nvPr>
            <p:ph idx="1"/>
            <p:extLst>
              <p:ext uri="{D42A27DB-BD31-4B8C-83A1-F6EECF244321}">
                <p14:modId xmlns:p14="http://schemas.microsoft.com/office/powerpoint/2010/main" val="4005420439"/>
              </p:ext>
            </p:extLst>
          </p:nvPr>
        </p:nvGraphicFramePr>
        <p:xfrm>
          <a:off x="255683" y="1323369"/>
          <a:ext cx="8233736" cy="55172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11" name="Title 1">
            <a:extLst>
              <a:ext uri="{FF2B5EF4-FFF2-40B4-BE49-F238E27FC236}">
                <a16:creationId xmlns:a16="http://schemas.microsoft.com/office/drawing/2014/main" id="{BB73A3D7-2FEB-4875-BF95-18030AB36F42}"/>
              </a:ext>
            </a:extLst>
          </p:cNvPr>
          <p:cNvSpPr>
            <a:spLocks noGrp="1"/>
          </p:cNvSpPr>
          <p:nvPr>
            <p:ph type="title"/>
          </p:nvPr>
        </p:nvSpPr>
        <p:spPr>
          <a:xfrm>
            <a:off x="155991" y="40115"/>
            <a:ext cx="11352945" cy="1325563"/>
          </a:xfrm>
        </p:spPr>
        <p:txBody>
          <a:bodyPr>
            <a:normAutofit/>
          </a:bodyPr>
          <a:lstStyle/>
          <a:p>
            <a:pPr algn="l"/>
            <a:r>
              <a:rPr lang="en-US" sz="5300" b="1" dirty="0">
                <a:latin typeface="Frutiger 45 Light" pitchFamily="2" charset="0"/>
              </a:rPr>
              <a:t>Committed to Respect</a:t>
            </a:r>
            <a:br>
              <a:rPr lang="en-US" dirty="0"/>
            </a:br>
            <a:br>
              <a:rPr lang="en-US" sz="1800" b="0" i="0" u="none" strike="noStrike" baseline="0" dirty="0">
                <a:solidFill>
                  <a:srgbClr val="000000"/>
                </a:solidFill>
                <a:latin typeface="Frutiger 45 Light" pitchFamily="2" charset="0"/>
              </a:rPr>
            </a:br>
            <a:r>
              <a:rPr lang="en-US" sz="1800" b="1" i="0" u="none" strike="noStrike" baseline="0" dirty="0">
                <a:solidFill>
                  <a:srgbClr val="FF0000"/>
                </a:solidFill>
                <a:latin typeface="Frutiger 45 Light" pitchFamily="2" charset="0"/>
              </a:rPr>
              <a:t>VALUING AND LEVERAGING OUR DIFFERENCES • BEING INCLUSIVE • ENABLING EACH OTHER TO BE OUR BEST </a:t>
            </a:r>
            <a:endParaRPr lang="en-US" b="1" dirty="0">
              <a:solidFill>
                <a:srgbClr val="FF0000"/>
              </a:solidFill>
            </a:endParaRPr>
          </a:p>
        </p:txBody>
      </p:sp>
    </p:spTree>
    <p:extLst>
      <p:ext uri="{BB962C8B-B14F-4D97-AF65-F5344CB8AC3E}">
        <p14:creationId xmlns:p14="http://schemas.microsoft.com/office/powerpoint/2010/main" val="632630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AB8EDC3-1C0D-4505-A2C7-839A5161F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069E294-3813-4588-9E9C-AEA08F9C4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4E4BB36-5476-ABF3-D8D5-690F23F3557A}"/>
              </a:ext>
            </a:extLst>
          </p:cNvPr>
          <p:cNvPicPr>
            <a:picLocks noChangeAspect="1"/>
          </p:cNvPicPr>
          <p:nvPr/>
        </p:nvPicPr>
        <p:blipFill rotWithShape="1">
          <a:blip r:embed="rId2">
            <a:alphaModFix amt="40000"/>
          </a:blip>
          <a:srcRect t="7416" b="8315"/>
          <a:stretch/>
        </p:blipFill>
        <p:spPr>
          <a:xfrm>
            <a:off x="20" y="10"/>
            <a:ext cx="12191981" cy="6857990"/>
          </a:xfrm>
          <a:prstGeom prst="rect">
            <a:avLst/>
          </a:prstGeom>
        </p:spPr>
      </p:pic>
      <p:sp>
        <p:nvSpPr>
          <p:cNvPr id="2" name="Title 1">
            <a:extLst>
              <a:ext uri="{FF2B5EF4-FFF2-40B4-BE49-F238E27FC236}">
                <a16:creationId xmlns:a16="http://schemas.microsoft.com/office/drawing/2014/main" id="{E63BDD42-52BA-4BCD-8924-4DB3F21BFC9A}"/>
              </a:ext>
            </a:extLst>
          </p:cNvPr>
          <p:cNvSpPr>
            <a:spLocks noGrp="1"/>
          </p:cNvSpPr>
          <p:nvPr>
            <p:ph type="title"/>
          </p:nvPr>
        </p:nvSpPr>
        <p:spPr>
          <a:xfrm>
            <a:off x="258732" y="113996"/>
            <a:ext cx="10515600" cy="1325563"/>
          </a:xfrm>
        </p:spPr>
        <p:txBody>
          <a:bodyPr>
            <a:normAutofit/>
          </a:bodyPr>
          <a:lstStyle/>
          <a:p>
            <a:r>
              <a:rPr lang="en-US" b="1" i="0" u="none" strike="noStrike" baseline="0" dirty="0">
                <a:solidFill>
                  <a:srgbClr val="FFFFFF"/>
                </a:solidFill>
                <a:latin typeface="Frutiger 45 Light" pitchFamily="2" charset="0"/>
              </a:rPr>
              <a:t>Ensuring Workplace Health and Safety </a:t>
            </a:r>
            <a:endParaRPr lang="en-US" b="1" dirty="0">
              <a:solidFill>
                <a:srgbClr val="FFFFFF"/>
              </a:solidFill>
            </a:endParaRPr>
          </a:p>
        </p:txBody>
      </p:sp>
      <p:pic>
        <p:nvPicPr>
          <p:cNvPr id="16" name="Picture 2" descr="Workplace Safety Business Case For Whs| Blog | Prochoice Safety Gear">
            <a:extLst>
              <a:ext uri="{FF2B5EF4-FFF2-40B4-BE49-F238E27FC236}">
                <a16:creationId xmlns:a16="http://schemas.microsoft.com/office/drawing/2014/main" id="{A5716228-B89B-44CD-A9C7-78516F6EB2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 r="12651" b="-3"/>
          <a:stretch/>
        </p:blipFill>
        <p:spPr bwMode="auto">
          <a:xfrm>
            <a:off x="6905086" y="2169123"/>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4" descr="image">
            <a:extLst>
              <a:ext uri="{FF2B5EF4-FFF2-40B4-BE49-F238E27FC236}">
                <a16:creationId xmlns:a16="http://schemas.microsoft.com/office/drawing/2014/main" id="{9BE2C717-66A4-4EF2-B1E9-EEE84C3B8E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4332" y="230188"/>
            <a:ext cx="1158936" cy="10931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ontent Placeholder 2">
            <a:extLst>
              <a:ext uri="{FF2B5EF4-FFF2-40B4-BE49-F238E27FC236}">
                <a16:creationId xmlns:a16="http://schemas.microsoft.com/office/drawing/2014/main" id="{0CF1FE4A-6CEB-2AC9-547C-B39E2F2FD967}"/>
              </a:ext>
            </a:extLst>
          </p:cNvPr>
          <p:cNvGraphicFramePr>
            <a:graphicFrameLocks noGrp="1"/>
          </p:cNvGraphicFramePr>
          <p:nvPr>
            <p:ph idx="1"/>
            <p:extLst>
              <p:ext uri="{D42A27DB-BD31-4B8C-83A1-F6EECF244321}">
                <p14:modId xmlns:p14="http://schemas.microsoft.com/office/powerpoint/2010/main" val="1314885417"/>
              </p:ext>
            </p:extLst>
          </p:nvPr>
        </p:nvGraphicFramePr>
        <p:xfrm>
          <a:off x="345185" y="1140431"/>
          <a:ext cx="7267966" cy="560357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3807951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AB8EDC3-1C0D-4505-A2C7-839A5161F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069E294-3813-4588-9E9C-AEA08F9C4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44E4BB36-5476-ABF3-D8D5-690F23F3557A}"/>
              </a:ext>
            </a:extLst>
          </p:cNvPr>
          <p:cNvPicPr>
            <a:picLocks noChangeAspect="1"/>
          </p:cNvPicPr>
          <p:nvPr/>
        </p:nvPicPr>
        <p:blipFill rotWithShape="1">
          <a:blip r:embed="rId2">
            <a:alphaModFix amt="40000"/>
          </a:blip>
          <a:srcRect t="7416" b="8315"/>
          <a:stretch/>
        </p:blipFill>
        <p:spPr>
          <a:xfrm>
            <a:off x="20" y="10"/>
            <a:ext cx="12191981" cy="6857990"/>
          </a:xfrm>
          <a:prstGeom prst="rect">
            <a:avLst/>
          </a:prstGeom>
        </p:spPr>
      </p:pic>
      <p:sp>
        <p:nvSpPr>
          <p:cNvPr id="2" name="Title 1">
            <a:extLst>
              <a:ext uri="{FF2B5EF4-FFF2-40B4-BE49-F238E27FC236}">
                <a16:creationId xmlns:a16="http://schemas.microsoft.com/office/drawing/2014/main" id="{E63BDD42-52BA-4BCD-8924-4DB3F21BFC9A}"/>
              </a:ext>
            </a:extLst>
          </p:cNvPr>
          <p:cNvSpPr>
            <a:spLocks noGrp="1"/>
          </p:cNvSpPr>
          <p:nvPr>
            <p:ph type="title"/>
          </p:nvPr>
        </p:nvSpPr>
        <p:spPr>
          <a:xfrm>
            <a:off x="258732" y="113996"/>
            <a:ext cx="10515600" cy="1325563"/>
          </a:xfrm>
        </p:spPr>
        <p:txBody>
          <a:bodyPr>
            <a:normAutofit/>
          </a:bodyPr>
          <a:lstStyle/>
          <a:p>
            <a:r>
              <a:rPr lang="en-US" b="1" i="0" u="none" strike="noStrike" baseline="0" dirty="0">
                <a:solidFill>
                  <a:srgbClr val="FFFFFF"/>
                </a:solidFill>
                <a:latin typeface="Frutiger 45 Light" pitchFamily="2" charset="0"/>
              </a:rPr>
              <a:t>Ensuring Workplace Health and Safety </a:t>
            </a:r>
            <a:endParaRPr lang="en-US" b="1" dirty="0">
              <a:solidFill>
                <a:srgbClr val="FFFFFF"/>
              </a:solidFill>
            </a:endParaRPr>
          </a:p>
        </p:txBody>
      </p:sp>
      <p:pic>
        <p:nvPicPr>
          <p:cNvPr id="16" name="Picture 2" descr="Workplace Safety Business Case For Whs| Blog | Prochoice Safety Gear">
            <a:extLst>
              <a:ext uri="{FF2B5EF4-FFF2-40B4-BE49-F238E27FC236}">
                <a16:creationId xmlns:a16="http://schemas.microsoft.com/office/drawing/2014/main" id="{A5716228-B89B-44CD-A9C7-78516F6EB2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8" r="12651" b="-3"/>
          <a:stretch/>
        </p:blipFill>
        <p:spPr bwMode="auto">
          <a:xfrm>
            <a:off x="6905086" y="2169123"/>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4" descr="image">
            <a:extLst>
              <a:ext uri="{FF2B5EF4-FFF2-40B4-BE49-F238E27FC236}">
                <a16:creationId xmlns:a16="http://schemas.microsoft.com/office/drawing/2014/main" id="{9BE2C717-66A4-4EF2-B1E9-EEE84C3B8E6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74332" y="230188"/>
            <a:ext cx="1158936" cy="109318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Content Placeholder 2">
            <a:extLst>
              <a:ext uri="{FF2B5EF4-FFF2-40B4-BE49-F238E27FC236}">
                <a16:creationId xmlns:a16="http://schemas.microsoft.com/office/drawing/2014/main" id="{0CF1FE4A-6CEB-2AC9-547C-B39E2F2FD967}"/>
              </a:ext>
            </a:extLst>
          </p:cNvPr>
          <p:cNvGraphicFramePr>
            <a:graphicFrameLocks noGrp="1"/>
          </p:cNvGraphicFramePr>
          <p:nvPr>
            <p:ph idx="1"/>
            <p:extLst>
              <p:ext uri="{D42A27DB-BD31-4B8C-83A1-F6EECF244321}">
                <p14:modId xmlns:p14="http://schemas.microsoft.com/office/powerpoint/2010/main" val="758769565"/>
              </p:ext>
            </p:extLst>
          </p:nvPr>
        </p:nvGraphicFramePr>
        <p:xfrm>
          <a:off x="345185" y="1140431"/>
          <a:ext cx="7165224" cy="55172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5886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49FB6-61B1-4160-9321-BDD6A68DDE0D}"/>
              </a:ext>
            </a:extLst>
          </p:cNvPr>
          <p:cNvSpPr>
            <a:spLocks noGrp="1"/>
          </p:cNvSpPr>
          <p:nvPr>
            <p:ph type="title"/>
          </p:nvPr>
        </p:nvSpPr>
        <p:spPr>
          <a:xfrm>
            <a:off x="108735" y="36352"/>
            <a:ext cx="10515600" cy="1325563"/>
          </a:xfrm>
        </p:spPr>
        <p:txBody>
          <a:bodyPr>
            <a:normAutofit/>
          </a:bodyPr>
          <a:lstStyle/>
          <a:p>
            <a:r>
              <a:rPr lang="en-US" sz="6000" b="1" dirty="0"/>
              <a:t>Q&amp;A</a:t>
            </a:r>
          </a:p>
        </p:txBody>
      </p:sp>
      <p:sp>
        <p:nvSpPr>
          <p:cNvPr id="3" name="Content Placeholder 2">
            <a:extLst>
              <a:ext uri="{FF2B5EF4-FFF2-40B4-BE49-F238E27FC236}">
                <a16:creationId xmlns:a16="http://schemas.microsoft.com/office/drawing/2014/main" id="{3724FB77-8820-4769-898A-6DA6D487E284}"/>
              </a:ext>
            </a:extLst>
          </p:cNvPr>
          <p:cNvSpPr>
            <a:spLocks noGrp="1"/>
          </p:cNvSpPr>
          <p:nvPr>
            <p:ph idx="1"/>
          </p:nvPr>
        </p:nvSpPr>
        <p:spPr>
          <a:xfrm>
            <a:off x="120149" y="1170630"/>
            <a:ext cx="11705405" cy="4351338"/>
          </a:xfrm>
        </p:spPr>
        <p:txBody>
          <a:bodyPr>
            <a:noAutofit/>
          </a:bodyPr>
          <a:lstStyle/>
          <a:p>
            <a:r>
              <a:rPr lang="en-US" sz="2000" b="1" i="0" u="none" strike="noStrike" baseline="0" dirty="0">
                <a:solidFill>
                  <a:srgbClr val="000000"/>
                </a:solidFill>
                <a:latin typeface="Frutiger 45 Light" pitchFamily="2" charset="0"/>
              </a:rPr>
              <a:t>Q:  Lisa is a manager and needs to make a promotion decision. She thinks that, since Herbert is 50 and nearing retirement age and Iris is only 35 and may stay with UGEE for many years, it would be wise to promote Iris. After all, UGEE will invest in training the newly promoted employee and she wants this investment to be used wisely. Is this a good employment decision? </a:t>
            </a:r>
          </a:p>
          <a:p>
            <a:r>
              <a:rPr lang="en-US" sz="2000" b="0" i="1" u="none" strike="noStrike" baseline="0" dirty="0">
                <a:solidFill>
                  <a:srgbClr val="000000"/>
                </a:solidFill>
                <a:latin typeface="Frutiger 45 Light" pitchFamily="2" charset="0"/>
              </a:rPr>
              <a:t>A:  No. Lisa is making this decision solely on the basis of age, and this is never acceptable. She needs to make her decision based on merit and without regard to any non-job-related personal characteristics. </a:t>
            </a:r>
          </a:p>
          <a:p>
            <a:r>
              <a:rPr lang="en-US" sz="2000" b="1" i="0" u="none" strike="noStrike" baseline="0" dirty="0">
                <a:solidFill>
                  <a:srgbClr val="000000"/>
                </a:solidFill>
                <a:latin typeface="Frutiger 45 Light" pitchFamily="2" charset="0"/>
              </a:rPr>
              <a:t> Amon recently injured his back on a hiking trip. His doctor prescribed a painkiller so he could go on with his daily life. Amon finds that the medication tends to make him dizzy and some routine tasks, such as operating machinery, seem difficult. What should he do as he returns to work at UGEE?</a:t>
            </a:r>
          </a:p>
          <a:p>
            <a:r>
              <a:rPr lang="en-US" sz="2000" b="1" i="1" u="none" strike="noStrike" baseline="0" dirty="0">
                <a:solidFill>
                  <a:srgbClr val="000000"/>
                </a:solidFill>
                <a:latin typeface="Frutiger 45 Light" pitchFamily="2" charset="0"/>
              </a:rPr>
              <a:t> </a:t>
            </a:r>
            <a:r>
              <a:rPr lang="en-US" sz="2000" b="0" i="1" u="none" strike="noStrike" baseline="0" dirty="0">
                <a:solidFill>
                  <a:srgbClr val="000000"/>
                </a:solidFill>
                <a:latin typeface="Frutiger 45 Light" pitchFamily="2" charset="0"/>
              </a:rPr>
              <a:t>A:  Before being able to return to work, Amon should obtain appropriate</a:t>
            </a:r>
          </a:p>
          <a:p>
            <a:pPr marL="0" indent="0">
              <a:buNone/>
            </a:pPr>
            <a:r>
              <a:rPr lang="en-US" sz="2000" b="0" i="1" u="none" strike="noStrike" baseline="0" dirty="0">
                <a:solidFill>
                  <a:srgbClr val="000000"/>
                </a:solidFill>
                <a:latin typeface="Frutiger 45 Light" pitchFamily="2" charset="0"/>
              </a:rPr>
              <a:t>medical clearance from his doctor and Company medical personnel. </a:t>
            </a:r>
          </a:p>
          <a:p>
            <a:pPr marL="0" indent="0">
              <a:buNone/>
            </a:pPr>
            <a:r>
              <a:rPr lang="en-US" sz="2000" b="0" i="1" u="none" strike="noStrike" baseline="0" dirty="0">
                <a:solidFill>
                  <a:srgbClr val="000000"/>
                </a:solidFill>
                <a:latin typeface="Frutiger 45 Light" pitchFamily="2" charset="0"/>
              </a:rPr>
              <a:t>It sounds as if the medication Amon is taking, even though he is doing so legally, </a:t>
            </a:r>
          </a:p>
          <a:p>
            <a:pPr marL="0" indent="0">
              <a:buNone/>
            </a:pPr>
            <a:r>
              <a:rPr lang="en-US" sz="2000" b="0" i="1" u="none" strike="noStrike" baseline="0" dirty="0">
                <a:solidFill>
                  <a:srgbClr val="000000"/>
                </a:solidFill>
                <a:latin typeface="Frutiger 45 Light" pitchFamily="2" charset="0"/>
              </a:rPr>
              <a:t>could impair his ability to safely and effectively perform his job. This could place </a:t>
            </a:r>
          </a:p>
          <a:p>
            <a:pPr marL="0" indent="0">
              <a:buNone/>
            </a:pPr>
            <a:r>
              <a:rPr lang="en-US" sz="2000" b="0" i="1" u="none" strike="noStrike" baseline="0" dirty="0">
                <a:solidFill>
                  <a:srgbClr val="000000"/>
                </a:solidFill>
                <a:latin typeface="Frutiger 45 Light" pitchFamily="2" charset="0"/>
              </a:rPr>
              <a:t>Amon, his coworkers and even consumers of our products in danger. </a:t>
            </a:r>
            <a:endParaRPr lang="en-US" sz="3200" i="1" dirty="0"/>
          </a:p>
        </p:txBody>
      </p:sp>
      <p:pic>
        <p:nvPicPr>
          <p:cNvPr id="4" name="Picture 4" descr="image">
            <a:extLst>
              <a:ext uri="{FF2B5EF4-FFF2-40B4-BE49-F238E27FC236}">
                <a16:creationId xmlns:a16="http://schemas.microsoft.com/office/drawing/2014/main" id="{98BDC99A-56E6-4BD2-9026-BAD91E3988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74332" y="230188"/>
            <a:ext cx="1158936" cy="109318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The Advantages of Ethical Behaviour in Business">
            <a:extLst>
              <a:ext uri="{FF2B5EF4-FFF2-40B4-BE49-F238E27FC236}">
                <a16:creationId xmlns:a16="http://schemas.microsoft.com/office/drawing/2014/main" id="{FA193460-501B-4FA7-B274-5394E380EE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90528" y="4404340"/>
            <a:ext cx="3067614" cy="23660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9989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146" name="Picture 2" descr="Cybersecurity vs. Information Security vs. Network Security">
            <a:extLst>
              <a:ext uri="{FF2B5EF4-FFF2-40B4-BE49-F238E27FC236}">
                <a16:creationId xmlns:a16="http://schemas.microsoft.com/office/drawing/2014/main" id="{991D5816-9936-49D2-ADCE-0FCA1C08D11E}"/>
              </a:ext>
            </a:extLst>
          </p:cNvPr>
          <p:cNvPicPr>
            <a:picLocks noChangeAspect="1" noChangeArrowheads="1"/>
          </p:cNvPicPr>
          <p:nvPr/>
        </p:nvPicPr>
        <p:blipFill rotWithShape="1">
          <a:blip r:embed="rId2">
            <a:alphaModFix amt="35000"/>
            <a:extLst>
              <a:ext uri="{28A0092B-C50C-407E-A947-70E740481C1C}">
                <a14:useLocalDpi xmlns:a14="http://schemas.microsoft.com/office/drawing/2010/main" val="0"/>
              </a:ext>
            </a:extLst>
          </a:blip>
          <a:srcRect l="1915" r="3967" b="-1"/>
          <a:stretch/>
        </p:blipFill>
        <p:spPr bwMode="auto">
          <a:xfrm>
            <a:off x="3411020" y="0"/>
            <a:ext cx="8780978" cy="685800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E11E81-A297-403C-990D-AEEF4B628FB9}"/>
              </a:ext>
            </a:extLst>
          </p:cNvPr>
          <p:cNvSpPr>
            <a:spLocks noGrp="1"/>
          </p:cNvSpPr>
          <p:nvPr>
            <p:ph type="title"/>
          </p:nvPr>
        </p:nvSpPr>
        <p:spPr>
          <a:xfrm>
            <a:off x="140704" y="0"/>
            <a:ext cx="11725948" cy="1417834"/>
          </a:xfrm>
        </p:spPr>
        <p:txBody>
          <a:bodyPr>
            <a:normAutofit/>
          </a:bodyPr>
          <a:lstStyle/>
          <a:p>
            <a:r>
              <a:rPr lang="en-US" sz="4800" b="1" i="0" u="none" strike="noStrike" baseline="0" dirty="0">
                <a:latin typeface="Frutiger 45 Light" pitchFamily="2" charset="0"/>
              </a:rPr>
              <a:t>Committed to Stewardship </a:t>
            </a:r>
            <a:br>
              <a:rPr lang="en-US" sz="2200" b="1" i="0" u="none" strike="noStrike" baseline="0" dirty="0">
                <a:latin typeface="Frutiger 45 Light" pitchFamily="2" charset="0"/>
              </a:rPr>
            </a:br>
            <a:r>
              <a:rPr lang="en-US" sz="2000" b="1" i="0" u="none" strike="noStrike" baseline="0" dirty="0">
                <a:solidFill>
                  <a:srgbClr val="FF0000"/>
                </a:solidFill>
                <a:latin typeface="Frutiger 45 Light" pitchFamily="2" charset="0"/>
              </a:rPr>
              <a:t>CREATING AND PRESERVING VALUE • SAFEGUARDING ASSETS • PROTECTING OUR REPUTATION </a:t>
            </a:r>
            <a:endParaRPr lang="en-US" sz="2000" b="1" dirty="0">
              <a:solidFill>
                <a:srgbClr val="FF0000"/>
              </a:solidFill>
            </a:endParaRPr>
          </a:p>
        </p:txBody>
      </p:sp>
      <p:sp>
        <p:nvSpPr>
          <p:cNvPr id="3" name="Content Placeholder 2">
            <a:extLst>
              <a:ext uri="{FF2B5EF4-FFF2-40B4-BE49-F238E27FC236}">
                <a16:creationId xmlns:a16="http://schemas.microsoft.com/office/drawing/2014/main" id="{2F4525BC-3688-4485-A371-65239A958A55}"/>
              </a:ext>
            </a:extLst>
          </p:cNvPr>
          <p:cNvSpPr>
            <a:spLocks noGrp="1"/>
          </p:cNvSpPr>
          <p:nvPr>
            <p:ph idx="1"/>
          </p:nvPr>
        </p:nvSpPr>
        <p:spPr>
          <a:xfrm>
            <a:off x="140701" y="1417834"/>
            <a:ext cx="8530688" cy="5250094"/>
          </a:xfrm>
        </p:spPr>
        <p:txBody>
          <a:bodyPr>
            <a:normAutofit/>
          </a:bodyPr>
          <a:lstStyle/>
          <a:p>
            <a:r>
              <a:rPr lang="en-US" sz="2400" b="1" i="0" u="none" strike="noStrike" baseline="0" dirty="0">
                <a:latin typeface="Frutiger 45 Light" pitchFamily="2" charset="0"/>
              </a:rPr>
              <a:t>Keeping UGEE Information Secure - </a:t>
            </a:r>
            <a:r>
              <a:rPr lang="en-US" sz="2400" b="0" i="0" u="none" strike="noStrike" baseline="0" dirty="0">
                <a:latin typeface="Frutiger 45 Light" pitchFamily="2" charset="0"/>
              </a:rPr>
              <a:t>During the course of our work, we may learn confidential information about UGEE. “Confidential information” is information that is not available to the general public, but we know as a result of our position with UGEE. Confidential information might be of use to competitors or harmful to our Company if disclosed. We are all responsible for proper handling of UGEE’s confidential information to prevent the loss of this important asset. </a:t>
            </a:r>
          </a:p>
          <a:p>
            <a:r>
              <a:rPr lang="en-US" sz="2400" b="1" i="0" u="none" strike="noStrike" baseline="0" dirty="0">
                <a:latin typeface="Frutiger 45 Light" pitchFamily="2" charset="0"/>
              </a:rPr>
              <a:t>Records &amp; Information Governance - </a:t>
            </a:r>
            <a:r>
              <a:rPr lang="en-US" sz="2400" dirty="0">
                <a:latin typeface="Frutiger 45 Light" pitchFamily="2" charset="0"/>
              </a:rPr>
              <a:t>UGEE</a:t>
            </a:r>
            <a:r>
              <a:rPr lang="en-US" sz="2400" b="0" i="0" u="none" strike="noStrike" baseline="0" dirty="0">
                <a:latin typeface="Frutiger 45 Light" pitchFamily="2" charset="0"/>
              </a:rPr>
              <a:t> considers records created or received during the normal course of business a UGEE asset. This includes documents, email, spreadsheets, notebooks, photographs and video, regardless of whether they are electronic or hard copy. We must manage, secure and retain all UGEE records. </a:t>
            </a:r>
          </a:p>
          <a:p>
            <a:pPr marL="0" indent="0">
              <a:buNone/>
            </a:pPr>
            <a:endParaRPr lang="en-US" sz="2400" b="1" dirty="0">
              <a:latin typeface="Frutiger 45 Light" pitchFamily="2" charset="0"/>
            </a:endParaRPr>
          </a:p>
        </p:txBody>
      </p:sp>
      <p:pic>
        <p:nvPicPr>
          <p:cNvPr id="4" name="Picture 4" descr="image">
            <a:extLst>
              <a:ext uri="{FF2B5EF4-FFF2-40B4-BE49-F238E27FC236}">
                <a16:creationId xmlns:a16="http://schemas.microsoft.com/office/drawing/2014/main" id="{3A9A7173-AECA-468F-97A9-7190F46271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72800" y="5710851"/>
            <a:ext cx="1216151" cy="1147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68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11E81-A297-403C-990D-AEEF4B628FB9}"/>
              </a:ext>
            </a:extLst>
          </p:cNvPr>
          <p:cNvSpPr>
            <a:spLocks noGrp="1"/>
          </p:cNvSpPr>
          <p:nvPr>
            <p:ph type="title"/>
          </p:nvPr>
        </p:nvSpPr>
        <p:spPr>
          <a:xfrm>
            <a:off x="205483" y="113996"/>
            <a:ext cx="10515600" cy="1139451"/>
          </a:xfrm>
        </p:spPr>
        <p:txBody>
          <a:bodyPr>
            <a:normAutofit/>
          </a:bodyPr>
          <a:lstStyle/>
          <a:p>
            <a:r>
              <a:rPr lang="en-US" sz="4000" b="1" i="0" u="none" strike="noStrike" baseline="0" dirty="0">
                <a:solidFill>
                  <a:srgbClr val="000000"/>
                </a:solidFill>
                <a:latin typeface="Frutiger 45 Light" pitchFamily="2" charset="0"/>
              </a:rPr>
              <a:t>Committed to Stewardship </a:t>
            </a:r>
            <a:br>
              <a:rPr lang="en-US" sz="1800" b="1" i="0" u="none" strike="noStrike" baseline="0" dirty="0">
                <a:solidFill>
                  <a:srgbClr val="000000"/>
                </a:solidFill>
                <a:latin typeface="Frutiger 45 Light" pitchFamily="2" charset="0"/>
              </a:rPr>
            </a:br>
            <a:r>
              <a:rPr lang="en-US" sz="1800" b="1" i="0" u="none" strike="noStrike" baseline="0" dirty="0">
                <a:solidFill>
                  <a:srgbClr val="FF0000"/>
                </a:solidFill>
                <a:latin typeface="Frutiger 45 Light" pitchFamily="2" charset="0"/>
              </a:rPr>
              <a:t>CREATING AND PRESERVING VALUE • SAFEGUARDING ASSETS • PROTECTING OUR REPUTATION </a:t>
            </a:r>
            <a:endParaRPr lang="en-US" b="1" dirty="0">
              <a:solidFill>
                <a:srgbClr val="FF0000"/>
              </a:solidFill>
            </a:endParaRPr>
          </a:p>
        </p:txBody>
      </p:sp>
      <p:sp>
        <p:nvSpPr>
          <p:cNvPr id="3" name="Content Placeholder 2">
            <a:extLst>
              <a:ext uri="{FF2B5EF4-FFF2-40B4-BE49-F238E27FC236}">
                <a16:creationId xmlns:a16="http://schemas.microsoft.com/office/drawing/2014/main" id="{2F4525BC-3688-4485-A371-65239A958A55}"/>
              </a:ext>
            </a:extLst>
          </p:cNvPr>
          <p:cNvSpPr>
            <a:spLocks noGrp="1"/>
          </p:cNvSpPr>
          <p:nvPr>
            <p:ph idx="1"/>
          </p:nvPr>
        </p:nvSpPr>
        <p:spPr>
          <a:xfrm>
            <a:off x="205483" y="1439558"/>
            <a:ext cx="11845813" cy="3179504"/>
          </a:xfrm>
        </p:spPr>
        <p:txBody>
          <a:bodyPr>
            <a:normAutofit fontScale="92500" lnSpcReduction="10000"/>
          </a:bodyPr>
          <a:lstStyle/>
          <a:p>
            <a:r>
              <a:rPr lang="en-US" sz="2400" b="1" dirty="0">
                <a:solidFill>
                  <a:srgbClr val="000000"/>
                </a:solidFill>
                <a:latin typeface="Frutiger 45 Light" pitchFamily="2" charset="0"/>
              </a:rPr>
              <a:t>Proper Use of UGEE Assets- </a:t>
            </a:r>
            <a:r>
              <a:rPr lang="en-US" sz="2400" b="0" i="0" u="none" strike="noStrike" baseline="0" dirty="0">
                <a:solidFill>
                  <a:srgbClr val="000000"/>
                </a:solidFill>
                <a:latin typeface="Frutiger 45 Light" pitchFamily="2" charset="0"/>
              </a:rPr>
              <a:t>You must safeguard UGEE’s proprietary information and data, as well as the technologies (such as computer systems and applications) this information is stored on, from damage, alteration, theft, fraud and unauthorized access. You must not use UGEE technologies or systems (including computers, phones and other electronic devices that have access to the Internet) to download or send inappropriate, discriminatory, sexually explicit or offensive statements or materials. In addition, you must not use these technologies or systems to access illegal material, send unauthorized business or charitable solicitations or conduct non-UGEE-related commercial business. </a:t>
            </a:r>
          </a:p>
          <a:p>
            <a:r>
              <a:rPr lang="en-US" sz="2400" b="1" i="0" u="none" strike="noStrike" baseline="0" dirty="0">
                <a:solidFill>
                  <a:srgbClr val="000000"/>
                </a:solidFill>
                <a:latin typeface="Frutiger 45 Light" pitchFamily="2" charset="0"/>
              </a:rPr>
              <a:t>Physical Property- </a:t>
            </a:r>
            <a:r>
              <a:rPr lang="en-US" sz="2400" dirty="0">
                <a:solidFill>
                  <a:srgbClr val="000000"/>
                </a:solidFill>
                <a:latin typeface="Frutiger 45 Light" pitchFamily="2" charset="0"/>
              </a:rPr>
              <a:t>Physical property includes facilities, equipment, and communication systems. </a:t>
            </a:r>
          </a:p>
          <a:p>
            <a:r>
              <a:rPr lang="en-US" sz="2400" dirty="0">
                <a:solidFill>
                  <a:srgbClr val="000000"/>
                </a:solidFill>
                <a:latin typeface="Frutiger 45 Light" pitchFamily="2" charset="0"/>
              </a:rPr>
              <a:t>UGEE trusts us to respect and care for its physical property, to the best of our ability</a:t>
            </a:r>
            <a:r>
              <a:rPr lang="en-US" sz="2400" b="0" i="0" u="none" strike="noStrike" baseline="0" dirty="0">
                <a:solidFill>
                  <a:srgbClr val="000000"/>
                </a:solidFill>
                <a:latin typeface="Frutiger 45 Light" pitchFamily="2" charset="0"/>
              </a:rPr>
              <a:t>, at all times. </a:t>
            </a:r>
            <a:endParaRPr lang="en-US" sz="2400" b="1" dirty="0">
              <a:solidFill>
                <a:srgbClr val="000000"/>
              </a:solidFill>
              <a:latin typeface="Frutiger 45 Light" pitchFamily="2" charset="0"/>
            </a:endParaRPr>
          </a:p>
        </p:txBody>
      </p:sp>
      <p:pic>
        <p:nvPicPr>
          <p:cNvPr id="4" name="Picture 4" descr="image">
            <a:extLst>
              <a:ext uri="{FF2B5EF4-FFF2-40B4-BE49-F238E27FC236}">
                <a16:creationId xmlns:a16="http://schemas.microsoft.com/office/drawing/2014/main" id="{3A9A7173-AECA-468F-97A9-7190F46271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29870" y="113996"/>
            <a:ext cx="921426" cy="869147"/>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D6195D12-F9AC-4EA2-8FC1-C908DFA8180B}"/>
              </a:ext>
            </a:extLst>
          </p:cNvPr>
          <p:cNvPicPr>
            <a:picLocks noChangeAspect="1"/>
          </p:cNvPicPr>
          <p:nvPr/>
        </p:nvPicPr>
        <p:blipFill>
          <a:blip r:embed="rId3"/>
          <a:stretch>
            <a:fillRect/>
          </a:stretch>
        </p:blipFill>
        <p:spPr>
          <a:xfrm>
            <a:off x="0" y="4619062"/>
            <a:ext cx="12192000" cy="4017500"/>
          </a:xfrm>
          <a:prstGeom prst="rect">
            <a:avLst/>
          </a:prstGeom>
        </p:spPr>
      </p:pic>
    </p:spTree>
    <p:extLst>
      <p:ext uri="{BB962C8B-B14F-4D97-AF65-F5344CB8AC3E}">
        <p14:creationId xmlns:p14="http://schemas.microsoft.com/office/powerpoint/2010/main" val="2835587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519</TotalTime>
  <Words>1937</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Frutiger 45 Light</vt:lpstr>
      <vt:lpstr>Office Theme</vt:lpstr>
      <vt:lpstr>PowerPoint Presentation</vt:lpstr>
      <vt:lpstr>Contents</vt:lpstr>
      <vt:lpstr>Committed to Respect  VALUING AND LEVERAGING OUR DIFFERENCES • BEING INCLUSIVE • ENABLING EACH OTHER TO BE OUR BEST </vt:lpstr>
      <vt:lpstr>Committed to Respect  VALUING AND LEVERAGING OUR DIFFERENCES • BEING INCLUSIVE • ENABLING EACH OTHER TO BE OUR BEST </vt:lpstr>
      <vt:lpstr>Ensuring Workplace Health and Safety </vt:lpstr>
      <vt:lpstr>Ensuring Workplace Health and Safety </vt:lpstr>
      <vt:lpstr>Q&amp;A</vt:lpstr>
      <vt:lpstr>Committed to Stewardship  CREATING AND PRESERVING VALUE • SAFEGUARDING ASSETS • PROTECTING OUR REPUTATION </vt:lpstr>
      <vt:lpstr>Committed to Stewardship  CREATING AND PRESERVING VALUE • SAFEGUARDING ASSETS • PROTECTING OUR REPUTATION </vt:lpstr>
      <vt:lpstr>Committed to Integrity  BEING HONEST AND STRAIGHTFORWARD • BUILDING TRUST • DOING WHAT’S RIGHT</vt:lpstr>
      <vt:lpstr>Committed to Integrity  BEING HONEST AND STRAIGHTFORWARD • BUILDING TRUST • DOING WHAT’S RIGHT</vt:lpstr>
      <vt:lpstr>PowerPoint Presentation</vt:lpstr>
      <vt:lpstr>PowerPoint Presentation</vt:lpstr>
      <vt:lpstr>Q&amp;A</vt:lpstr>
      <vt:lpstr>Babalola Ilesanmi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 Ethics- Stewardship</dc:title>
  <dc:creator>Babalola, Ilesanmi</dc:creator>
  <cp:lastModifiedBy>Oluwasegun Atobajaiye</cp:lastModifiedBy>
  <cp:revision>22</cp:revision>
  <dcterms:created xsi:type="dcterms:W3CDTF">2022-04-11T08:41:48Z</dcterms:created>
  <dcterms:modified xsi:type="dcterms:W3CDTF">2022-11-26T18:51:21Z</dcterms:modified>
</cp:coreProperties>
</file>