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333" r:id="rId6"/>
    <p:sldId id="259" r:id="rId7"/>
    <p:sldId id="261" r:id="rId8"/>
    <p:sldId id="263" r:id="rId9"/>
    <p:sldId id="271" r:id="rId10"/>
    <p:sldId id="266" r:id="rId11"/>
    <p:sldId id="267" r:id="rId12"/>
    <p:sldId id="268" r:id="rId13"/>
    <p:sldId id="270" r:id="rId14"/>
    <p:sldId id="272" r:id="rId15"/>
    <p:sldId id="27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CC00"/>
    <a:srgbClr val="003300"/>
    <a:srgbClr val="336699"/>
    <a:srgbClr val="FF9933"/>
    <a:srgbClr val="666699"/>
    <a:srgbClr val="0099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83" autoAdjust="0"/>
    <p:restoredTop sz="76661" autoAdjust="0"/>
  </p:normalViewPr>
  <p:slideViewPr>
    <p:cSldViewPr>
      <p:cViewPr varScale="1">
        <p:scale>
          <a:sx n="48" d="100"/>
          <a:sy n="48" d="100"/>
        </p:scale>
        <p:origin x="184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59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ＭＳ Ｐゴシック" panose="020B0600070205080204" pitchFamily="50" charset="-128"/>
              </a:defRPr>
            </a:lvl1pPr>
          </a:lstStyle>
          <a:p>
            <a:endParaRPr lang="en-US" altLang="ja-JP"/>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50" charset="-128"/>
              </a:defRPr>
            </a:lvl1pPr>
          </a:lstStyle>
          <a:p>
            <a:endParaRPr lang="en-US" altLang="ja-JP"/>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ＭＳ Ｐゴシック" panose="020B0600070205080204" pitchFamily="50" charset="-128"/>
              </a:defRPr>
            </a:lvl1pPr>
          </a:lstStyle>
          <a:p>
            <a:endParaRPr lang="en-US" altLang="ja-JP"/>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50" charset="-128"/>
              </a:defRPr>
            </a:lvl1pPr>
          </a:lstStyle>
          <a:p>
            <a:fld id="{D7A2A852-BDD7-406C-9564-1511DD5B0BC3}" type="slidenum">
              <a:rPr lang="ja-JP" altLang="en-US"/>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7B16B-D5A8-453A-97B7-F5229C9AA590}" type="slidenum">
              <a:rPr lang="ja-JP" altLang="en-US"/>
              <a:pPr/>
              <a:t>2</a:t>
            </a:fld>
            <a:endParaRPr lang="en-US" altLang="ja-JP"/>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r>
              <a:rPr lang="en-US" altLang="ja-JP" dirty="0">
                <a:ea typeface="ＭＳ Ｐゴシック" panose="020B0600070205080204" pitchFamily="50" charset="-128"/>
                <a:cs typeface="Times New Roman" panose="02020603050405020304" pitchFamily="18" charset="0"/>
              </a:rPr>
              <a:t>This HS&amp;E basics course is intended to help you comply with the law and avoid injuries by understanding and explaining the standards, policies, and procedures designed to protect you while in the workplace.</a:t>
            </a:r>
          </a:p>
          <a:p>
            <a:r>
              <a:rPr lang="en-US" altLang="ja-JP" dirty="0">
                <a:ea typeface="ＭＳ Ｐゴシック" panose="020B0600070205080204" pitchFamily="50" charset="-128"/>
                <a:cs typeface="Times New Roman" panose="02020603050405020304" pitchFamily="18" charset="0"/>
              </a:rPr>
              <a:t>(Explain) To help you understand why this part of your job is important for  UGEE and for YOU</a:t>
            </a:r>
          </a:p>
          <a:p>
            <a:r>
              <a:rPr lang="en-US" altLang="ja-JP" dirty="0">
                <a:ea typeface="ＭＳ Ｐゴシック" panose="020B0600070205080204" pitchFamily="50" charset="-128"/>
                <a:cs typeface="Times New Roman" panose="02020603050405020304" pitchFamily="18" charset="0"/>
              </a:rPr>
              <a:t>(Describe) To help you understand how your HS&amp;E results will affect the overall Site HS&amp;E results</a:t>
            </a:r>
          </a:p>
          <a:p>
            <a:r>
              <a:rPr lang="en-US" altLang="ja-JP" dirty="0">
                <a:ea typeface="ＭＳ Ｐゴシック" panose="020B0600070205080204" pitchFamily="50" charset="-128"/>
                <a:cs typeface="Times New Roman" panose="02020603050405020304" pitchFamily="18" charset="0"/>
              </a:rPr>
              <a:t>(Cite) To help you understand the basic HS&amp;E work you will face </a:t>
            </a:r>
          </a:p>
          <a:p>
            <a:endParaRPr lang="en-US" altLang="ja-JP" dirty="0">
              <a:ea typeface="ＭＳ Ｐゴシック" panose="020B0600070205080204" pitchFamily="50" charset="-128"/>
              <a:cs typeface="Times New Roman" panose="02020603050405020304" pitchFamily="18" charset="0"/>
            </a:endParaRPr>
          </a:p>
          <a:p>
            <a:r>
              <a:rPr lang="en-US" altLang="ja-JP" dirty="0">
                <a:ea typeface="ＭＳ Ｐゴシック" panose="020B0600070205080204" pitchFamily="50" charset="-128"/>
                <a:cs typeface="Times New Roman" panose="02020603050405020304" pitchFamily="18" charset="0"/>
              </a:rPr>
              <a:t>Note to instructor: For a knowledge check you will need to develop questions based on this presentation. If you need more information on how to do this please call Corporate Health Safety and Environment. Or have participants complete the test in Web Based Training.</a:t>
            </a:r>
          </a:p>
          <a:p>
            <a:endParaRPr lang="en-US" altLang="ja-JP" dirty="0">
              <a:ea typeface="ＭＳ Ｐゴシック" panose="020B0600070205080204" pitchFamily="50" charset="-128"/>
              <a:cs typeface="Times New Roman" panose="02020603050405020304" pitchFamily="18" charset="0"/>
            </a:endParaRPr>
          </a:p>
          <a:p>
            <a:endParaRPr lang="en-US" altLang="ja-JP" dirty="0">
              <a:ea typeface="ＭＳ Ｐゴシック" panose="020B0600070205080204" pitchFamily="50" charset="-128"/>
              <a:cs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C3930-4A68-4764-AFD9-929013E885CC}" type="slidenum">
              <a:rPr lang="ja-JP" altLang="en-US"/>
              <a:pPr/>
              <a:t>11</a:t>
            </a:fld>
            <a:endParaRPr lang="en-US" altLang="ja-JP"/>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lvl="1"/>
            <a:r>
              <a:rPr lang="en-US" altLang="ja-JP">
                <a:ea typeface="ＭＳ Ｐゴシック" panose="020B0600070205080204" pitchFamily="50" charset="-128"/>
                <a:cs typeface="Times New Roman" panose="02020603050405020304" pitchFamily="18" charset="0"/>
              </a:rPr>
              <a:t>Key Elements: Leadership &amp; Commitment, Risk Assessment, Design &amp; Construction, Operation &amp; Maintenance, Training &amp; Procedures, Behavior Observation &amp; Feedback, and Prevention &amp; Improvement</a:t>
            </a:r>
          </a:p>
          <a:p>
            <a:endParaRPr lang="ja-JP" altLang="en-US">
              <a:ea typeface="ＭＳ Ｐゴシック" panose="020B0600070205080204" pitchFamily="50" charset="-128"/>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AE225-7696-49E8-8BEE-8A1BEAE2FA1A}" type="slidenum">
              <a:rPr lang="ja-JP" altLang="en-US"/>
              <a:pPr/>
              <a:t>3</a:t>
            </a:fld>
            <a:endParaRPr lang="en-US" altLang="ja-JP"/>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r>
              <a:rPr lang="en-US" altLang="ja-JP" b="1" u="sng" dirty="0">
                <a:ea typeface="ＭＳ Ｐゴシック" panose="020B0600070205080204" pitchFamily="50" charset="-128"/>
                <a:cs typeface="Times New Roman" panose="02020603050405020304" pitchFamily="18" charset="0"/>
              </a:rPr>
              <a:t>People</a:t>
            </a:r>
            <a:r>
              <a:rPr lang="en-US" altLang="ja-JP" b="1" dirty="0">
                <a:ea typeface="ＭＳ Ｐゴシック" panose="020B0600070205080204" pitchFamily="50" charset="-128"/>
                <a:cs typeface="Times New Roman" panose="02020603050405020304" pitchFamily="18" charset="0"/>
              </a:rPr>
              <a:t>:</a:t>
            </a:r>
            <a:r>
              <a:rPr lang="en-US" altLang="ja-JP" dirty="0">
                <a:ea typeface="ＭＳ Ｐゴシック" panose="020B0600070205080204" pitchFamily="50" charset="-128"/>
                <a:cs typeface="Times New Roman" panose="02020603050405020304" pitchFamily="18" charset="0"/>
              </a:rPr>
              <a:t>  We protect the life and health of our employees and the communities in which we operate.</a:t>
            </a:r>
          </a:p>
          <a:p>
            <a:r>
              <a:rPr lang="en-US" altLang="ja-JP" b="1" u="sng" dirty="0">
                <a:ea typeface="ＭＳ Ｐゴシック" panose="020B0600070205080204" pitchFamily="50" charset="-128"/>
                <a:cs typeface="Times New Roman" panose="02020603050405020304" pitchFamily="18" charset="0"/>
              </a:rPr>
              <a:t>Public Trust</a:t>
            </a:r>
            <a:r>
              <a:rPr lang="en-US" altLang="ja-JP" b="1" dirty="0">
                <a:ea typeface="ＭＳ Ｐゴシック" panose="020B0600070205080204" pitchFamily="50" charset="-128"/>
                <a:cs typeface="Times New Roman" panose="02020603050405020304" pitchFamily="18" charset="0"/>
              </a:rPr>
              <a:t>:</a:t>
            </a:r>
            <a:r>
              <a:rPr lang="en-US" altLang="ja-JP" dirty="0">
                <a:ea typeface="ＭＳ Ｐゴシック" panose="020B0600070205080204" pitchFamily="50" charset="-128"/>
                <a:cs typeface="Times New Roman" panose="02020603050405020304" pitchFamily="18" charset="0"/>
              </a:rPr>
              <a:t> We obey all laws and regulations.  We are viewed as responsible leaders worldwide and as role models by external organizations. </a:t>
            </a:r>
          </a:p>
          <a:p>
            <a:r>
              <a:rPr lang="en-US" altLang="ja-JP" b="1" u="sng" dirty="0">
                <a:ea typeface="ＭＳ Ｐゴシック" panose="020B0600070205080204" pitchFamily="50" charset="-128"/>
                <a:cs typeface="Times New Roman" panose="02020603050405020304" pitchFamily="18" charset="0"/>
              </a:rPr>
              <a:t>Profit</a:t>
            </a:r>
            <a:r>
              <a:rPr lang="en-US" altLang="ja-JP" b="1" dirty="0">
                <a:ea typeface="ＭＳ Ｐゴシック" panose="020B0600070205080204" pitchFamily="50" charset="-128"/>
                <a:cs typeface="Times New Roman" panose="02020603050405020304" pitchFamily="18" charset="0"/>
              </a:rPr>
              <a:t>:</a:t>
            </a:r>
            <a:r>
              <a:rPr lang="en-US" altLang="ja-JP" dirty="0">
                <a:ea typeface="ＭＳ Ｐゴシック" panose="020B0600070205080204" pitchFamily="50" charset="-128"/>
                <a:cs typeface="Times New Roman" panose="02020603050405020304" pitchFamily="18" charset="0"/>
              </a:rPr>
              <a:t> Through our HS&amp;E mastery, we ensure business continuity in the supply chain and enable and accelerate innovation.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2C3E09-CBFD-49B6-9F60-9108C18A4E80}" type="slidenum">
              <a:rPr lang="ja-JP" altLang="en-US"/>
              <a:pPr/>
              <a:t>4</a:t>
            </a:fld>
            <a:endParaRPr lang="en-US" altLang="ja-JP"/>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ltLang="ja-JP">
                <a:ea typeface="ＭＳ Ｐゴシック" panose="020B0600070205080204" pitchFamily="50" charset="-128"/>
                <a:cs typeface="Times New Roman" panose="02020603050405020304" pitchFamily="18" charset="0"/>
              </a:rPr>
              <a:t>Some examples of where savings are derived from are reduced worker's compensation costs, avoiding business interruption (making products available on the store shelves) and civil action or lawsuits.</a:t>
            </a:r>
          </a:p>
          <a:p>
            <a:endParaRPr lang="en-US" altLang="ja-JP">
              <a:ea typeface="ＭＳ Ｐゴシック" panose="020B0600070205080204" pitchFamily="50" charset="-128"/>
              <a:cs typeface="Times New Roman" panose="02020603050405020304" pitchFamily="18" charset="0"/>
            </a:endParaRPr>
          </a:p>
          <a:p>
            <a:r>
              <a:rPr lang="en-US" altLang="ja-JP">
                <a:ea typeface="ＭＳ Ｐゴシック" panose="020B0600070205080204" pitchFamily="50" charset="-128"/>
                <a:cs typeface="Times New Roman" panose="02020603050405020304" pitchFamily="18" charset="0"/>
              </a:rPr>
              <a:t>The study referenced was conducted in the year 2000.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25A89-92FB-41E8-B512-7479887A5DC7}" type="slidenum">
              <a:rPr lang="ja-JP" altLang="en-US"/>
              <a:pPr/>
              <a:t>5</a:t>
            </a:fld>
            <a:endParaRPr lang="en-US" altLang="ja-JP"/>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altLang="ja-JP">
                <a:ea typeface="ＭＳ Ｐゴシック" panose="020B0600070205080204" pitchFamily="50" charset="-128"/>
              </a:rPr>
              <a:t>By preventing the causes of HSE incidents, we can avoid or minimize HS&amp;E incidents. These can be prevented, by modifying Behaviors and Conditions – the next block in the Safety Triangle.</a:t>
            </a:r>
          </a:p>
          <a:p>
            <a:endParaRPr lang="en-US" altLang="ja-JP">
              <a:ea typeface="ＭＳ Ｐゴシック" panose="020B0600070205080204" pitchFamily="50" charset="-128"/>
            </a:endParaRPr>
          </a:p>
          <a:p>
            <a:endParaRPr lang="ja-JP" altLang="en-US">
              <a:ea typeface="ＭＳ Ｐゴシック" panose="020B0600070205080204" pitchFamily="50"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D5645-92C6-439F-A2E8-2F45CE024685}" type="slidenum">
              <a:rPr lang="ja-JP" altLang="en-US"/>
              <a:pPr/>
              <a:t>6</a:t>
            </a:fld>
            <a:endParaRPr lang="en-US" altLang="ja-JP"/>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en-US" altLang="ja-JP" b="1" dirty="0">
                <a:ea typeface="ＭＳ Ｐゴシック" panose="020B0600070205080204" pitchFamily="50" charset="-128"/>
                <a:cs typeface="Times New Roman" panose="02020603050405020304" pitchFamily="18" charset="0"/>
              </a:rPr>
              <a:t>The foundation of the Safety Triangle begins with VALUES.</a:t>
            </a:r>
          </a:p>
          <a:p>
            <a:endParaRPr lang="en-US" altLang="ja-JP" b="1" dirty="0">
              <a:ea typeface="ＭＳ Ｐゴシック" panose="020B0600070205080204" pitchFamily="50" charset="-128"/>
              <a:cs typeface="Times New Roman" panose="02020603050405020304" pitchFamily="18" charset="0"/>
            </a:endParaRPr>
          </a:p>
          <a:p>
            <a:r>
              <a:rPr lang="en-US" altLang="ja-JP" b="1" dirty="0">
                <a:ea typeface="ＭＳ Ｐゴシック" panose="020B0600070205080204" pitchFamily="50" charset="-128"/>
                <a:cs typeface="Times New Roman" panose="02020603050405020304" pitchFamily="18" charset="0"/>
              </a:rPr>
              <a:t>Nothing we do is worth getting hurt.</a:t>
            </a:r>
            <a:r>
              <a:rPr lang="en-US" altLang="ja-JP" dirty="0">
                <a:ea typeface="ＭＳ Ｐゴシック" panose="020B0600070205080204" pitchFamily="50" charset="-128"/>
                <a:cs typeface="Times New Roman" panose="02020603050405020304" pitchFamily="18" charset="0"/>
              </a:rPr>
              <a:t> -No task is so important that you should risk injury or illness to yourself others. Never sacrifice safety for speed, cost, quality</a:t>
            </a:r>
          </a:p>
          <a:p>
            <a:r>
              <a:rPr lang="en-US" altLang="ja-JP" sz="1600" b="1" dirty="0">
                <a:ea typeface="ＭＳ Ｐゴシック" panose="020B0600070205080204" pitchFamily="50" charset="-128"/>
                <a:cs typeface="Times New Roman" panose="02020603050405020304" pitchFamily="18" charset="0"/>
              </a:rPr>
              <a:t>Health Safety &amp; Environment Can Be Managed</a:t>
            </a:r>
            <a:r>
              <a:rPr lang="en-US" altLang="ja-JP" dirty="0">
                <a:ea typeface="ＭＳ Ｐゴシック" panose="020B0600070205080204" pitchFamily="50" charset="-128"/>
                <a:cs typeface="Times New Roman" panose="02020603050405020304" pitchFamily="18" charset="0"/>
              </a:rPr>
              <a:t> -This training program is an example of how the Company puts systems in place to help manage HS&amp;E. You are key to managing HS&amp;E,, and this training will show you how.</a:t>
            </a:r>
          </a:p>
          <a:p>
            <a:r>
              <a:rPr lang="en-US" altLang="ja-JP" sz="1600" b="1" dirty="0">
                <a:ea typeface="ＭＳ Ｐゴシック" panose="020B0600070205080204" pitchFamily="50" charset="-128"/>
                <a:cs typeface="Times New Roman" panose="02020603050405020304" pitchFamily="18" charset="0"/>
              </a:rPr>
              <a:t>Every Incident Could and Should Have Been Prevented -</a:t>
            </a:r>
            <a:r>
              <a:rPr lang="en-US" altLang="ja-JP" dirty="0">
                <a:ea typeface="ＭＳ Ｐゴシック" panose="020B0600070205080204" pitchFamily="50" charset="-128"/>
                <a:cs typeface="Times New Roman" panose="02020603050405020304" pitchFamily="18" charset="0"/>
              </a:rPr>
              <a:t> We examine every HS&amp;E incident to learn how to prevent its recurrence. The role you play is to report all injuries or incidents promptly and to provide feedback to stop all unsafe behaviors.</a:t>
            </a:r>
          </a:p>
          <a:p>
            <a:r>
              <a:rPr lang="en-US" altLang="ja-JP" sz="1600" b="1" dirty="0">
                <a:ea typeface="ＭＳ Ｐゴシック" panose="020B0600070205080204" pitchFamily="50" charset="-128"/>
                <a:cs typeface="Times New Roman" panose="02020603050405020304" pitchFamily="18" charset="0"/>
              </a:rPr>
              <a:t>Health Safety &amp; Environment Is Everyone’s Responsibility</a:t>
            </a:r>
            <a:r>
              <a:rPr lang="en-US" altLang="ja-JP" dirty="0">
                <a:ea typeface="ＭＳ Ｐゴシック" panose="020B0600070205080204" pitchFamily="50" charset="-128"/>
                <a:cs typeface="Times New Roman" panose="02020603050405020304" pitchFamily="18" charset="0"/>
              </a:rPr>
              <a:t> - </a:t>
            </a:r>
            <a:r>
              <a:rPr lang="en-US" altLang="ja-JP">
                <a:ea typeface="ＭＳ Ｐゴシック" panose="020B0600070205080204" pitchFamily="50" charset="-128"/>
                <a:cs typeface="Times New Roman" panose="02020603050405020304" pitchFamily="18" charset="0"/>
              </a:rPr>
              <a:t>At UGEE, </a:t>
            </a:r>
            <a:r>
              <a:rPr lang="en-US" altLang="ja-JP" dirty="0">
                <a:ea typeface="ＭＳ Ｐゴシック" panose="020B0600070205080204" pitchFamily="50" charset="-128"/>
                <a:cs typeface="Times New Roman" panose="02020603050405020304" pitchFamily="18" charset="0"/>
              </a:rPr>
              <a:t>participating in HS&amp;E activities is a condition of employment. Successfully completing this and other HS&amp;E training, actively participating in safety meetings, completing Behavior Observation Surveys, providing feedback on safe and unsafe behavior of others are some examples of your HS&amp;E responsibilities.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E8216-5FE6-458D-85EC-A24A72EC5995}" type="slidenum">
              <a:rPr lang="ja-JP" altLang="en-US"/>
              <a:pPr/>
              <a:t>7</a:t>
            </a:fld>
            <a:endParaRPr lang="en-US" altLang="ja-JP"/>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ltLang="ja-JP">
                <a:ea typeface="ＭＳ Ｐゴシック" panose="020B0600070205080204" pitchFamily="50" charset="-128"/>
                <a:cs typeface="Times New Roman" panose="02020603050405020304" pitchFamily="18" charset="0"/>
              </a:rPr>
              <a:t>The next major building block of the Safety Triangle is comprised of the six key elements.  These are the systems used to promote safe behaviors, manage safe equipment and conditions needed to achieve the HS&amp;E values.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1A6E0-D02E-4C77-B89F-9B284B736FD2}" type="slidenum">
              <a:rPr lang="ja-JP" altLang="en-US"/>
              <a:pPr/>
              <a:t>8</a:t>
            </a:fld>
            <a:endParaRPr lang="en-US" altLang="ja-JP"/>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altLang="ja-JP">
                <a:ea typeface="ＭＳ Ｐゴシック" panose="020B0600070205080204" pitchFamily="50" charset="-128"/>
                <a:cs typeface="Times New Roman" panose="02020603050405020304" pitchFamily="18" charset="0"/>
              </a:rPr>
              <a:t>By preventing the causes of HS&amp;E incidents, we can avoid or minimize HS&amp;E incidents. These incidents can be prevented, by modifying Behaviors and Conditions—the next block in the Safety Triangle.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5118B-8FB6-4995-A147-99062E3E491B}" type="slidenum">
              <a:rPr lang="ja-JP" altLang="en-US"/>
              <a:pPr/>
              <a:t>9</a:t>
            </a:fld>
            <a:endParaRPr lang="en-US" altLang="ja-JP"/>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ltLang="ja-JP">
                <a:ea typeface="ＭＳ Ｐゴシック" panose="020B0600070205080204" pitchFamily="50" charset="-128"/>
                <a:cs typeface="Times New Roman" panose="02020603050405020304" pitchFamily="18" charset="0"/>
              </a:rPr>
              <a:t>The top of the Safety Triangle includes the consequences of not properly managing HS&amp;E. There are 3 categories of consequences: Injuries (and illnesses), Losses (property or business interruption) and</a:t>
            </a:r>
          </a:p>
          <a:p>
            <a:r>
              <a:rPr lang="en-US" altLang="ja-JP">
                <a:ea typeface="ＭＳ Ｐゴシック" panose="020B0600070205080204" pitchFamily="50" charset="-128"/>
                <a:cs typeface="Times New Roman" panose="02020603050405020304" pitchFamily="18" charset="0"/>
              </a:rPr>
              <a:t>Legal/Fines (and compliance issues)</a:t>
            </a:r>
          </a:p>
          <a:p>
            <a:r>
              <a:rPr lang="en-US" altLang="ja-JP">
                <a:ea typeface="ＭＳ Ｐゴシック" panose="020B0600070205080204" pitchFamily="50" charset="-128"/>
                <a:cs typeface="Times New Roman" panose="02020603050405020304" pitchFamily="18" charset="0"/>
              </a:rPr>
              <a:t> The severity of incidents is a matter of luck. For every 3-5 recordable injuries, we have one lost workday case that ultimately may result in a fatality. </a:t>
            </a:r>
          </a:p>
          <a:p>
            <a:r>
              <a:rPr lang="en-US" altLang="ja-JP">
                <a:ea typeface="ＭＳ Ｐゴシック" panose="020B0600070205080204" pitchFamily="50" charset="-128"/>
                <a:cs typeface="Times New Roman" panose="02020603050405020304" pitchFamily="18" charset="0"/>
              </a:rPr>
              <a:t>Injuries can range from cuts, bruises, sprains and strains to life threatening incidents.</a:t>
            </a:r>
          </a:p>
          <a:p>
            <a:r>
              <a:rPr lang="en-US" altLang="ja-JP">
                <a:ea typeface="ＭＳ Ｐゴシック" panose="020B0600070205080204" pitchFamily="50" charset="-128"/>
                <a:cs typeface="Times New Roman" panose="02020603050405020304" pitchFamily="18" charset="0"/>
              </a:rPr>
              <a:t>Losses can be damaged product or lost production</a:t>
            </a:r>
          </a:p>
          <a:p>
            <a:r>
              <a:rPr lang="en-US" altLang="ja-JP">
                <a:ea typeface="ＭＳ Ｐゴシック" panose="020B0600070205080204" pitchFamily="50" charset="-128"/>
                <a:cs typeface="Times New Roman" panose="02020603050405020304" pitchFamily="18" charset="0"/>
              </a:rPr>
              <a:t>Legal/Fines could include the consequences of being out of compliance on evironmental permits.</a:t>
            </a:r>
          </a:p>
          <a:p>
            <a:r>
              <a:rPr lang="en-US" altLang="ja-JP">
                <a:ea typeface="ＭＳ Ｐゴシック" panose="020B0600070205080204" pitchFamily="50" charset="-128"/>
                <a:cs typeface="Times New Roman" panose="02020603050405020304" pitchFamily="18" charset="0"/>
              </a:rPr>
              <a:t>Near Miss is an incident that could have resulted in injury or property damage.</a:t>
            </a:r>
          </a:p>
          <a:p>
            <a:r>
              <a:rPr lang="en-US" altLang="ja-JP">
                <a:ea typeface="ＭＳ Ｐゴシック" panose="020B0600070205080204" pitchFamily="50" charset="-128"/>
                <a:cs typeface="Times New Roman" panose="02020603050405020304" pitchFamily="18" charset="0"/>
              </a:rPr>
              <a:t>Property Damage includes damage to equipment, structures, product or materials.</a:t>
            </a:r>
          </a:p>
          <a:p>
            <a:r>
              <a:rPr lang="en-US" altLang="ja-JP">
                <a:ea typeface="ＭＳ Ｐゴシック" panose="020B0600070205080204" pitchFamily="50" charset="-128"/>
                <a:cs typeface="Times New Roman" panose="02020603050405020304" pitchFamily="18" charset="0"/>
              </a:rPr>
              <a:t>First Aid is immediate treatment for injuries that may or may not require addtional medical attention.</a:t>
            </a:r>
          </a:p>
          <a:p>
            <a:r>
              <a:rPr lang="en-US" altLang="ja-JP">
                <a:ea typeface="ＭＳ Ｐゴシック" panose="020B0600070205080204" pitchFamily="50" charset="-128"/>
                <a:cs typeface="Times New Roman" panose="02020603050405020304" pitchFamily="18" charset="0"/>
              </a:rPr>
              <a:t>Recordable injuries require medical attention beyond first aid.</a:t>
            </a:r>
          </a:p>
          <a:p>
            <a:r>
              <a:rPr lang="en-US" altLang="ja-JP">
                <a:ea typeface="ＭＳ Ｐゴシック" panose="020B0600070205080204" pitchFamily="50" charset="-128"/>
                <a:cs typeface="Times New Roman" panose="02020603050405020304" pitchFamily="18" charset="0"/>
              </a:rPr>
              <a:t>Lost Workday is defined as missing the next regular scheduled shift. </a:t>
            </a:r>
          </a:p>
          <a:p>
            <a:r>
              <a:rPr lang="en-US" altLang="ja-JP">
                <a:ea typeface="ＭＳ Ｐゴシック" panose="020B0600070205080204" pitchFamily="50" charset="-128"/>
                <a:cs typeface="Times New Roman" panose="02020603050405020304" pitchFamily="18" charset="0"/>
              </a:rPr>
              <a:t>Incident resulting in the loss of life. </a:t>
            </a:r>
          </a:p>
          <a:p>
            <a:r>
              <a:rPr lang="en-US" altLang="ja-JP">
                <a:ea typeface="ＭＳ Ｐゴシック" panose="020B0600070205080204" pitchFamily="50" charset="-128"/>
                <a:cs typeface="Times New Roman" panose="02020603050405020304" pitchFamily="18" charset="0"/>
              </a:rPr>
              <a:t>NOV = Notice of Violation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3353D-1936-4683-84FB-E6144A2BD991}" type="slidenum">
              <a:rPr lang="ja-JP" altLang="en-US"/>
              <a:pPr/>
              <a:t>10</a:t>
            </a:fld>
            <a:endParaRPr lang="en-US" altLang="ja-JP"/>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altLang="ja-JP" dirty="0">
                <a:ea typeface="ＭＳ Ｐゴシック" panose="020B0600070205080204" pitchFamily="50" charset="-128"/>
                <a:cs typeface="Times New Roman" panose="02020603050405020304" pitchFamily="18" charset="0"/>
              </a:rPr>
              <a:t>There are two company wide </a:t>
            </a:r>
            <a:r>
              <a:rPr lang="en-US" altLang="ja-JP" b="1" dirty="0">
                <a:ea typeface="ＭＳ Ｐゴシック" panose="020B0600070205080204" pitchFamily="50" charset="-128"/>
                <a:cs typeface="Times New Roman" panose="02020603050405020304" pitchFamily="18" charset="0"/>
              </a:rPr>
              <a:t>Policies</a:t>
            </a:r>
            <a:r>
              <a:rPr lang="en-US" altLang="ja-JP" dirty="0">
                <a:ea typeface="ＭＳ Ｐゴシック" panose="020B0600070205080204" pitchFamily="50" charset="-128"/>
                <a:cs typeface="Times New Roman" panose="02020603050405020304" pitchFamily="18" charset="0"/>
              </a:rPr>
              <a:t>: The Safety &amp; Health Policy and The Environmental Quality Policy </a:t>
            </a:r>
          </a:p>
          <a:p>
            <a:r>
              <a:rPr lang="en-US" altLang="ja-JP" dirty="0">
                <a:ea typeface="ＭＳ Ｐゴシック" panose="020B0600070205080204" pitchFamily="50" charset="-128"/>
                <a:cs typeface="Times New Roman" panose="02020603050405020304" pitchFamily="18" charset="0"/>
              </a:rPr>
              <a:t>The six</a:t>
            </a:r>
            <a:r>
              <a:rPr lang="en-US" altLang="ja-JP" b="1" dirty="0">
                <a:ea typeface="ＭＳ Ｐゴシック" panose="020B0600070205080204" pitchFamily="50" charset="-128"/>
                <a:cs typeface="Times New Roman" panose="02020603050405020304" pitchFamily="18" charset="0"/>
              </a:rPr>
              <a:t> Standards </a:t>
            </a:r>
            <a:r>
              <a:rPr lang="en-US" altLang="ja-JP" dirty="0">
                <a:ea typeface="ＭＳ Ｐゴシック" panose="020B0600070205080204" pitchFamily="50" charset="-128"/>
                <a:cs typeface="Times New Roman" panose="02020603050405020304" pitchFamily="18" charset="0"/>
              </a:rPr>
              <a:t>are:</a:t>
            </a:r>
            <a:br>
              <a:rPr lang="en-US" altLang="ja-JP" dirty="0">
                <a:ea typeface="ＭＳ Ｐゴシック" panose="020B0600070205080204" pitchFamily="50" charset="-128"/>
                <a:cs typeface="Times New Roman" panose="02020603050405020304" pitchFamily="18" charset="0"/>
              </a:rPr>
            </a:br>
            <a:br>
              <a:rPr lang="en-US" altLang="ja-JP" dirty="0">
                <a:ea typeface="ＭＳ Ｐゴシック" panose="020B0600070205080204" pitchFamily="50" charset="-128"/>
                <a:cs typeface="Times New Roman" panose="02020603050405020304" pitchFamily="18" charset="0"/>
              </a:rPr>
            </a:br>
            <a:r>
              <a:rPr lang="en-US" altLang="ja-JP" dirty="0">
                <a:ea typeface="ＭＳ Ｐゴシック" panose="020B0600070205080204" pitchFamily="50" charset="-128"/>
                <a:cs typeface="Times New Roman" panose="02020603050405020304" pitchFamily="18" charset="0"/>
              </a:rPr>
              <a:t>You will note that these are the same as the six key elements.</a:t>
            </a:r>
          </a:p>
          <a:p>
            <a:r>
              <a:rPr lang="en-US" altLang="ja-JP" dirty="0">
                <a:ea typeface="ＭＳ Ｐゴシック" panose="020B0600070205080204" pitchFamily="50" charset="-128"/>
                <a:cs typeface="Times New Roman" panose="02020603050405020304" pitchFamily="18" charset="0"/>
              </a:rPr>
              <a:t>Leadership &amp; Commitment</a:t>
            </a:r>
          </a:p>
          <a:p>
            <a:r>
              <a:rPr lang="en-US" altLang="ja-JP" dirty="0">
                <a:ea typeface="ＭＳ Ｐゴシック" panose="020B0600070205080204" pitchFamily="50" charset="-128"/>
                <a:cs typeface="Times New Roman" panose="02020603050405020304" pitchFamily="18" charset="0"/>
              </a:rPr>
              <a:t>Risk Assessment, Design &amp; Construction</a:t>
            </a:r>
          </a:p>
          <a:p>
            <a:r>
              <a:rPr lang="en-US" altLang="ja-JP" dirty="0">
                <a:ea typeface="ＭＳ Ｐゴシック" panose="020B0600070205080204" pitchFamily="50" charset="-128"/>
                <a:cs typeface="Times New Roman" panose="02020603050405020304" pitchFamily="18" charset="0"/>
              </a:rPr>
              <a:t>Operation &amp; Maintenance</a:t>
            </a:r>
          </a:p>
          <a:p>
            <a:r>
              <a:rPr lang="en-US" altLang="ja-JP" dirty="0">
                <a:ea typeface="ＭＳ Ｐゴシック" panose="020B0600070205080204" pitchFamily="50" charset="-128"/>
                <a:cs typeface="Times New Roman" panose="02020603050405020304" pitchFamily="18" charset="0"/>
              </a:rPr>
              <a:t>Training &amp; Procedures</a:t>
            </a:r>
          </a:p>
          <a:p>
            <a:r>
              <a:rPr lang="en-US" altLang="ja-JP" dirty="0">
                <a:ea typeface="ＭＳ Ｐゴシック" panose="020B0600070205080204" pitchFamily="50" charset="-128"/>
                <a:cs typeface="Times New Roman" panose="02020603050405020304" pitchFamily="18" charset="0"/>
              </a:rPr>
              <a:t>Behavior Observation &amp; Feedback</a:t>
            </a:r>
          </a:p>
          <a:p>
            <a:r>
              <a:rPr lang="en-US" altLang="ja-JP" dirty="0">
                <a:ea typeface="ＭＳ Ｐゴシック" panose="020B0600070205080204" pitchFamily="50" charset="-128"/>
                <a:cs typeface="Times New Roman" panose="02020603050405020304" pitchFamily="18" charset="0"/>
              </a:rPr>
              <a:t>Prevention &amp; Improvement</a:t>
            </a:r>
          </a:p>
          <a:p>
            <a:r>
              <a:rPr lang="en-US" altLang="ja-JP" b="1" dirty="0">
                <a:ea typeface="ＭＳ Ｐゴシック" panose="020B0600070205080204" pitchFamily="50" charset="-128"/>
                <a:cs typeface="Times New Roman" panose="02020603050405020304" pitchFamily="18" charset="0"/>
              </a:rPr>
              <a:t>SOP’s</a:t>
            </a:r>
            <a:r>
              <a:rPr lang="en-US" altLang="ja-JP" dirty="0">
                <a:ea typeface="ＭＳ Ｐゴシック" panose="020B0600070205080204" pitchFamily="50" charset="-128"/>
                <a:cs typeface="Times New Roman" panose="02020603050405020304" pitchFamily="18" charset="0"/>
              </a:rPr>
              <a:t> are how to meet the standards.</a:t>
            </a:r>
          </a:p>
          <a:p>
            <a:r>
              <a:rPr lang="en-US" altLang="ja-JP" b="1" dirty="0">
                <a:ea typeface="ＭＳ Ｐゴシック" panose="020B0600070205080204" pitchFamily="50" charset="-128"/>
                <a:cs typeface="Times New Roman" panose="02020603050405020304" pitchFamily="18" charset="0"/>
              </a:rPr>
              <a:t>CBA’s</a:t>
            </a:r>
            <a:r>
              <a:rPr lang="en-US" altLang="ja-JP" dirty="0">
                <a:ea typeface="ＭＳ Ｐゴシック" panose="020B0600070205080204" pitchFamily="50" charset="-128"/>
                <a:cs typeface="Times New Roman" panose="02020603050405020304" pitchFamily="18" charset="0"/>
              </a:rPr>
              <a:t> provide guidance on effective methods to meet the SOP's. </a:t>
            </a:r>
          </a:p>
          <a:p>
            <a:r>
              <a:rPr lang="en-US" altLang="ja-JP" dirty="0">
                <a:ea typeface="ＭＳ Ｐゴシック" panose="020B0600070205080204" pitchFamily="50" charset="-128"/>
                <a:cs typeface="Times New Roman" panose="02020603050405020304" pitchFamily="18" charset="0"/>
              </a:rPr>
              <a:t>The Standards and Standard Operating Procedure’s serve as the basis for the </a:t>
            </a:r>
            <a:r>
              <a:rPr lang="en-US" altLang="ja-JP" b="1" dirty="0">
                <a:ea typeface="ＭＳ Ｐゴシック" panose="020B0600070205080204" pitchFamily="50" charset="-128"/>
                <a:cs typeface="Times New Roman" panose="02020603050405020304" pitchFamily="18" charset="0"/>
              </a:rPr>
              <a:t>HS&amp;E Key Element requirements</a:t>
            </a:r>
            <a:r>
              <a:rPr lang="en-US" altLang="ja-JP" dirty="0">
                <a:ea typeface="ＭＳ Ｐゴシック" panose="020B0600070205080204" pitchFamily="50" charset="-128"/>
                <a:cs typeface="Times New Roman" panose="02020603050405020304" pitchFamily="18" charset="0"/>
              </a:rPr>
              <a:t>. By regularly assessing and improving the performance against the Key Elements, we are able to effectively manage HS&amp;E results. This reduces (or eliminates) HS&amp;E incidents and costs.</a:t>
            </a:r>
          </a:p>
          <a:p>
            <a:r>
              <a:rPr lang="en-US" altLang="ja-JP" b="1" dirty="0">
                <a:ea typeface="ＭＳ Ｐゴシック" panose="020B0600070205080204" pitchFamily="50" charset="-128"/>
                <a:cs typeface="Times New Roman" panose="02020603050405020304" pitchFamily="18" charset="0"/>
              </a:rPr>
              <a:t>Assessments</a:t>
            </a:r>
            <a:r>
              <a:rPr lang="en-US" altLang="ja-JP" dirty="0">
                <a:ea typeface="ＭＳ Ｐゴシック" panose="020B0600070205080204" pitchFamily="50" charset="-128"/>
                <a:cs typeface="Times New Roman" panose="02020603050405020304" pitchFamily="18" charset="0"/>
              </a:rPr>
              <a:t> are the method used to check the status of the key elements.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53678432-F2D8-4DEA-96AB-6B216B8E7788}" type="slidenum">
              <a:rPr lang="ja-JP" altLang="en-US"/>
              <a:pPr/>
              <a:t>‹#›</a:t>
            </a:fld>
            <a:endParaRPr lang="en-US" altLang="ja-JP"/>
          </a:p>
        </p:txBody>
      </p:sp>
    </p:spTree>
    <p:extLst>
      <p:ext uri="{BB962C8B-B14F-4D97-AF65-F5344CB8AC3E}">
        <p14:creationId xmlns:p14="http://schemas.microsoft.com/office/powerpoint/2010/main" val="299002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C21BDFE-290A-439A-8F51-869B1284E2A4}" type="slidenum">
              <a:rPr lang="ja-JP" altLang="en-US"/>
              <a:pPr/>
              <a:t>‹#›</a:t>
            </a:fld>
            <a:endParaRPr lang="en-US" altLang="ja-JP"/>
          </a:p>
        </p:txBody>
      </p:sp>
    </p:spTree>
    <p:extLst>
      <p:ext uri="{BB962C8B-B14F-4D97-AF65-F5344CB8AC3E}">
        <p14:creationId xmlns:p14="http://schemas.microsoft.com/office/powerpoint/2010/main" val="362516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F52C3574-A11B-47CB-84A2-4C24A2F83020}" type="slidenum">
              <a:rPr lang="ja-JP" altLang="en-US"/>
              <a:pPr/>
              <a:t>‹#›</a:t>
            </a:fld>
            <a:endParaRPr lang="en-US" altLang="ja-JP"/>
          </a:p>
        </p:txBody>
      </p:sp>
    </p:spTree>
    <p:extLst>
      <p:ext uri="{BB962C8B-B14F-4D97-AF65-F5344CB8AC3E}">
        <p14:creationId xmlns:p14="http://schemas.microsoft.com/office/powerpoint/2010/main" val="1785207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457200" y="1600200"/>
            <a:ext cx="4038600" cy="45259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a:xfrm>
            <a:off x="457200" y="6245225"/>
            <a:ext cx="2133600" cy="476250"/>
          </a:xfrm>
        </p:spPr>
        <p:txBody>
          <a:bodyPr/>
          <a:lstStyle>
            <a:lvl1pPr>
              <a:defRPr/>
            </a:lvl1pPr>
          </a:lstStyle>
          <a:p>
            <a:endParaRPr lang="en-US" altLang="ja-JP"/>
          </a:p>
        </p:txBody>
      </p:sp>
      <p:sp>
        <p:nvSpPr>
          <p:cNvPr id="6" name="フッター プレースホルダー 5"/>
          <p:cNvSpPr>
            <a:spLocks noGrp="1"/>
          </p:cNvSpPr>
          <p:nvPr>
            <p:ph type="ftr" sz="quarter" idx="11"/>
          </p:nvPr>
        </p:nvSpPr>
        <p:spPr>
          <a:xfrm>
            <a:off x="3124200" y="6245225"/>
            <a:ext cx="2895600" cy="476250"/>
          </a:xfrm>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a:xfrm>
            <a:off x="6553200" y="6245225"/>
            <a:ext cx="2133600" cy="476250"/>
          </a:xfrm>
        </p:spPr>
        <p:txBody>
          <a:bodyPr/>
          <a:lstStyle>
            <a:lvl1pPr>
              <a:defRPr/>
            </a:lvl1pPr>
          </a:lstStyle>
          <a:p>
            <a:fld id="{292AE09B-A6B9-4CCC-BD26-7740DBAD0BA1}" type="slidenum">
              <a:rPr lang="ja-JP" altLang="en-US"/>
              <a:pPr/>
              <a:t>‹#›</a:t>
            </a:fld>
            <a:endParaRPr lang="en-US" altLang="ja-JP"/>
          </a:p>
        </p:txBody>
      </p:sp>
    </p:spTree>
    <p:extLst>
      <p:ext uri="{BB962C8B-B14F-4D97-AF65-F5344CB8AC3E}">
        <p14:creationId xmlns:p14="http://schemas.microsoft.com/office/powerpoint/2010/main" val="190587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8280594-BF68-439E-A2A7-E127E69A93C5}" type="slidenum">
              <a:rPr lang="ja-JP" altLang="en-US"/>
              <a:pPr/>
              <a:t>‹#›</a:t>
            </a:fld>
            <a:endParaRPr lang="en-US" altLang="ja-JP"/>
          </a:p>
        </p:txBody>
      </p:sp>
    </p:spTree>
    <p:extLst>
      <p:ext uri="{BB962C8B-B14F-4D97-AF65-F5344CB8AC3E}">
        <p14:creationId xmlns:p14="http://schemas.microsoft.com/office/powerpoint/2010/main" val="231795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3668F3CE-124B-448E-9B95-EDF2647F8483}" type="slidenum">
              <a:rPr lang="ja-JP" altLang="en-US"/>
              <a:pPr/>
              <a:t>‹#›</a:t>
            </a:fld>
            <a:endParaRPr lang="en-US" altLang="ja-JP"/>
          </a:p>
        </p:txBody>
      </p:sp>
    </p:spTree>
    <p:extLst>
      <p:ext uri="{BB962C8B-B14F-4D97-AF65-F5344CB8AC3E}">
        <p14:creationId xmlns:p14="http://schemas.microsoft.com/office/powerpoint/2010/main" val="419790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B0D0EE9-45BC-4F18-A4FC-5158A9FF5848}" type="slidenum">
              <a:rPr lang="ja-JP" altLang="en-US"/>
              <a:pPr/>
              <a:t>‹#›</a:t>
            </a:fld>
            <a:endParaRPr lang="en-US" altLang="ja-JP"/>
          </a:p>
        </p:txBody>
      </p:sp>
    </p:spTree>
    <p:extLst>
      <p:ext uri="{BB962C8B-B14F-4D97-AF65-F5344CB8AC3E}">
        <p14:creationId xmlns:p14="http://schemas.microsoft.com/office/powerpoint/2010/main" val="221736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D082DA72-8CD7-4993-9A76-D81CD929B9BC}" type="slidenum">
              <a:rPr lang="ja-JP" altLang="en-US"/>
              <a:pPr/>
              <a:t>‹#›</a:t>
            </a:fld>
            <a:endParaRPr lang="en-US" altLang="ja-JP"/>
          </a:p>
        </p:txBody>
      </p:sp>
    </p:spTree>
    <p:extLst>
      <p:ext uri="{BB962C8B-B14F-4D97-AF65-F5344CB8AC3E}">
        <p14:creationId xmlns:p14="http://schemas.microsoft.com/office/powerpoint/2010/main" val="89981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5712164-5F8E-4179-921E-10FEA630FCDC}" type="slidenum">
              <a:rPr lang="ja-JP" altLang="en-US"/>
              <a:pPr/>
              <a:t>‹#›</a:t>
            </a:fld>
            <a:endParaRPr lang="en-US" altLang="ja-JP"/>
          </a:p>
        </p:txBody>
      </p:sp>
    </p:spTree>
    <p:extLst>
      <p:ext uri="{BB962C8B-B14F-4D97-AF65-F5344CB8AC3E}">
        <p14:creationId xmlns:p14="http://schemas.microsoft.com/office/powerpoint/2010/main" val="350191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97F05324-91D3-4E8D-905A-F27CFD95101F}" type="slidenum">
              <a:rPr lang="ja-JP" altLang="en-US"/>
              <a:pPr/>
              <a:t>‹#›</a:t>
            </a:fld>
            <a:endParaRPr lang="en-US" altLang="ja-JP"/>
          </a:p>
        </p:txBody>
      </p:sp>
    </p:spTree>
    <p:extLst>
      <p:ext uri="{BB962C8B-B14F-4D97-AF65-F5344CB8AC3E}">
        <p14:creationId xmlns:p14="http://schemas.microsoft.com/office/powerpoint/2010/main" val="279117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E56DDEC0-26B2-4471-AF37-48109FDC819D}" type="slidenum">
              <a:rPr lang="ja-JP" altLang="en-US"/>
              <a:pPr/>
              <a:t>‹#›</a:t>
            </a:fld>
            <a:endParaRPr lang="en-US" altLang="ja-JP"/>
          </a:p>
        </p:txBody>
      </p:sp>
    </p:spTree>
    <p:extLst>
      <p:ext uri="{BB962C8B-B14F-4D97-AF65-F5344CB8AC3E}">
        <p14:creationId xmlns:p14="http://schemas.microsoft.com/office/powerpoint/2010/main" val="317268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A132BA2-B6F3-4933-B218-735A0D2D5BE6}" type="slidenum">
              <a:rPr lang="ja-JP" altLang="en-US"/>
              <a:pPr/>
              <a:t>‹#›</a:t>
            </a:fld>
            <a:endParaRPr lang="en-US" altLang="ja-JP"/>
          </a:p>
        </p:txBody>
      </p:sp>
    </p:spTree>
    <p:extLst>
      <p:ext uri="{BB962C8B-B14F-4D97-AF65-F5344CB8AC3E}">
        <p14:creationId xmlns:p14="http://schemas.microsoft.com/office/powerpoint/2010/main" val="66365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ＭＳ Ｐゴシック" panose="020B060007020508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ＭＳ Ｐゴシック" panose="020B0600070205080204" pitchFamily="50" charset="-128"/>
              </a:defRPr>
            </a:lvl1pPr>
          </a:lstStyle>
          <a:p>
            <a:endParaRPr lang="en-US" altLang="ja-JP"/>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ＭＳ Ｐゴシック" panose="020B0600070205080204" pitchFamily="50" charset="-128"/>
              </a:defRPr>
            </a:lvl1pPr>
          </a:lstStyle>
          <a:p>
            <a:fld id="{98DB6151-A649-4795-996E-BF535790409D}"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200" b="1" kern="1200">
          <a:solidFill>
            <a:srgbClr val="0033CC"/>
          </a:solidFill>
          <a:latin typeface="+mj-lt"/>
          <a:ea typeface="+mj-ea"/>
          <a:cs typeface="+mj-cs"/>
        </a:defRPr>
      </a:lvl1pPr>
      <a:lvl2pPr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2pPr>
      <a:lvl3pPr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3pPr>
      <a:lvl4pPr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4pPr>
      <a:lvl5pPr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3200" b="1">
          <a:solidFill>
            <a:srgbClr val="0033CC"/>
          </a:solidFill>
          <a:latin typeface="Arial" panose="020B0604020202020204" pitchFamily="34" charset="0"/>
          <a:cs typeface="Arial" panose="020B0604020202020204" pitchFamily="34" charset="0"/>
        </a:defRPr>
      </a:lvl9pPr>
    </p:titleStyle>
    <p:bodyStyle>
      <a:lvl1pPr algn="l" rtl="0" fontAlgn="base">
        <a:spcBef>
          <a:spcPct val="20000"/>
        </a:spcBef>
        <a:spcAft>
          <a:spcPct val="0"/>
        </a:spcAft>
        <a:defRPr sz="28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intraprod1.internal.pg.com/technet/tech_dev/Engineer/HSE/KnowledgeSystems/KEGuide/HTML%20Docs/STD001-006.ht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1487269"/>
            <a:ext cx="5029200" cy="646331"/>
          </a:xfrm>
          <a:prstGeom prst="rect">
            <a:avLst/>
          </a:prstGeom>
          <a:noFill/>
        </p:spPr>
        <p:txBody>
          <a:bodyPr wrap="square" rtlCol="0">
            <a:spAutoFit/>
          </a:bodyPr>
          <a:lstStyle/>
          <a:p>
            <a:r>
              <a:rPr lang="en-US" sz="3600" b="1" dirty="0"/>
              <a:t>UGEE CHEMICALS</a:t>
            </a:r>
            <a:endParaRPr lang="en-US" b="1" dirty="0"/>
          </a:p>
        </p:txBody>
      </p:sp>
      <p:sp>
        <p:nvSpPr>
          <p:cNvPr id="6" name="TextBox 5"/>
          <p:cNvSpPr txBox="1"/>
          <p:nvPr/>
        </p:nvSpPr>
        <p:spPr>
          <a:xfrm>
            <a:off x="76200" y="2263676"/>
            <a:ext cx="8991600" cy="2308324"/>
          </a:xfrm>
          <a:prstGeom prst="rect">
            <a:avLst/>
          </a:prstGeom>
          <a:noFill/>
        </p:spPr>
        <p:txBody>
          <a:bodyPr wrap="square" rtlCol="0">
            <a:spAutoFit/>
          </a:bodyPr>
          <a:lstStyle/>
          <a:p>
            <a:pPr algn="ctr"/>
            <a:r>
              <a:rPr lang="en-US" sz="7200" b="1" dirty="0"/>
              <a:t>HSE AWARENESS TRAINING</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ja-JP" dirty="0">
                <a:ea typeface="ＭＳ Ｐゴシック" panose="020B0600070205080204" pitchFamily="50" charset="-128"/>
                <a:cs typeface="Times New Roman" panose="02020603050405020304" pitchFamily="18" charset="0"/>
              </a:rPr>
              <a:t>Corporate Approach to HS&amp;E  </a:t>
            </a:r>
          </a:p>
        </p:txBody>
      </p:sp>
      <p:grpSp>
        <p:nvGrpSpPr>
          <p:cNvPr id="38917" name="Group 5"/>
          <p:cNvGrpSpPr>
            <a:grpSpLocks/>
          </p:cNvGrpSpPr>
          <p:nvPr/>
        </p:nvGrpSpPr>
        <p:grpSpPr bwMode="auto">
          <a:xfrm>
            <a:off x="2952750" y="2209800"/>
            <a:ext cx="3219450" cy="2552700"/>
            <a:chOff x="180" y="555"/>
            <a:chExt cx="5070" cy="4020"/>
          </a:xfrm>
        </p:grpSpPr>
        <p:sp>
          <p:nvSpPr>
            <p:cNvPr id="38922" name="Rectangle 10"/>
            <p:cNvSpPr>
              <a:spLocks noChangeArrowheads="1"/>
            </p:cNvSpPr>
            <p:nvPr/>
          </p:nvSpPr>
          <p:spPr bwMode="auto">
            <a:xfrm>
              <a:off x="1755" y="4065"/>
              <a:ext cx="180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8921" name="Rectangle 9"/>
            <p:cNvSpPr>
              <a:spLocks noChangeArrowheads="1"/>
            </p:cNvSpPr>
            <p:nvPr/>
          </p:nvSpPr>
          <p:spPr bwMode="auto">
            <a:xfrm>
              <a:off x="1320" y="3375"/>
              <a:ext cx="274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8920" name="Rectangle 8"/>
            <p:cNvSpPr>
              <a:spLocks noChangeArrowheads="1"/>
            </p:cNvSpPr>
            <p:nvPr/>
          </p:nvSpPr>
          <p:spPr bwMode="auto">
            <a:xfrm>
              <a:off x="690" y="2430"/>
              <a:ext cx="402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8919" name="Rectangle 7"/>
            <p:cNvSpPr>
              <a:spLocks noChangeArrowheads="1"/>
            </p:cNvSpPr>
            <p:nvPr/>
          </p:nvSpPr>
          <p:spPr bwMode="auto">
            <a:xfrm>
              <a:off x="180" y="1440"/>
              <a:ext cx="507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8918" name="Rectangle 6"/>
            <p:cNvSpPr>
              <a:spLocks noChangeArrowheads="1"/>
            </p:cNvSpPr>
            <p:nvPr/>
          </p:nvSpPr>
          <p:spPr bwMode="auto">
            <a:xfrm>
              <a:off x="1965" y="555"/>
              <a:ext cx="15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grpSp>
      <p:sp>
        <p:nvSpPr>
          <p:cNvPr id="38923" name="Rectangle 11"/>
          <p:cNvSpPr>
            <a:spLocks noChangeArrowheads="1"/>
          </p:cNvSpPr>
          <p:nvPr/>
        </p:nvSpPr>
        <p:spPr bwMode="auto">
          <a:xfrm>
            <a:off x="283845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38924" name="Text Box 12"/>
          <p:cNvSpPr txBox="1">
            <a:spLocks noChangeArrowheads="1"/>
          </p:cNvSpPr>
          <p:nvPr/>
        </p:nvSpPr>
        <p:spPr bwMode="auto">
          <a:xfrm>
            <a:off x="1431925" y="6361113"/>
            <a:ext cx="307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ea typeface="ＭＳ Ｐゴシック" panose="020B0600070205080204" pitchFamily="50" charset="-128"/>
                <a:hlinkClick r:id="rId3"/>
              </a:rPr>
              <a:t>Click here to go to the Policy</a:t>
            </a:r>
            <a:endParaRPr lang="en-US" altLang="ja-JP">
              <a:ea typeface="ＭＳ Ｐゴシック" panose="020B0600070205080204" pitchFamily="50" charset="-128"/>
            </a:endParaRPr>
          </a:p>
        </p:txBody>
      </p:sp>
      <p:pic>
        <p:nvPicPr>
          <p:cNvPr id="38928" name="Picture 16"/>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076450" y="1600200"/>
            <a:ext cx="4989513" cy="4525963"/>
          </a:xfr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ja-JP">
                <a:ea typeface="ＭＳ Ｐゴシック" panose="020B0600070205080204" pitchFamily="50" charset="-128"/>
              </a:rPr>
              <a:t>Summary</a:t>
            </a:r>
          </a:p>
        </p:txBody>
      </p:sp>
      <p:sp>
        <p:nvSpPr>
          <p:cNvPr id="40963" name="Rectangle 3"/>
          <p:cNvSpPr>
            <a:spLocks noGrp="1" noChangeArrowheads="1"/>
          </p:cNvSpPr>
          <p:nvPr>
            <p:ph type="body" idx="1"/>
          </p:nvPr>
        </p:nvSpPr>
        <p:spPr>
          <a:xfrm>
            <a:off x="457200" y="1600200"/>
            <a:ext cx="8229600" cy="4800600"/>
          </a:xfrm>
        </p:spPr>
        <p:txBody>
          <a:bodyPr/>
          <a:lstStyle/>
          <a:p>
            <a:pPr>
              <a:lnSpc>
                <a:spcPct val="90000"/>
              </a:lnSpc>
            </a:pPr>
            <a:r>
              <a:rPr lang="en-US" altLang="ja-JP" sz="2400">
                <a:ea typeface="ＭＳ Ｐゴシック" panose="020B0600070205080204" pitchFamily="50" charset="-128"/>
                <a:cs typeface="Times New Roman" panose="02020603050405020304" pitchFamily="18" charset="0"/>
              </a:rPr>
              <a:t>The HS&amp;E Vision is to “Protect People, Public Trust and Profit”</a:t>
            </a:r>
          </a:p>
          <a:p>
            <a:pPr>
              <a:lnSpc>
                <a:spcPct val="90000"/>
              </a:lnSpc>
            </a:pPr>
            <a:r>
              <a:rPr lang="en-US" altLang="ja-JP" sz="2400">
                <a:ea typeface="ＭＳ Ｐゴシック" panose="020B0600070205080204" pitchFamily="50" charset="-128"/>
                <a:cs typeface="Times New Roman" panose="02020603050405020304" pitchFamily="18" charset="0"/>
              </a:rPr>
              <a:t>The Safety Triangle is built upon:</a:t>
            </a:r>
          </a:p>
          <a:p>
            <a:pPr>
              <a:lnSpc>
                <a:spcPct val="90000"/>
              </a:lnSpc>
            </a:pPr>
            <a:endParaRPr lang="en-US" altLang="ja-JP" sz="2400">
              <a:ea typeface="ＭＳ Ｐゴシック" panose="020B0600070205080204" pitchFamily="50" charset="-128"/>
              <a:cs typeface="Times New Roman" panose="02020603050405020304" pitchFamily="18" charset="0"/>
            </a:endParaRPr>
          </a:p>
          <a:p>
            <a:pPr lvl="1">
              <a:lnSpc>
                <a:spcPct val="90000"/>
              </a:lnSpc>
            </a:pPr>
            <a:r>
              <a:rPr lang="en-US" altLang="ja-JP" sz="2000">
                <a:ea typeface="ＭＳ Ｐゴシック" panose="020B0600070205080204" pitchFamily="50" charset="-128"/>
                <a:cs typeface="Times New Roman" panose="02020603050405020304" pitchFamily="18" charset="0"/>
              </a:rPr>
              <a:t>A clear set of values: Nothing we do is worth getting hurt, HS&amp;E can be managed, Every loss can and should be prevented, and HS&amp;E is everyone’s responsibility</a:t>
            </a:r>
          </a:p>
          <a:p>
            <a:pPr lvl="1">
              <a:lnSpc>
                <a:spcPct val="90000"/>
              </a:lnSpc>
            </a:pPr>
            <a:r>
              <a:rPr lang="en-US" altLang="ja-JP" sz="2000">
                <a:ea typeface="ＭＳ Ｐゴシック" panose="020B0600070205080204" pitchFamily="50" charset="-128"/>
                <a:cs typeface="Times New Roman" panose="02020603050405020304" pitchFamily="18" charset="0"/>
              </a:rPr>
              <a:t>The six Key Elements</a:t>
            </a:r>
          </a:p>
          <a:p>
            <a:pPr lvl="1">
              <a:lnSpc>
                <a:spcPct val="90000"/>
              </a:lnSpc>
            </a:pPr>
            <a:r>
              <a:rPr lang="en-US" altLang="ja-JP" sz="2000">
                <a:ea typeface="ＭＳ Ｐゴシック" panose="020B0600070205080204" pitchFamily="50" charset="-128"/>
                <a:cs typeface="Times New Roman" panose="02020603050405020304" pitchFamily="18" charset="0"/>
              </a:rPr>
              <a:t>Causes of HS&amp;E incidents: Behaviors and Conditions</a:t>
            </a:r>
          </a:p>
          <a:p>
            <a:pPr lvl="1">
              <a:lnSpc>
                <a:spcPct val="90000"/>
              </a:lnSpc>
            </a:pPr>
            <a:r>
              <a:rPr lang="en-US" altLang="ja-JP" sz="2000">
                <a:ea typeface="ＭＳ Ｐゴシック" panose="020B0600070205080204" pitchFamily="50" charset="-128"/>
                <a:cs typeface="Times New Roman" panose="02020603050405020304" pitchFamily="18" charset="0"/>
              </a:rPr>
              <a:t>Consequences of not properly managing HS&amp;E—Injuries, Losses, and Legal/Fines</a:t>
            </a:r>
          </a:p>
          <a:p>
            <a:pPr lvl="1">
              <a:lnSpc>
                <a:spcPct val="90000"/>
              </a:lnSpc>
            </a:pPr>
            <a:endParaRPr lang="en-US" altLang="ja-JP" sz="2000">
              <a:ea typeface="ＭＳ Ｐゴシック" panose="020B0600070205080204" pitchFamily="50" charset="-128"/>
              <a:cs typeface="Times New Roman" panose="02020603050405020304" pitchFamily="18" charset="0"/>
            </a:endParaRPr>
          </a:p>
          <a:p>
            <a:pPr>
              <a:lnSpc>
                <a:spcPct val="90000"/>
              </a:lnSpc>
            </a:pPr>
            <a:r>
              <a:rPr lang="en-US" altLang="ja-JP" sz="2400">
                <a:ea typeface="ＭＳ Ｐゴシック" panose="020B0600070205080204" pitchFamily="50" charset="-128"/>
                <a:cs typeface="Times New Roman" panose="02020603050405020304" pitchFamily="18" charset="0"/>
              </a:rPr>
              <a:t>Program Management involves regularly assessing and improving performance against the Key Elements</a:t>
            </a:r>
            <a:endParaRPr lang="en-US" altLang="ja-JP">
              <a:ea typeface="ＭＳ Ｐゴシック" panose="020B0600070205080204" pitchFamily="50" charset="-128"/>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ja-JP">
                <a:ea typeface="ＭＳ Ｐゴシック" panose="020B0600070205080204" pitchFamily="50" charset="-128"/>
                <a:cs typeface="Times New Roman" panose="02020603050405020304" pitchFamily="18" charset="0"/>
              </a:rPr>
              <a:t>Course Objectives </a:t>
            </a:r>
          </a:p>
        </p:txBody>
      </p:sp>
      <p:sp>
        <p:nvSpPr>
          <p:cNvPr id="13315" name="Rectangle 3"/>
          <p:cNvSpPr>
            <a:spLocks noGrp="1" noChangeArrowheads="1"/>
          </p:cNvSpPr>
          <p:nvPr>
            <p:ph type="body" idx="1"/>
          </p:nvPr>
        </p:nvSpPr>
        <p:spPr/>
        <p:txBody>
          <a:bodyPr/>
          <a:lstStyle/>
          <a:p>
            <a:pPr>
              <a:lnSpc>
                <a:spcPct val="90000"/>
              </a:lnSpc>
            </a:pPr>
            <a:r>
              <a:rPr lang="en-US" altLang="ja-JP" sz="2400">
                <a:ea typeface="ＭＳ Ｐゴシック" panose="020B0600070205080204" pitchFamily="50" charset="-128"/>
              </a:rPr>
              <a:t>Upon completion of this course, you should be able to: </a:t>
            </a:r>
          </a:p>
          <a:p>
            <a:pPr>
              <a:lnSpc>
                <a:spcPct val="90000"/>
              </a:lnSpc>
              <a:buFontTx/>
              <a:buChar char="•"/>
            </a:pPr>
            <a:r>
              <a:rPr lang="en-US" altLang="ja-JP" sz="2400">
                <a:ea typeface="ＭＳ Ｐゴシック" panose="020B0600070205080204" pitchFamily="50" charset="-128"/>
              </a:rPr>
              <a:t> Explain the Company HS&amp;E Expectations and Rationale</a:t>
            </a:r>
          </a:p>
          <a:p>
            <a:pPr>
              <a:lnSpc>
                <a:spcPct val="90000"/>
              </a:lnSpc>
            </a:pPr>
            <a:r>
              <a:rPr lang="en-US" altLang="ja-JP" sz="2400">
                <a:ea typeface="ＭＳ Ｐゴシック" panose="020B0600070205080204" pitchFamily="50" charset="-128"/>
              </a:rPr>
              <a:t>		HS&amp;E Vision</a:t>
            </a:r>
          </a:p>
          <a:p>
            <a:pPr>
              <a:lnSpc>
                <a:spcPct val="90000"/>
              </a:lnSpc>
            </a:pPr>
            <a:r>
              <a:rPr lang="en-US" altLang="ja-JP" sz="2400">
                <a:ea typeface="ＭＳ Ｐゴシック" panose="020B0600070205080204" pitchFamily="50" charset="-128"/>
              </a:rPr>
              <a:t>	 	HS&amp;E Program</a:t>
            </a:r>
          </a:p>
          <a:p>
            <a:pPr>
              <a:lnSpc>
                <a:spcPct val="90000"/>
              </a:lnSpc>
            </a:pPr>
            <a:r>
              <a:rPr lang="en-US" altLang="ja-JP" sz="2400">
                <a:ea typeface="ＭＳ Ｐゴシック" panose="020B0600070205080204" pitchFamily="50" charset="-128"/>
              </a:rPr>
              <a:t>			- Model </a:t>
            </a:r>
          </a:p>
          <a:p>
            <a:pPr>
              <a:lnSpc>
                <a:spcPct val="90000"/>
              </a:lnSpc>
            </a:pPr>
            <a:r>
              <a:rPr lang="en-US" altLang="ja-JP" sz="2400">
                <a:ea typeface="ＭＳ Ｐゴシック" panose="020B0600070205080204" pitchFamily="50" charset="-128"/>
              </a:rPr>
              <a:t>			- Safety Triangle</a:t>
            </a:r>
          </a:p>
          <a:p>
            <a:pPr>
              <a:lnSpc>
                <a:spcPct val="90000"/>
              </a:lnSpc>
            </a:pPr>
            <a:r>
              <a:rPr lang="en-US" altLang="ja-JP" sz="2400">
                <a:ea typeface="ＭＳ Ｐゴシック" panose="020B0600070205080204" pitchFamily="50" charset="-128"/>
              </a:rPr>
              <a:t>			- Management</a:t>
            </a:r>
          </a:p>
          <a:p>
            <a:pPr>
              <a:lnSpc>
                <a:spcPct val="90000"/>
              </a:lnSpc>
              <a:buFontTx/>
              <a:buChar char="•"/>
            </a:pPr>
            <a:r>
              <a:rPr lang="en-US" altLang="ja-JP" sz="2400">
                <a:ea typeface="ＭＳ Ｐゴシック" panose="020B0600070205080204" pitchFamily="50" charset="-128"/>
              </a:rPr>
              <a:t>Describe the Company HS&amp;E Key Elements Approach</a:t>
            </a:r>
          </a:p>
          <a:p>
            <a:pPr>
              <a:lnSpc>
                <a:spcPct val="90000"/>
              </a:lnSpc>
              <a:buFontTx/>
              <a:buChar char="•"/>
            </a:pPr>
            <a:r>
              <a:rPr lang="en-US" altLang="ja-JP" sz="2400">
                <a:ea typeface="ＭＳ Ｐゴシック" panose="020B0600070205080204" pitchFamily="50" charset="-128"/>
              </a:rPr>
              <a:t>Cite Typical HS&amp;E Responsibilities for Each Employee</a:t>
            </a:r>
          </a:p>
          <a:p>
            <a:pPr>
              <a:lnSpc>
                <a:spcPct val="90000"/>
              </a:lnSpc>
            </a:pPr>
            <a:endParaRPr lang="en-US" altLang="ja-JP" sz="2000">
              <a:ea typeface="ＭＳ Ｐゴシック" panose="020B0600070205080204" pitchFamily="50" charset="-128"/>
              <a:cs typeface="Times New Roman" panose="02020603050405020304" pitchFamily="18" charset="0"/>
            </a:endParaRPr>
          </a:p>
          <a:p>
            <a:pPr>
              <a:lnSpc>
                <a:spcPct val="90000"/>
              </a:lnSpc>
            </a:pPr>
            <a:endParaRPr lang="en-US" altLang="ja-JP" sz="2000">
              <a:ea typeface="ＭＳ Ｐゴシック" panose="020B0600070205080204"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ja-JP" dirty="0">
                <a:ea typeface="ＭＳ Ｐゴシック" panose="020B0600070205080204" pitchFamily="50" charset="-128"/>
                <a:cs typeface="Times New Roman" panose="02020603050405020304" pitchFamily="18" charset="0"/>
              </a:rPr>
              <a:t> Corporate Approach to HS&amp;E</a:t>
            </a:r>
            <a:br>
              <a:rPr lang="en-US" altLang="ja-JP" dirty="0">
                <a:ea typeface="ＭＳ Ｐゴシック" panose="020B0600070205080204" pitchFamily="50" charset="-128"/>
                <a:cs typeface="Times New Roman" panose="02020603050405020304" pitchFamily="18" charset="0"/>
              </a:rPr>
            </a:br>
            <a:r>
              <a:rPr lang="en-US" altLang="ja-JP" sz="2400" u="sng" dirty="0">
                <a:solidFill>
                  <a:schemeClr val="tx1"/>
                </a:solidFill>
                <a:ea typeface="ＭＳ Ｐゴシック" panose="020B0600070205080204" pitchFamily="50" charset="-128"/>
                <a:cs typeface="Times New Roman" panose="02020603050405020304" pitchFamily="18" charset="0"/>
              </a:rPr>
              <a:t>Health, Safety and Environment Vision</a:t>
            </a:r>
            <a:r>
              <a:rPr lang="en-US" altLang="ja-JP" dirty="0">
                <a:ea typeface="ＭＳ Ｐゴシック" panose="020B0600070205080204" pitchFamily="50" charset="-128"/>
                <a:cs typeface="Times New Roman" panose="02020603050405020304" pitchFamily="18" charset="0"/>
              </a:rPr>
              <a:t> </a:t>
            </a:r>
          </a:p>
        </p:txBody>
      </p:sp>
      <p:grpSp>
        <p:nvGrpSpPr>
          <p:cNvPr id="17413" name="Group 5"/>
          <p:cNvGrpSpPr>
            <a:grpSpLocks/>
          </p:cNvGrpSpPr>
          <p:nvPr/>
        </p:nvGrpSpPr>
        <p:grpSpPr bwMode="auto">
          <a:xfrm>
            <a:off x="3533775" y="2628900"/>
            <a:ext cx="2038350" cy="1990725"/>
            <a:chOff x="615" y="645"/>
            <a:chExt cx="3210" cy="3135"/>
          </a:xfrm>
        </p:grpSpPr>
        <p:sp>
          <p:nvSpPr>
            <p:cNvPr id="17416" name="Rectangle 8"/>
            <p:cNvSpPr>
              <a:spLocks noChangeArrowheads="1"/>
            </p:cNvSpPr>
            <p:nvPr/>
          </p:nvSpPr>
          <p:spPr bwMode="auto">
            <a:xfrm>
              <a:off x="1440" y="3480"/>
              <a:ext cx="177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7415" name="Freeform 7"/>
            <p:cNvSpPr>
              <a:spLocks/>
            </p:cNvSpPr>
            <p:nvPr/>
          </p:nvSpPr>
          <p:spPr bwMode="auto">
            <a:xfrm>
              <a:off x="2895" y="705"/>
              <a:ext cx="930" cy="690"/>
            </a:xfrm>
            <a:custGeom>
              <a:avLst/>
              <a:gdLst>
                <a:gd name="T0" fmla="*/ 120 w 930"/>
                <a:gd name="T1" fmla="*/ 0 h 690"/>
                <a:gd name="T2" fmla="*/ 0 w 930"/>
                <a:gd name="T3" fmla="*/ 270 h 690"/>
                <a:gd name="T4" fmla="*/ 780 w 930"/>
                <a:gd name="T5" fmla="*/ 690 h 690"/>
                <a:gd name="T6" fmla="*/ 930 w 930"/>
                <a:gd name="T7" fmla="*/ 375 h 690"/>
                <a:gd name="T8" fmla="*/ 120 w 930"/>
                <a:gd name="T9" fmla="*/ 0 h 690"/>
              </a:gdLst>
              <a:ahLst/>
              <a:cxnLst>
                <a:cxn ang="0">
                  <a:pos x="T0" y="T1"/>
                </a:cxn>
                <a:cxn ang="0">
                  <a:pos x="T2" y="T3"/>
                </a:cxn>
                <a:cxn ang="0">
                  <a:pos x="T4" y="T5"/>
                </a:cxn>
                <a:cxn ang="0">
                  <a:pos x="T6" y="T7"/>
                </a:cxn>
                <a:cxn ang="0">
                  <a:pos x="T8" y="T9"/>
                </a:cxn>
              </a:cxnLst>
              <a:rect l="0" t="0" r="r" b="b"/>
              <a:pathLst>
                <a:path w="930" h="690">
                  <a:moveTo>
                    <a:pt x="120" y="0"/>
                  </a:moveTo>
                  <a:lnTo>
                    <a:pt x="0" y="270"/>
                  </a:lnTo>
                  <a:lnTo>
                    <a:pt x="780" y="690"/>
                  </a:lnTo>
                  <a:lnTo>
                    <a:pt x="930" y="375"/>
                  </a:lnTo>
                  <a:lnTo>
                    <a:pt x="12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414" name="Freeform 6"/>
            <p:cNvSpPr>
              <a:spLocks/>
            </p:cNvSpPr>
            <p:nvPr/>
          </p:nvSpPr>
          <p:spPr bwMode="auto">
            <a:xfrm>
              <a:off x="615" y="645"/>
              <a:ext cx="1035" cy="780"/>
            </a:xfrm>
            <a:custGeom>
              <a:avLst/>
              <a:gdLst>
                <a:gd name="T0" fmla="*/ 0 w 1035"/>
                <a:gd name="T1" fmla="*/ 450 h 780"/>
                <a:gd name="T2" fmla="*/ 915 w 1035"/>
                <a:gd name="T3" fmla="*/ 0 h 780"/>
                <a:gd name="T4" fmla="*/ 1035 w 1035"/>
                <a:gd name="T5" fmla="*/ 315 h 780"/>
                <a:gd name="T6" fmla="*/ 165 w 1035"/>
                <a:gd name="T7" fmla="*/ 780 h 780"/>
                <a:gd name="T8" fmla="*/ 0 w 1035"/>
                <a:gd name="T9" fmla="*/ 450 h 780"/>
              </a:gdLst>
              <a:ahLst/>
              <a:cxnLst>
                <a:cxn ang="0">
                  <a:pos x="T0" y="T1"/>
                </a:cxn>
                <a:cxn ang="0">
                  <a:pos x="T2" y="T3"/>
                </a:cxn>
                <a:cxn ang="0">
                  <a:pos x="T4" y="T5"/>
                </a:cxn>
                <a:cxn ang="0">
                  <a:pos x="T6" y="T7"/>
                </a:cxn>
                <a:cxn ang="0">
                  <a:pos x="T8" y="T9"/>
                </a:cxn>
              </a:cxnLst>
              <a:rect l="0" t="0" r="r" b="b"/>
              <a:pathLst>
                <a:path w="1035" h="780">
                  <a:moveTo>
                    <a:pt x="0" y="450"/>
                  </a:moveTo>
                  <a:lnTo>
                    <a:pt x="915" y="0"/>
                  </a:lnTo>
                  <a:lnTo>
                    <a:pt x="1035" y="315"/>
                  </a:lnTo>
                  <a:lnTo>
                    <a:pt x="165" y="780"/>
                  </a:lnTo>
                  <a:lnTo>
                    <a:pt x="0" y="4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17417" name="Rectangle 9"/>
          <p:cNvSpPr>
            <a:spLocks noChangeArrowheads="1"/>
          </p:cNvSpPr>
          <p:nvPr/>
        </p:nvSpPr>
        <p:spPr bwMode="auto">
          <a:xfrm>
            <a:off x="3143250"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pic>
        <p:nvPicPr>
          <p:cNvPr id="1742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97063" y="1600200"/>
            <a:ext cx="5348287" cy="4525963"/>
          </a:xfrm>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ja-JP" dirty="0">
                <a:ea typeface="ＭＳ Ｐゴシック" panose="020B0600070205080204" pitchFamily="50" charset="-128"/>
                <a:cs typeface="Times New Roman" panose="02020603050405020304" pitchFamily="18" charset="0"/>
              </a:rPr>
              <a:t>Corporate Approach to HS&amp;E </a:t>
            </a:r>
          </a:p>
        </p:txBody>
      </p:sp>
      <p:sp>
        <p:nvSpPr>
          <p:cNvPr id="21507" name="Rectangle 3"/>
          <p:cNvSpPr>
            <a:spLocks noGrp="1" noChangeArrowheads="1"/>
          </p:cNvSpPr>
          <p:nvPr>
            <p:ph type="body" idx="1"/>
          </p:nvPr>
        </p:nvSpPr>
        <p:spPr/>
        <p:txBody>
          <a:bodyPr/>
          <a:lstStyle/>
          <a:p>
            <a:pPr>
              <a:lnSpc>
                <a:spcPct val="90000"/>
              </a:lnSpc>
            </a:pPr>
            <a:r>
              <a:rPr lang="en-US" altLang="ja-JP" sz="2400" b="1">
                <a:ea typeface="ＭＳ Ｐゴシック" panose="020B0600070205080204" pitchFamily="50" charset="-128"/>
                <a:cs typeface="Times New Roman" panose="02020603050405020304" pitchFamily="18" charset="0"/>
              </a:rPr>
              <a:t>Why Have an HS&amp;E Program?</a:t>
            </a:r>
            <a:endParaRPr lang="en-US" altLang="ja-JP" sz="2400">
              <a:ea typeface="ＭＳ Ｐゴシック" panose="020B0600070205080204" pitchFamily="50" charset="-128"/>
              <a:cs typeface="Times New Roman" panose="02020603050405020304" pitchFamily="18" charset="0"/>
            </a:endParaRPr>
          </a:p>
          <a:p>
            <a:pPr>
              <a:lnSpc>
                <a:spcPct val="90000"/>
              </a:lnSpc>
            </a:pPr>
            <a:r>
              <a:rPr lang="en-US" altLang="ja-JP" sz="2400" i="1">
                <a:ea typeface="ＭＳ Ｐゴシック" panose="020B0600070205080204" pitchFamily="50" charset="-128"/>
                <a:cs typeface="Times New Roman" panose="02020603050405020304" pitchFamily="18" charset="0"/>
              </a:rPr>
              <a:t>It Makes Good Business Sense:</a:t>
            </a:r>
          </a:p>
          <a:p>
            <a:pPr>
              <a:lnSpc>
                <a:spcPct val="90000"/>
              </a:lnSpc>
            </a:pPr>
            <a:endParaRPr lang="en-US" altLang="ja-JP" sz="2400" i="1">
              <a:ea typeface="ＭＳ Ｐゴシック" panose="020B0600070205080204" pitchFamily="50" charset="-128"/>
              <a:cs typeface="Times New Roman" panose="02020603050405020304" pitchFamily="18" charset="0"/>
            </a:endParaRPr>
          </a:p>
          <a:p>
            <a:pPr marL="914400" lvl="1" indent="-457200">
              <a:lnSpc>
                <a:spcPct val="90000"/>
              </a:lnSpc>
            </a:pPr>
            <a:r>
              <a:rPr lang="en-US" altLang="ja-JP" sz="2000">
                <a:ea typeface="ＭＳ Ｐゴシック" panose="020B0600070205080204" pitchFamily="50" charset="-128"/>
                <a:cs typeface="Times New Roman" panose="02020603050405020304" pitchFamily="18" charset="0"/>
              </a:rPr>
              <a:t>A </a:t>
            </a:r>
            <a:r>
              <a:rPr lang="en-US" altLang="ja-JP" sz="2000" b="1" i="1">
                <a:solidFill>
                  <a:srgbClr val="0033CC"/>
                </a:solidFill>
                <a:ea typeface="ＭＳ Ｐゴシック" panose="020B0600070205080204" pitchFamily="50" charset="-128"/>
                <a:cs typeface="Times New Roman" panose="02020603050405020304" pitchFamily="18" charset="0"/>
              </a:rPr>
              <a:t>Safe Workplace</a:t>
            </a:r>
            <a:r>
              <a:rPr lang="en-US" altLang="ja-JP" sz="2000">
                <a:ea typeface="ＭＳ Ｐゴシック" panose="020B0600070205080204" pitchFamily="50" charset="-128"/>
                <a:cs typeface="Times New Roman" panose="02020603050405020304" pitchFamily="18" charset="0"/>
              </a:rPr>
              <a:t> protects our investment in you and your community.</a:t>
            </a:r>
          </a:p>
          <a:p>
            <a:pPr marL="914400" lvl="1" indent="-457200">
              <a:lnSpc>
                <a:spcPct val="90000"/>
              </a:lnSpc>
            </a:pPr>
            <a:r>
              <a:rPr lang="en-US" altLang="ja-JP" sz="2000" b="1" i="1">
                <a:solidFill>
                  <a:srgbClr val="0033CC"/>
                </a:solidFill>
                <a:ea typeface="ＭＳ Ｐゴシック" panose="020B0600070205080204" pitchFamily="50" charset="-128"/>
                <a:cs typeface="Times New Roman" panose="02020603050405020304" pitchFamily="18" charset="0"/>
              </a:rPr>
              <a:t>Compliance with the Law</a:t>
            </a:r>
            <a:r>
              <a:rPr lang="en-US" altLang="ja-JP" sz="2000">
                <a:ea typeface="ＭＳ Ｐゴシック" panose="020B0600070205080204" pitchFamily="50" charset="-128"/>
                <a:cs typeface="Times New Roman" panose="02020603050405020304" pitchFamily="18" charset="0"/>
              </a:rPr>
              <a:t> is expected of Consumer Product Companies.</a:t>
            </a:r>
          </a:p>
          <a:p>
            <a:pPr marL="914400" lvl="1" indent="-457200">
              <a:lnSpc>
                <a:spcPct val="90000"/>
              </a:lnSpc>
            </a:pPr>
            <a:r>
              <a:rPr lang="en-US" altLang="ja-JP" sz="2000" b="1" i="1">
                <a:solidFill>
                  <a:srgbClr val="0033CC"/>
                </a:solidFill>
                <a:ea typeface="ＭＳ Ｐゴシック" panose="020B0600070205080204" pitchFamily="50" charset="-128"/>
                <a:cs typeface="Times New Roman" panose="02020603050405020304" pitchFamily="18" charset="0"/>
              </a:rPr>
              <a:t>Protecting our Assets</a:t>
            </a:r>
            <a:r>
              <a:rPr lang="en-US" altLang="ja-JP" sz="2000">
                <a:ea typeface="ＭＳ Ｐゴシック" panose="020B0600070205080204" pitchFamily="50" charset="-128"/>
                <a:cs typeface="Times New Roman" panose="02020603050405020304" pitchFamily="18" charset="0"/>
              </a:rPr>
              <a:t> keeps the site running and avoids costly incidents</a:t>
            </a:r>
          </a:p>
          <a:p>
            <a:pPr>
              <a:lnSpc>
                <a:spcPct val="90000"/>
              </a:lnSpc>
            </a:pPr>
            <a:endParaRPr lang="en-US" altLang="ja-JP" sz="2400">
              <a:ea typeface="ＭＳ Ｐゴシック" panose="020B0600070205080204" pitchFamily="50" charset="-128"/>
              <a:cs typeface="Times New Roman" panose="02020603050405020304" pitchFamily="18" charset="0"/>
            </a:endParaRPr>
          </a:p>
          <a:p>
            <a:pPr>
              <a:lnSpc>
                <a:spcPct val="90000"/>
              </a:lnSpc>
            </a:pPr>
            <a:r>
              <a:rPr lang="en-US" altLang="ja-JP" sz="2400">
                <a:ea typeface="ＭＳ Ｐゴシック" panose="020B0600070205080204" pitchFamily="50" charset="-128"/>
                <a:cs typeface="Times New Roman" panose="02020603050405020304" pitchFamily="18" charset="0"/>
              </a:rPr>
              <a:t>A recent study determined that the HS&amp;E Program saves the Company at least $30 million per year!</a:t>
            </a:r>
            <a:endParaRPr lang="en-US" altLang="ja-JP" sz="3200">
              <a:ea typeface="ＭＳ Ｐゴシック" panose="020B0600070205080204" pitchFamily="50" charset="-128"/>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914400"/>
            <a:ext cx="2819400" cy="4525963"/>
          </a:xfrm>
        </p:spPr>
        <p:txBody>
          <a:bodyPr/>
          <a:lstStyle/>
          <a:p>
            <a:pPr algn="ctr"/>
            <a:r>
              <a:rPr lang="en-US" altLang="ja-JP" sz="2800">
                <a:ea typeface="ＭＳ Ｐゴシック" panose="020B0600070205080204" pitchFamily="50" charset="-128"/>
              </a:rPr>
              <a:t>HSE Program Model Safety Triangle</a:t>
            </a:r>
          </a:p>
        </p:txBody>
      </p:sp>
      <p:sp>
        <p:nvSpPr>
          <p:cNvPr id="37892" name="Rectangle 4"/>
          <p:cNvSpPr>
            <a:spLocks noChangeArrowheads="1"/>
          </p:cNvSpPr>
          <p:nvPr/>
        </p:nvSpPr>
        <p:spPr bwMode="auto">
          <a:xfrm>
            <a:off x="2924175" y="1619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pic>
        <p:nvPicPr>
          <p:cNvPr id="37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0"/>
            <a:ext cx="6248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ja-JP">
                <a:ea typeface="ＭＳ Ｐゴシック" panose="020B0600070205080204" pitchFamily="50" charset="-128"/>
              </a:rPr>
              <a:t>Safety Triangle Values</a:t>
            </a:r>
          </a:p>
        </p:txBody>
      </p:sp>
      <p:sp>
        <p:nvSpPr>
          <p:cNvPr id="27653" name="AutoShape 5"/>
          <p:cNvSpPr>
            <a:spLocks noChangeArrowheads="1"/>
          </p:cNvSpPr>
          <p:nvPr/>
        </p:nvSpPr>
        <p:spPr bwMode="auto">
          <a:xfrm flipV="1">
            <a:off x="762000" y="4800600"/>
            <a:ext cx="8077200" cy="1600200"/>
          </a:xfrm>
          <a:custGeom>
            <a:avLst/>
            <a:gdLst>
              <a:gd name="G0" fmla="+- 2231 0 0"/>
              <a:gd name="G1" fmla="+- 21600 0 2231"/>
              <a:gd name="G2" fmla="*/ 2231 1 2"/>
              <a:gd name="G3" fmla="+- 21600 0 G2"/>
              <a:gd name="G4" fmla="+/ 2231 21600 2"/>
              <a:gd name="G5" fmla="+/ G1 0 2"/>
              <a:gd name="G6" fmla="*/ 21600 21600 2231"/>
              <a:gd name="G7" fmla="*/ G6 1 2"/>
              <a:gd name="G8" fmla="+- 21600 0 G7"/>
              <a:gd name="G9" fmla="*/ 21600 1 2"/>
              <a:gd name="G10" fmla="+- 2231 0 G9"/>
              <a:gd name="G11" fmla="?: G10 G8 0"/>
              <a:gd name="G12" fmla="?: G10 G7 21600"/>
              <a:gd name="T0" fmla="*/ 20484 w 21600"/>
              <a:gd name="T1" fmla="*/ 10800 h 21600"/>
              <a:gd name="T2" fmla="*/ 10800 w 21600"/>
              <a:gd name="T3" fmla="*/ 21600 h 21600"/>
              <a:gd name="T4" fmla="*/ 1116 w 21600"/>
              <a:gd name="T5" fmla="*/ 10800 h 21600"/>
              <a:gd name="T6" fmla="*/ 10800 w 21600"/>
              <a:gd name="T7" fmla="*/ 0 h 21600"/>
              <a:gd name="T8" fmla="*/ 2916 w 21600"/>
              <a:gd name="T9" fmla="*/ 2916 h 21600"/>
              <a:gd name="T10" fmla="*/ 18684 w 21600"/>
              <a:gd name="T11" fmla="*/ 18684 h 21600"/>
            </a:gdLst>
            <a:ahLst/>
            <a:cxnLst>
              <a:cxn ang="0">
                <a:pos x="T0" y="T1"/>
              </a:cxn>
              <a:cxn ang="0">
                <a:pos x="T2" y="T3"/>
              </a:cxn>
              <a:cxn ang="0">
                <a:pos x="T4" y="T5"/>
              </a:cxn>
              <a:cxn ang="0">
                <a:pos x="T6" y="T7"/>
              </a:cxn>
            </a:cxnLst>
            <a:rect l="T8" t="T9" r="T10" b="T11"/>
            <a:pathLst>
              <a:path w="21600" h="21600">
                <a:moveTo>
                  <a:pt x="0" y="0"/>
                </a:moveTo>
                <a:lnTo>
                  <a:pt x="2231" y="21600"/>
                </a:lnTo>
                <a:lnTo>
                  <a:pt x="19369" y="21600"/>
                </a:lnTo>
                <a:lnTo>
                  <a:pt x="21600" y="0"/>
                </a:lnTo>
                <a:close/>
              </a:path>
            </a:pathLst>
          </a:custGeom>
          <a:solidFill>
            <a:srgbClr val="00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hangingPunct="0"/>
            <a:r>
              <a:rPr lang="en-US" altLang="ja-JP" sz="1600" b="1">
                <a:ea typeface="ＭＳ Ｐゴシック" panose="020B0600070205080204" pitchFamily="50" charset="-128"/>
              </a:rPr>
              <a:t>Nothing We Do Is Worth Getting Hurt</a:t>
            </a:r>
          </a:p>
          <a:p>
            <a:pPr algn="ctr" eaLnBrk="0" hangingPunct="0"/>
            <a:r>
              <a:rPr lang="en-US" altLang="ja-JP" sz="1600" b="1">
                <a:ea typeface="ＭＳ Ｐゴシック" panose="020B0600070205080204" pitchFamily="50" charset="-128"/>
              </a:rPr>
              <a:t>Health Safety &amp; Environment Can Be Managed</a:t>
            </a:r>
          </a:p>
          <a:p>
            <a:pPr algn="ctr" eaLnBrk="0" hangingPunct="0"/>
            <a:r>
              <a:rPr lang="en-US" altLang="ja-JP" sz="1600" b="1">
                <a:ea typeface="ＭＳ Ｐゴシック" panose="020B0600070205080204" pitchFamily="50" charset="-128"/>
              </a:rPr>
              <a:t> Every Incident Could and Should Have Been Prevented</a:t>
            </a:r>
          </a:p>
          <a:p>
            <a:pPr algn="ctr" eaLnBrk="0" hangingPunct="0"/>
            <a:r>
              <a:rPr lang="en-US" altLang="ja-JP" sz="1600" b="1">
                <a:ea typeface="ＭＳ Ｐゴシック" panose="020B0600070205080204" pitchFamily="50" charset="-128"/>
              </a:rPr>
              <a:t>  Health Safety &amp; Environment Is Everyone’s Responsibility</a:t>
            </a:r>
          </a:p>
        </p:txBody>
      </p:sp>
      <p:sp>
        <p:nvSpPr>
          <p:cNvPr id="27655" name="Text Box 7"/>
          <p:cNvSpPr txBox="1">
            <a:spLocks noChangeArrowheads="1"/>
          </p:cNvSpPr>
          <p:nvPr/>
        </p:nvSpPr>
        <p:spPr bwMode="auto">
          <a:xfrm>
            <a:off x="2895600" y="2971800"/>
            <a:ext cx="37909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7200">
                <a:ea typeface="ＭＳ Ｐゴシック" panose="020B0600070205080204" pitchFamily="50" charset="-128"/>
              </a:rPr>
              <a:t>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2000"/>
                                  </p:stCondLst>
                                  <p:childTnLst>
                                    <p:set>
                                      <p:cBhvr>
                                        <p:cTn id="6" dur="1000">
                                          <p:stCondLst>
                                            <p:cond delay="0"/>
                                          </p:stCondLst>
                                        </p:cTn>
                                        <p:tgtEl>
                                          <p:spTgt spid="27655"/>
                                        </p:tgtEl>
                                        <p:attrNameLst>
                                          <p:attrName>style.visibility</p:attrName>
                                        </p:attrNameLst>
                                      </p:cBhvr>
                                      <p:to>
                                        <p:strVal val="visible"/>
                                      </p:to>
                                    </p:set>
                                  </p:childTnLst>
                                </p:cTn>
                              </p:par>
                            </p:childTnLst>
                          </p:cTn>
                        </p:par>
                        <p:par>
                          <p:cTn id="7" fill="hold" nodeType="afterGroup">
                            <p:stCondLst>
                              <p:cond delay="3000"/>
                            </p:stCondLst>
                            <p:childTnLst>
                              <p:par>
                                <p:cTn id="8" presetID="1" presetClass="entr" presetSubtype="0" fill="hold" grpId="0" nodeType="afterEffect">
                                  <p:stCondLst>
                                    <p:cond delay="2000"/>
                                  </p:stCondLst>
                                  <p:childTnLst>
                                    <p:set>
                                      <p:cBhvr>
                                        <p:cTn id="9" dur="1" fill="hold">
                                          <p:stCondLst>
                                            <p:cond delay="499"/>
                                          </p:stCondLst>
                                        </p:cTn>
                                        <p:tgtEl>
                                          <p:spTgt spid="27653">
                                            <p:txEl>
                                              <p:pRg st="0" end="0"/>
                                            </p:txEl>
                                          </p:spTgt>
                                        </p:tgtEl>
                                        <p:attrNameLst>
                                          <p:attrName>style.visibility</p:attrName>
                                        </p:attrNameLst>
                                      </p:cBhvr>
                                      <p:to>
                                        <p:strVal val="visible"/>
                                      </p:to>
                                    </p:set>
                                  </p:childTnLst>
                                </p:cTn>
                              </p:par>
                            </p:childTnLst>
                          </p:cTn>
                        </p:par>
                        <p:par>
                          <p:cTn id="10" fill="hold" nodeType="afterGroup">
                            <p:stCondLst>
                              <p:cond delay="5500"/>
                            </p:stCondLst>
                            <p:childTnLst>
                              <p:par>
                                <p:cTn id="11" presetID="1" presetClass="entr" presetSubtype="0" fill="hold" grpId="0" nodeType="afterEffect">
                                  <p:stCondLst>
                                    <p:cond delay="2000"/>
                                  </p:stCondLst>
                                  <p:childTnLst>
                                    <p:set>
                                      <p:cBhvr>
                                        <p:cTn id="12" dur="1" fill="hold">
                                          <p:stCondLst>
                                            <p:cond delay="499"/>
                                          </p:stCondLst>
                                        </p:cTn>
                                        <p:tgtEl>
                                          <p:spTgt spid="27653">
                                            <p:txEl>
                                              <p:pRg st="1" end="1"/>
                                            </p:txEl>
                                          </p:spTgt>
                                        </p:tgtEl>
                                        <p:attrNameLst>
                                          <p:attrName>style.visibility</p:attrName>
                                        </p:attrNameLst>
                                      </p:cBhvr>
                                      <p:to>
                                        <p:strVal val="visible"/>
                                      </p:to>
                                    </p:set>
                                  </p:childTnLst>
                                </p:cTn>
                              </p:par>
                            </p:childTnLst>
                          </p:cTn>
                        </p:par>
                        <p:par>
                          <p:cTn id="13" fill="hold" nodeType="afterGroup">
                            <p:stCondLst>
                              <p:cond delay="8000"/>
                            </p:stCondLst>
                            <p:childTnLst>
                              <p:par>
                                <p:cTn id="14" presetID="1" presetClass="entr" presetSubtype="0" fill="hold" grpId="0" nodeType="afterEffect">
                                  <p:stCondLst>
                                    <p:cond delay="2000"/>
                                  </p:stCondLst>
                                  <p:childTnLst>
                                    <p:set>
                                      <p:cBhvr>
                                        <p:cTn id="15" dur="1" fill="hold">
                                          <p:stCondLst>
                                            <p:cond delay="499"/>
                                          </p:stCondLst>
                                        </p:cTn>
                                        <p:tgtEl>
                                          <p:spTgt spid="27653">
                                            <p:txEl>
                                              <p:pRg st="2" end="2"/>
                                            </p:txEl>
                                          </p:spTgt>
                                        </p:tgtEl>
                                        <p:attrNameLst>
                                          <p:attrName>style.visibility</p:attrName>
                                        </p:attrNameLst>
                                      </p:cBhvr>
                                      <p:to>
                                        <p:strVal val="visible"/>
                                      </p:to>
                                    </p:set>
                                  </p:childTnLst>
                                </p:cTn>
                              </p:par>
                            </p:childTnLst>
                          </p:cTn>
                        </p:par>
                        <p:par>
                          <p:cTn id="16" fill="hold" nodeType="afterGroup">
                            <p:stCondLst>
                              <p:cond delay="10500"/>
                            </p:stCondLst>
                            <p:childTnLst>
                              <p:par>
                                <p:cTn id="17" presetID="1" presetClass="entr" presetSubtype="0" fill="hold" grpId="0" nodeType="afterEffect">
                                  <p:stCondLst>
                                    <p:cond delay="2000"/>
                                  </p:stCondLst>
                                  <p:childTnLst>
                                    <p:set>
                                      <p:cBhvr>
                                        <p:cTn id="18" dur="1" fill="hold">
                                          <p:stCondLst>
                                            <p:cond delay="499"/>
                                          </p:stCondLst>
                                        </p:cTn>
                                        <p:tgtEl>
                                          <p:spTgt spid="276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autoUpdateAnimBg="0" advAuto="2000"/>
      <p:bldP spid="2765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ja-JP">
                <a:ea typeface="ＭＳ Ｐゴシック" panose="020B0600070205080204" pitchFamily="50" charset="-128"/>
              </a:rPr>
              <a:t>Key Elements - Controls</a:t>
            </a:r>
          </a:p>
        </p:txBody>
      </p:sp>
      <p:sp>
        <p:nvSpPr>
          <p:cNvPr id="29701" name="Rectangle 5"/>
          <p:cNvSpPr>
            <a:spLocks noChangeArrowheads="1"/>
          </p:cNvSpPr>
          <p:nvPr/>
        </p:nvSpPr>
        <p:spPr bwMode="auto">
          <a:xfrm>
            <a:off x="381000" y="3352800"/>
            <a:ext cx="1611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ja-JP" sz="2000" b="1">
                <a:latin typeface="Times New Roman" panose="02020603050405020304" pitchFamily="18" charset="0"/>
                <a:ea typeface="ＭＳ Ｐゴシック" panose="020B0600070205080204" pitchFamily="50" charset="-128"/>
              </a:rPr>
              <a:t>CONTROLS</a:t>
            </a:r>
          </a:p>
        </p:txBody>
      </p:sp>
      <p:grpSp>
        <p:nvGrpSpPr>
          <p:cNvPr id="29716" name="Group 20"/>
          <p:cNvGrpSpPr>
            <a:grpSpLocks/>
          </p:cNvGrpSpPr>
          <p:nvPr/>
        </p:nvGrpSpPr>
        <p:grpSpPr bwMode="auto">
          <a:xfrm>
            <a:off x="1295400" y="2590800"/>
            <a:ext cx="6629400" cy="2805113"/>
            <a:chOff x="816" y="1632"/>
            <a:chExt cx="4176" cy="1767"/>
          </a:xfrm>
        </p:grpSpPr>
        <p:sp>
          <p:nvSpPr>
            <p:cNvPr id="29700" name="AutoShape 4"/>
            <p:cNvSpPr>
              <a:spLocks noChangeArrowheads="1"/>
            </p:cNvSpPr>
            <p:nvPr/>
          </p:nvSpPr>
          <p:spPr bwMode="auto">
            <a:xfrm flipV="1">
              <a:off x="816" y="1632"/>
              <a:ext cx="4176" cy="1749"/>
            </a:xfrm>
            <a:custGeom>
              <a:avLst/>
              <a:gdLst>
                <a:gd name="G0" fmla="+- 4597 0 0"/>
                <a:gd name="G1" fmla="+- 21600 0 4597"/>
                <a:gd name="G2" fmla="*/ 4597 1 2"/>
                <a:gd name="G3" fmla="+- 21600 0 G2"/>
                <a:gd name="G4" fmla="+/ 4597 21600 2"/>
                <a:gd name="G5" fmla="+/ G1 0 2"/>
                <a:gd name="G6" fmla="*/ 21600 21600 4597"/>
                <a:gd name="G7" fmla="*/ G6 1 2"/>
                <a:gd name="G8" fmla="+- 21600 0 G7"/>
                <a:gd name="G9" fmla="*/ 21600 1 2"/>
                <a:gd name="G10" fmla="+- 4597 0 G9"/>
                <a:gd name="G11" fmla="?: G10 G8 0"/>
                <a:gd name="G12" fmla="?: G10 G7 21600"/>
                <a:gd name="T0" fmla="*/ 19301 w 21600"/>
                <a:gd name="T1" fmla="*/ 10800 h 21600"/>
                <a:gd name="T2" fmla="*/ 10800 w 21600"/>
                <a:gd name="T3" fmla="*/ 21600 h 21600"/>
                <a:gd name="T4" fmla="*/ 2299 w 21600"/>
                <a:gd name="T5" fmla="*/ 10800 h 21600"/>
                <a:gd name="T6" fmla="*/ 10800 w 21600"/>
                <a:gd name="T7" fmla="*/ 0 h 21600"/>
                <a:gd name="T8" fmla="*/ 4099 w 21600"/>
                <a:gd name="T9" fmla="*/ 4099 h 21600"/>
                <a:gd name="T10" fmla="*/ 17501 w 21600"/>
                <a:gd name="T11" fmla="*/ 17501 h 21600"/>
              </a:gdLst>
              <a:ahLst/>
              <a:cxnLst>
                <a:cxn ang="0">
                  <a:pos x="T0" y="T1"/>
                </a:cxn>
                <a:cxn ang="0">
                  <a:pos x="T2" y="T3"/>
                </a:cxn>
                <a:cxn ang="0">
                  <a:pos x="T4" y="T5"/>
                </a:cxn>
                <a:cxn ang="0">
                  <a:pos x="T6" y="T7"/>
                </a:cxn>
              </a:cxnLst>
              <a:rect l="T8" t="T9" r="T10" b="T11"/>
              <a:pathLst>
                <a:path w="21600" h="21600">
                  <a:moveTo>
                    <a:pt x="0" y="0"/>
                  </a:moveTo>
                  <a:lnTo>
                    <a:pt x="4597" y="21600"/>
                  </a:lnTo>
                  <a:lnTo>
                    <a:pt x="17003" y="21600"/>
                  </a:lnTo>
                  <a:lnTo>
                    <a:pt x="21600" y="0"/>
                  </a:lnTo>
                  <a:close/>
                </a:path>
              </a:pathLst>
            </a:cu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9702" name="Rectangle 6"/>
            <p:cNvSpPr>
              <a:spLocks noChangeArrowheads="1"/>
            </p:cNvSpPr>
            <p:nvPr/>
          </p:nvSpPr>
          <p:spPr bwMode="auto">
            <a:xfrm rot="17220000">
              <a:off x="972" y="2613"/>
              <a:ext cx="1223"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Leadership</a:t>
              </a:r>
              <a:r>
                <a:rPr lang="en-US" altLang="ja-JP" sz="1600" b="1">
                  <a:latin typeface="Times New Roman" panose="02020603050405020304" pitchFamily="18" charset="0"/>
                  <a:ea typeface="ＭＳ Ｐゴシック" panose="020B0600070205080204" pitchFamily="50" charset="-128"/>
                </a:rPr>
                <a:t> </a:t>
              </a:r>
              <a:r>
                <a:rPr lang="en-US" altLang="ja-JP" sz="1600" b="1">
                  <a:solidFill>
                    <a:schemeClr val="bg1"/>
                  </a:solidFill>
                  <a:latin typeface="Times New Roman" panose="02020603050405020304" pitchFamily="18" charset="0"/>
                  <a:ea typeface="ＭＳ Ｐゴシック" panose="020B0600070205080204" pitchFamily="50" charset="-128"/>
                </a:rPr>
                <a:t>&amp; Commitment</a:t>
              </a:r>
            </a:p>
          </p:txBody>
        </p:sp>
        <p:sp>
          <p:nvSpPr>
            <p:cNvPr id="29703" name="Rectangle 7"/>
            <p:cNvSpPr>
              <a:spLocks noChangeArrowheads="1"/>
            </p:cNvSpPr>
            <p:nvPr/>
          </p:nvSpPr>
          <p:spPr bwMode="auto">
            <a:xfrm rot="16680000">
              <a:off x="1472" y="2625"/>
              <a:ext cx="100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Design &amp; Construct</a:t>
              </a:r>
            </a:p>
          </p:txBody>
        </p:sp>
        <p:sp>
          <p:nvSpPr>
            <p:cNvPr id="29704" name="Rectangle 8"/>
            <p:cNvSpPr>
              <a:spLocks noChangeArrowheads="1"/>
            </p:cNvSpPr>
            <p:nvPr/>
          </p:nvSpPr>
          <p:spPr bwMode="auto">
            <a:xfrm rot="16320000">
              <a:off x="2075" y="2673"/>
              <a:ext cx="929"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Operate &amp; Maintain</a:t>
              </a:r>
            </a:p>
          </p:txBody>
        </p:sp>
        <p:sp>
          <p:nvSpPr>
            <p:cNvPr id="29705" name="Rectangle 9"/>
            <p:cNvSpPr>
              <a:spLocks noChangeArrowheads="1"/>
            </p:cNvSpPr>
            <p:nvPr/>
          </p:nvSpPr>
          <p:spPr bwMode="auto">
            <a:xfrm rot="16140000">
              <a:off x="2631" y="2638"/>
              <a:ext cx="1041"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Training &amp; Procedures</a:t>
              </a:r>
            </a:p>
          </p:txBody>
        </p:sp>
        <p:sp>
          <p:nvSpPr>
            <p:cNvPr id="29706" name="Rectangle 10"/>
            <p:cNvSpPr>
              <a:spLocks noChangeArrowheads="1"/>
            </p:cNvSpPr>
            <p:nvPr/>
          </p:nvSpPr>
          <p:spPr bwMode="auto">
            <a:xfrm rot="15780000">
              <a:off x="3164" y="2521"/>
              <a:ext cx="1095" cy="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Behavior Observation &amp;</a:t>
              </a:r>
              <a:endParaRPr lang="en-US" altLang="ja-JP" sz="1600" b="1">
                <a:latin typeface="Times New Roman" panose="02020603050405020304" pitchFamily="18" charset="0"/>
                <a:ea typeface="ＭＳ Ｐゴシック" panose="020B0600070205080204" pitchFamily="50" charset="-128"/>
              </a:endParaRPr>
            </a:p>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Feedback</a:t>
              </a:r>
            </a:p>
          </p:txBody>
        </p:sp>
        <p:sp>
          <p:nvSpPr>
            <p:cNvPr id="29707" name="Rectangle 11"/>
            <p:cNvSpPr>
              <a:spLocks noChangeArrowheads="1"/>
            </p:cNvSpPr>
            <p:nvPr/>
          </p:nvSpPr>
          <p:spPr bwMode="auto">
            <a:xfrm rot="15300000">
              <a:off x="3576" y="2635"/>
              <a:ext cx="1247"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ja-JP" sz="1600" b="1">
                  <a:solidFill>
                    <a:schemeClr val="bg1"/>
                  </a:solidFill>
                  <a:latin typeface="Times New Roman" panose="02020603050405020304" pitchFamily="18" charset="0"/>
                  <a:ea typeface="ＭＳ Ｐゴシック" panose="020B0600070205080204" pitchFamily="50" charset="-128"/>
                </a:rPr>
                <a:t>Prevention &amp; Improvement</a:t>
              </a:r>
            </a:p>
          </p:txBody>
        </p:sp>
        <p:sp>
          <p:nvSpPr>
            <p:cNvPr id="29708" name="Line 12"/>
            <p:cNvSpPr>
              <a:spLocks noChangeShapeType="1"/>
            </p:cNvSpPr>
            <p:nvPr/>
          </p:nvSpPr>
          <p:spPr bwMode="auto">
            <a:xfrm flipH="1">
              <a:off x="1536" y="1632"/>
              <a:ext cx="48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09" name="Line 13"/>
            <p:cNvSpPr>
              <a:spLocks noChangeShapeType="1"/>
            </p:cNvSpPr>
            <p:nvPr/>
          </p:nvSpPr>
          <p:spPr bwMode="auto">
            <a:xfrm flipH="1">
              <a:off x="2256" y="1632"/>
              <a:ext cx="144"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10" name="Line 14"/>
            <p:cNvSpPr>
              <a:spLocks noChangeShapeType="1"/>
            </p:cNvSpPr>
            <p:nvPr/>
          </p:nvSpPr>
          <p:spPr bwMode="auto">
            <a:xfrm>
              <a:off x="2880" y="1632"/>
              <a:ext cx="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11" name="Line 15"/>
            <p:cNvSpPr>
              <a:spLocks noChangeShapeType="1"/>
            </p:cNvSpPr>
            <p:nvPr/>
          </p:nvSpPr>
          <p:spPr bwMode="auto">
            <a:xfrm>
              <a:off x="3264" y="1632"/>
              <a:ext cx="144"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9712" name="Line 16"/>
            <p:cNvSpPr>
              <a:spLocks noChangeShapeType="1"/>
            </p:cNvSpPr>
            <p:nvPr/>
          </p:nvSpPr>
          <p:spPr bwMode="auto">
            <a:xfrm>
              <a:off x="3840" y="1632"/>
              <a:ext cx="240" cy="17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9713" name="Rectangle 17"/>
          <p:cNvSpPr>
            <a:spLocks noChangeArrowheads="1"/>
          </p:cNvSpPr>
          <p:nvPr/>
        </p:nvSpPr>
        <p:spPr bwMode="auto">
          <a:xfrm>
            <a:off x="381000" y="5791200"/>
            <a:ext cx="6400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a:ea typeface="ＭＳ Ｐゴシック" panose="020B0600070205080204" pitchFamily="50" charset="-128"/>
                <a:cs typeface="Times New Roman" panose="02020603050405020304" pitchFamily="18" charset="0"/>
              </a:rPr>
              <a:t>How these elements apply to you will be covered later in this training program.</a:t>
            </a:r>
            <a:r>
              <a:rPr lang="en-US" altLang="ja-JP" sz="1600">
                <a:ea typeface="ＭＳ Ｐゴシック" panose="020B0600070205080204" pitchFamily="50" charset="-128"/>
                <a:cs typeface="Times New Roman" panose="02020603050405020304" pitchFamily="18" charset="0"/>
              </a:rPr>
              <a:t> </a:t>
            </a:r>
            <a:endParaRPr lang="en-US" altLang="ja-JP" sz="2000">
              <a:ea typeface="ＭＳ Ｐゴシック" panose="020B0600070205080204" pitchFamily="50"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 calcmode="lin" valueType="num">
                                      <p:cBhvr additive="base">
                                        <p:cTn id="7" dur="500" fill="hold"/>
                                        <p:tgtEl>
                                          <p:spTgt spid="2970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0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701">
                                            <p:txEl>
                                              <p:pRg st="0" end="0"/>
                                            </p:txEl>
                                          </p:spTgt>
                                        </p:tgtEl>
                                        <p:attrNameLst>
                                          <p:attrName>ppt_c</p:attrName>
                                        </p:attrNameLst>
                                      </p:cBhvr>
                                      <p:to>
                                        <a:srgbClr val="0066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ja-JP">
                <a:ea typeface="ＭＳ Ｐゴシック" panose="020B0600070205080204" pitchFamily="50" charset="-128"/>
              </a:rPr>
              <a:t>Behaviors and Conditions - Causes</a:t>
            </a:r>
          </a:p>
        </p:txBody>
      </p:sp>
      <p:sp>
        <p:nvSpPr>
          <p:cNvPr id="31747" name="AutoShape 3"/>
          <p:cNvSpPr>
            <a:spLocks noChangeArrowheads="1"/>
          </p:cNvSpPr>
          <p:nvPr/>
        </p:nvSpPr>
        <p:spPr bwMode="auto">
          <a:xfrm flipV="1">
            <a:off x="2895600" y="3062288"/>
            <a:ext cx="4005263" cy="890587"/>
          </a:xfrm>
          <a:custGeom>
            <a:avLst/>
            <a:gdLst>
              <a:gd name="G0" fmla="+- 1843 0 0"/>
              <a:gd name="G1" fmla="+- 21600 0 1843"/>
              <a:gd name="G2" fmla="*/ 1843 1 2"/>
              <a:gd name="G3" fmla="+- 21600 0 G2"/>
              <a:gd name="G4" fmla="+/ 1843 21600 2"/>
              <a:gd name="G5" fmla="+/ G1 0 2"/>
              <a:gd name="G6" fmla="*/ 21600 21600 1843"/>
              <a:gd name="G7" fmla="*/ G6 1 2"/>
              <a:gd name="G8" fmla="+- 21600 0 G7"/>
              <a:gd name="G9" fmla="*/ 21600 1 2"/>
              <a:gd name="G10" fmla="+- 1843 0 G9"/>
              <a:gd name="G11" fmla="?: G10 G8 0"/>
              <a:gd name="G12" fmla="?: G10 G7 21600"/>
              <a:gd name="T0" fmla="*/ 20678 w 21600"/>
              <a:gd name="T1" fmla="*/ 10800 h 21600"/>
              <a:gd name="T2" fmla="*/ 10800 w 21600"/>
              <a:gd name="T3" fmla="*/ 21600 h 21600"/>
              <a:gd name="T4" fmla="*/ 922 w 21600"/>
              <a:gd name="T5" fmla="*/ 10800 h 21600"/>
              <a:gd name="T6" fmla="*/ 10800 w 21600"/>
              <a:gd name="T7" fmla="*/ 0 h 21600"/>
              <a:gd name="T8" fmla="*/ 2722 w 21600"/>
              <a:gd name="T9" fmla="*/ 2722 h 21600"/>
              <a:gd name="T10" fmla="*/ 18878 w 21600"/>
              <a:gd name="T11" fmla="*/ 18878 h 21600"/>
            </a:gdLst>
            <a:ahLst/>
            <a:cxnLst>
              <a:cxn ang="0">
                <a:pos x="T0" y="T1"/>
              </a:cxn>
              <a:cxn ang="0">
                <a:pos x="T2" y="T3"/>
              </a:cxn>
              <a:cxn ang="0">
                <a:pos x="T4" y="T5"/>
              </a:cxn>
              <a:cxn ang="0">
                <a:pos x="T6" y="T7"/>
              </a:cxn>
            </a:cxnLst>
            <a:rect l="T8" t="T9" r="T10" b="T11"/>
            <a:pathLst>
              <a:path w="21600" h="21600">
                <a:moveTo>
                  <a:pt x="0" y="0"/>
                </a:moveTo>
                <a:lnTo>
                  <a:pt x="1843" y="21600"/>
                </a:lnTo>
                <a:lnTo>
                  <a:pt x="19757" y="21600"/>
                </a:lnTo>
                <a:lnTo>
                  <a:pt x="21600" y="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748" name="Rectangle 4"/>
          <p:cNvSpPr>
            <a:spLocks noChangeArrowheads="1"/>
          </p:cNvSpPr>
          <p:nvPr/>
        </p:nvSpPr>
        <p:spPr bwMode="auto">
          <a:xfrm>
            <a:off x="533400" y="3367088"/>
            <a:ext cx="138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ja-JP" sz="2400" b="1">
                <a:latin typeface="Times New Roman" panose="02020603050405020304" pitchFamily="18" charset="0"/>
                <a:ea typeface="ＭＳ Ｐゴシック" panose="020B0600070205080204" pitchFamily="50" charset="-128"/>
              </a:rPr>
              <a:t>CAUSES</a:t>
            </a:r>
          </a:p>
        </p:txBody>
      </p:sp>
      <p:sp>
        <p:nvSpPr>
          <p:cNvPr id="31749" name="Rectangle 5"/>
          <p:cNvSpPr>
            <a:spLocks noChangeArrowheads="1"/>
          </p:cNvSpPr>
          <p:nvPr/>
        </p:nvSpPr>
        <p:spPr bwMode="auto">
          <a:xfrm>
            <a:off x="2743200" y="4281488"/>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ja-JP" sz="2800" b="1">
                <a:solidFill>
                  <a:schemeClr val="tx2"/>
                </a:solidFill>
                <a:latin typeface="Times New Roman" panose="02020603050405020304" pitchFamily="18" charset="0"/>
                <a:ea typeface="ＭＳ Ｐゴシック" panose="020B0600070205080204" pitchFamily="50" charset="-128"/>
              </a:rPr>
              <a:t>Behavior &amp; Conditions</a:t>
            </a:r>
          </a:p>
        </p:txBody>
      </p:sp>
      <p:sp>
        <p:nvSpPr>
          <p:cNvPr id="31751" name="Rectangle 7"/>
          <p:cNvSpPr>
            <a:spLocks noChangeArrowheads="1"/>
          </p:cNvSpPr>
          <p:nvPr/>
        </p:nvSpPr>
        <p:spPr bwMode="auto">
          <a:xfrm>
            <a:off x="361950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1748">
                                            <p:txEl>
                                              <p:pRg st="0" end="0"/>
                                            </p:txEl>
                                          </p:spTgt>
                                        </p:tgtEl>
                                        <p:attrNameLst>
                                          <p:attrName>ppt_c</p:attrName>
                                        </p:attrNameLst>
                                      </p:cBhvr>
                                      <p:to>
                                        <a:srgbClr val="FFCC00"/>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9">
                                            <p:txEl>
                                              <p:pRg st="0" end="0"/>
                                            </p:txEl>
                                          </p:spTgt>
                                        </p:tgtEl>
                                        <p:attrNameLst>
                                          <p:attrName>style.visibility</p:attrName>
                                        </p:attrNameLst>
                                      </p:cBhvr>
                                      <p:to>
                                        <p:strVal val="visible"/>
                                      </p:to>
                                    </p:set>
                                    <p:anim calcmode="lin" valueType="num">
                                      <p:cBhvr additive="base">
                                        <p:cTn id="13" dur="500" fill="hold"/>
                                        <p:tgtEl>
                                          <p:spTgt spid="3174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1749">
                                            <p:txEl>
                                              <p:pRg st="0" end="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autoUpdateAnimBg="0"/>
      <p:bldP spid="3174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ja-JP">
                <a:ea typeface="ＭＳ Ｐゴシック" panose="020B0600070205080204" pitchFamily="50" charset="-128"/>
              </a:rPr>
              <a:t>Consequences</a:t>
            </a:r>
          </a:p>
        </p:txBody>
      </p:sp>
      <p:pic>
        <p:nvPicPr>
          <p:cNvPr id="35857" name="Picture 17" descr="safety_triangle_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990600"/>
            <a:ext cx="4314825" cy="525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5d3eefa8-4843-4d7f-9b22-b06dd927da7f" ContentTypeId="0x010100E773C5EB97C5C54E8E7DF7A4C1F42E5F00761C07C69A8A4FFF8EDACF238C65ED16" PreviousValue="false"/>
</file>

<file path=customXml/item2.xml><?xml version="1.0" encoding="utf-8"?>
<ct:contentTypeSchema xmlns:ct="http://schemas.microsoft.com/office/2006/metadata/contentType" xmlns:ma="http://schemas.microsoft.com/office/2006/metadata/properties/metaAttributes" ct:_="" ma:_="" ma:contentTypeName="PG Document" ma:contentTypeID="0x010100E773C5EB97C5C54E8E7DF7A4C1F42E5F00761C07C69A8A4FFF8EDACF238C65ED1600737A6964FB7A6C4E9B93D44E6429A4FB" ma:contentTypeVersion="9" ma:contentTypeDescription="Default Document Content Type for P&amp;G Documents" ma:contentTypeScope="" ma:versionID="aa967a270cf487bbcaabf99108da9302">
  <xsd:schema xmlns:xsd="http://www.w3.org/2001/XMLSchema" xmlns:xs="http://www.w3.org/2001/XMLSchema" xmlns:p="http://schemas.microsoft.com/office/2006/metadata/properties" xmlns:ns2="95407a34-6226-481d-9334-8b76ae74c74a" xmlns:ns3="730ef22e-6df7-4609-b196-18c1337e619b" targetNamespace="http://schemas.microsoft.com/office/2006/metadata/properties" ma:root="true" ma:fieldsID="6482cf742a3429be726acfaca782928c" ns2:_="" ns3:_="">
    <xsd:import namespace="95407a34-6226-481d-9334-8b76ae74c74a"/>
    <xsd:import namespace="730ef22e-6df7-4609-b196-18c1337e619b"/>
    <xsd:element name="properties">
      <xsd:complexType>
        <xsd:sequence>
          <xsd:element name="documentManagement">
            <xsd:complexType>
              <xsd:all>
                <xsd:element ref="ns3:PGSecurityClass"/>
                <xsd:element ref="ns3:PG_x0020_Owner" minOccurs="0"/>
                <xsd:element ref="ns2:PGBusinessProcessHTField0" minOccurs="0"/>
                <xsd:element ref="ns2:PGRegionHTField0" minOccurs="0"/>
                <xsd:element ref="ns2:PGRoleHTField0" minOccurs="0"/>
                <xsd:element ref="ns3:le713020c7684934b2d012a141010e31" minOccurs="0"/>
                <xsd:element ref="ns3:b8d1ad65d6624cc49a2896c337d112bb" minOccurs="0"/>
                <xsd:element ref="ns3:l2cde5828fa241d7b0f6842a97e9df37" minOccurs="0"/>
                <xsd:element ref="ns2:PGOrganizationalUnitHTField0"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07a34-6226-481d-9334-8b76ae74c74a" elementFormDefault="qualified">
    <xsd:import namespace="http://schemas.microsoft.com/office/2006/documentManagement/types"/>
    <xsd:import namespace="http://schemas.microsoft.com/office/infopath/2007/PartnerControls"/>
    <xsd:element name="PGBusinessProcessHTField0" ma:index="12" nillable="true" ma:taxonomy="true" ma:internalName="PGBusinessProcessHTField0" ma:taxonomyFieldName="PGBusinessProcess" ma:displayName="Business Process" ma:default="" ma:fieldId="{5b143c2a-44b5-4c42-90e2-6f34d2fbcb35}" ma:taxonomyMulti="true" ma:sspId="5d3eefa8-4843-4d7f-9b22-b06dd927da7f" ma:termSetId="03096b80-8cbb-448c-81b4-06ad6f468d70" ma:anchorId="00000000-0000-0000-0000-000000000000" ma:open="false" ma:isKeyword="false">
      <xsd:complexType>
        <xsd:sequence>
          <xsd:element ref="pc:Terms" minOccurs="0" maxOccurs="1"/>
        </xsd:sequence>
      </xsd:complexType>
    </xsd:element>
    <xsd:element name="PGRegionHTField0" ma:index="14" nillable="true" ma:taxonomy="true" ma:internalName="PGRegionHTField0" ma:taxonomyFieldName="PGRegion" ma:displayName="Geography" ma:default="" ma:fieldId="{56eb254a-7b63-4eee-85fc-8a8281b243ab}" ma:taxonomyMulti="true" ma:sspId="5d3eefa8-4843-4d7f-9b22-b06dd927da7f" ma:termSetId="1814fedf-a272-41d3-84c2-615f432bc5e3" ma:anchorId="00000000-0000-0000-0000-000000000000" ma:open="false" ma:isKeyword="false">
      <xsd:complexType>
        <xsd:sequence>
          <xsd:element ref="pc:Terms" minOccurs="0" maxOccurs="1"/>
        </xsd:sequence>
      </xsd:complexType>
    </xsd:element>
    <xsd:element name="PGRoleHTField0" ma:index="16" nillable="true" ma:taxonomy="true" ma:internalName="PGRoleHTField0" ma:taxonomyFieldName="PGRole" ma:displayName="Role" ma:default="" ma:fieldId="{2388b66d-358d-409f-95e5-7cac7fd30a0d}" ma:taxonomyMulti="true" ma:sspId="5d3eefa8-4843-4d7f-9b22-b06dd927da7f" ma:termSetId="898a8c74-7491-4741-bd5c-3426bc019e5a" ma:anchorId="00000000-0000-0000-0000-000000000000" ma:open="false" ma:isKeyword="false">
      <xsd:complexType>
        <xsd:sequence>
          <xsd:element ref="pc:Terms" minOccurs="0" maxOccurs="1"/>
        </xsd:sequence>
      </xsd:complexType>
    </xsd:element>
    <xsd:element name="PGOrganizationalUnitHTField0" ma:index="23" nillable="true" ma:taxonomy="true" ma:internalName="PGOrganizationalUnitHTField0" ma:taxonomyFieldName="PGOrganizationalUnit" ma:displayName="Organizational Unit" ma:default="" ma:fieldId="{bcdd8a16-0783-48d5-bbcc-b8a6e2b7fab0}" ma:taxonomyMulti="true" ma:sspId="5d3eefa8-4843-4d7f-9b22-b06dd927da7f" ma:termSetId="5fa8dbb1-6c6c-4ec9-90ed-6f52341cf3f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30ef22e-6df7-4609-b196-18c1337e619b" elementFormDefault="qualified">
    <xsd:import namespace="http://schemas.microsoft.com/office/2006/documentManagement/types"/>
    <xsd:import namespace="http://schemas.microsoft.com/office/infopath/2007/PartnerControls"/>
    <xsd:element name="PGSecurityClass" ma:index="9" ma:displayName="Security Class" ma:default="Internal Use" ma:description="" ma:format="Dropdown" ma:internalName="PGSecurityClass">
      <xsd:simpleType>
        <xsd:restriction base="dms:Choice">
          <xsd:enumeration value="Public"/>
          <xsd:enumeration value="Internal Use"/>
          <xsd:enumeration value="Restricted"/>
          <xsd:enumeration value="Highly Restricted"/>
        </xsd:restriction>
      </xsd:simpleType>
    </xsd:element>
    <xsd:element name="PG_x0020_Owner" ma:index="10" nillable="true" ma:displayName="Content Owner" ma:description="" ma:SharePointGroup="0" ma:internalName="PG_x0020_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713020c7684934b2d012a141010e31" ma:index="18" nillable="true" ma:taxonomy="true" ma:internalName="le713020c7684934b2d012a141010e31" ma:taxonomyFieldName="PGProduct" ma:displayName="Product" ma:fieldId="{5e713020-c768-4934-b2d0-12a141010e31}" ma:taxonomyMulti="true" ma:sspId="5d3eefa8-4843-4d7f-9b22-b06dd927da7f" ma:termSetId="e0fbe265-287c-4c60-80aa-ac5899fa1587" ma:anchorId="00000000-0000-0000-0000-000000000000" ma:open="false" ma:isKeyword="false">
      <xsd:complexType>
        <xsd:sequence>
          <xsd:element ref="pc:Terms" minOccurs="0" maxOccurs="1"/>
        </xsd:sequence>
      </xsd:complexType>
    </xsd:element>
    <xsd:element name="b8d1ad65d6624cc49a2896c337d112bb" ma:index="20" nillable="true" ma:taxonomy="true" ma:internalName="b8d1ad65d6624cc49a2896c337d112bb" ma:taxonomyFieldName="PGTimePeriod" ma:displayName="Time Period" ma:default="" ma:fieldId="{b8d1ad65-d662-4cc4-9a28-96c337d112bb}" ma:taxonomyMulti="true" ma:sspId="5d3eefa8-4843-4d7f-9b22-b06dd927da7f" ma:termSetId="0ac78e2c-d0d1-4c3f-95aa-f8488dfc2ef4" ma:anchorId="00000000-0000-0000-0000-000000000000" ma:open="false" ma:isKeyword="false">
      <xsd:complexType>
        <xsd:sequence>
          <xsd:element ref="pc:Terms" minOccurs="0" maxOccurs="1"/>
        </xsd:sequence>
      </xsd:complexType>
    </xsd:element>
    <xsd:element name="l2cde5828fa241d7b0f6842a97e9df37" ma:index="22" nillable="true" ma:taxonomy="true" ma:internalName="l2cde5828fa241d7b0f6842a97e9df37" ma:taxonomyFieldName="PGRecordType" ma:displayName="Record Type" ma:default="" ma:fieldId="{52cde582-8fa2-41d7-b0f6-842a97e9df37}" ma:taxonomyMulti="true" ma:sspId="5d3eefa8-4843-4d7f-9b22-b06dd927da7f" ma:termSetId="f5f72f33-d579-44c1-b5be-7e71638ddb86" ma:anchorId="00000000-0000-0000-0000-000000000000" ma:open="false" ma:isKeyword="false">
      <xsd:complexType>
        <xsd:sequence>
          <xsd:element ref="pc:Terms" minOccurs="0" maxOccurs="1"/>
        </xsd:sequence>
      </xsd:complexType>
    </xsd:element>
    <xsd:element name="TaxCatchAll" ma:index="24" nillable="true" ma:displayName="Taxonomy Catch All Column" ma:hidden="true" ma:list="{a211ac56-d0b5-4ca2-9cec-0830a6a2a71b}" ma:internalName="TaxCatchAll" ma:showField="CatchAllData" ma:web="95407a34-6226-481d-9334-8b76ae74c74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hidden="true" ma:list="{a211ac56-d0b5-4ca2-9cec-0830a6a2a71b}" ma:internalName="TaxCatchAllLabel" ma:readOnly="true" ma:showField="CatchAllDataLabel" ma:web="95407a34-6226-481d-9334-8b76ae74c7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b8d1ad65d6624cc49a2896c337d112bb xmlns="730ef22e-6df7-4609-b196-18c1337e619b">
      <Terms xmlns="http://schemas.microsoft.com/office/infopath/2007/PartnerControls"/>
    </b8d1ad65d6624cc49a2896c337d112bb>
    <PGOrganizationalUnitHTField0 xmlns="95407a34-6226-481d-9334-8b76ae74c74a">
      <Terms xmlns="http://schemas.microsoft.com/office/infopath/2007/PartnerControls"/>
    </PGOrganizationalUnitHTField0>
    <l2cde5828fa241d7b0f6842a97e9df37 xmlns="730ef22e-6df7-4609-b196-18c1337e619b">
      <Terms xmlns="http://schemas.microsoft.com/office/infopath/2007/PartnerControls"/>
    </l2cde5828fa241d7b0f6842a97e9df37>
    <le713020c7684934b2d012a141010e31 xmlns="730ef22e-6df7-4609-b196-18c1337e619b">
      <Terms xmlns="http://schemas.microsoft.com/office/infopath/2007/PartnerControls"/>
    </le713020c7684934b2d012a141010e31>
    <PG_x0020_Owner xmlns="730ef22e-6df7-4609-b196-18c1337e619b">
      <UserInfo>
        <DisplayName/>
        <AccountId xsi:nil="true"/>
        <AccountType/>
      </UserInfo>
    </PG_x0020_Owner>
    <TaxCatchAll xmlns="730ef22e-6df7-4609-b196-18c1337e619b"/>
    <PGBusinessProcessHTField0 xmlns="95407a34-6226-481d-9334-8b76ae74c74a">
      <Terms xmlns="http://schemas.microsoft.com/office/infopath/2007/PartnerControls"/>
    </PGBusinessProcessHTField0>
    <PGRegionHTField0 xmlns="95407a34-6226-481d-9334-8b76ae74c74a">
      <Terms xmlns="http://schemas.microsoft.com/office/infopath/2007/PartnerControls"/>
    </PGRegionHTField0>
    <PGRoleHTField0 xmlns="95407a34-6226-481d-9334-8b76ae74c74a">
      <Terms xmlns="http://schemas.microsoft.com/office/infopath/2007/PartnerControls"/>
    </PGRoleHTField0>
    <PGSecurityClass xmlns="730ef22e-6df7-4609-b196-18c1337e619b">Internal Use</PGSecurityClass>
  </documentManagement>
</p:properties>
</file>

<file path=customXml/itemProps1.xml><?xml version="1.0" encoding="utf-8"?>
<ds:datastoreItem xmlns:ds="http://schemas.openxmlformats.org/officeDocument/2006/customXml" ds:itemID="{A3243CB2-A3EA-4293-8CDB-C9F8C8EE24B8}">
  <ds:schemaRefs>
    <ds:schemaRef ds:uri="Microsoft.SharePoint.Taxonomy.ContentTypeSync"/>
  </ds:schemaRefs>
</ds:datastoreItem>
</file>

<file path=customXml/itemProps2.xml><?xml version="1.0" encoding="utf-8"?>
<ds:datastoreItem xmlns:ds="http://schemas.openxmlformats.org/officeDocument/2006/customXml" ds:itemID="{9F08568E-A86F-489B-8403-D9B5DE1BD3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07a34-6226-481d-9334-8b76ae74c74a"/>
    <ds:schemaRef ds:uri="730ef22e-6df7-4609-b196-18c1337e6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A1205E-4B87-468D-A63D-164F22532472}">
  <ds:schemaRefs>
    <ds:schemaRef ds:uri="http://schemas.microsoft.com/sharepoint/v3/contenttype/forms"/>
  </ds:schemaRefs>
</ds:datastoreItem>
</file>

<file path=customXml/itemProps4.xml><?xml version="1.0" encoding="utf-8"?>
<ds:datastoreItem xmlns:ds="http://schemas.openxmlformats.org/officeDocument/2006/customXml" ds:itemID="{048AF857-2EBA-48A4-9380-C5EDBC6D3D20}">
  <ds:schemaRefs>
    <ds:schemaRef ds:uri="http://schemas.microsoft.com/office/2006/metadata/properties"/>
    <ds:schemaRef ds:uri="730ef22e-6df7-4609-b196-18c1337e619b"/>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purl.org/dc/dcmitype/"/>
    <ds:schemaRef ds:uri="95407a34-6226-481d-9334-8b76ae74c74a"/>
  </ds:schemaRefs>
</ds:datastoreItem>
</file>

<file path=docProps/app.xml><?xml version="1.0" encoding="utf-8"?>
<Properties xmlns="http://schemas.openxmlformats.org/officeDocument/2006/extended-properties" xmlns:vt="http://schemas.openxmlformats.org/officeDocument/2006/docPropsVTypes">
  <TotalTime>1216</TotalTime>
  <Words>1324</Words>
  <Application>Microsoft Office PowerPoint</Application>
  <PresentationFormat>On-screen Show (4:3)</PresentationFormat>
  <Paragraphs>112</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Default Design</vt:lpstr>
      <vt:lpstr>PowerPoint Presentation</vt:lpstr>
      <vt:lpstr>Course Objectives </vt:lpstr>
      <vt:lpstr> Corporate Approach to HS&amp;E Health, Safety and Environment Vision </vt:lpstr>
      <vt:lpstr>Corporate Approach to HS&amp;E </vt:lpstr>
      <vt:lpstr>HSE Program Model Safety Triangle</vt:lpstr>
      <vt:lpstr>Safety Triangle Values</vt:lpstr>
      <vt:lpstr>Key Elements - Controls</vt:lpstr>
      <vt:lpstr>Behaviors and Conditions - Causes</vt:lpstr>
      <vt:lpstr>Consequences</vt:lpstr>
      <vt:lpstr>Corporate Approach to HS&amp;E  </vt:lpstr>
      <vt:lpstr>Summary</vt:lpstr>
    </vt:vector>
  </TitlesOfParts>
  <Company>Project Polaris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Shawn Flannery</dc:creator>
  <cp:lastModifiedBy>Adebiyi, Adedoyin</cp:lastModifiedBy>
  <cp:revision>146</cp:revision>
  <dcterms:created xsi:type="dcterms:W3CDTF">2003-01-29T19:47:12Z</dcterms:created>
  <dcterms:modified xsi:type="dcterms:W3CDTF">2022-05-04T07:29:51Z</dcterms:modified>
</cp:coreProperties>
</file>