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6" r:id="rId1"/>
  </p:sldMasterIdLst>
  <p:notesMasterIdLst>
    <p:notesMasterId r:id="rId16"/>
  </p:notesMasterIdLst>
  <p:handoutMasterIdLst>
    <p:handoutMasterId r:id="rId17"/>
  </p:handoutMasterIdLst>
  <p:sldIdLst>
    <p:sldId id="261" r:id="rId2"/>
    <p:sldId id="262" r:id="rId3"/>
    <p:sldId id="361" r:id="rId4"/>
    <p:sldId id="362" r:id="rId5"/>
    <p:sldId id="363" r:id="rId6"/>
    <p:sldId id="364" r:id="rId7"/>
    <p:sldId id="365" r:id="rId8"/>
    <p:sldId id="366" r:id="rId9"/>
    <p:sldId id="367" r:id="rId10"/>
    <p:sldId id="368" r:id="rId11"/>
    <p:sldId id="369" r:id="rId12"/>
    <p:sldId id="370" r:id="rId13"/>
    <p:sldId id="371" r:id="rId14"/>
    <p:sldId id="360" r:id="rId15"/>
  </p:sldIdLst>
  <p:sldSz cx="9144000" cy="6858000" type="screen4x3"/>
  <p:notesSz cx="6805613" cy="99441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0033CC"/>
    <a:srgbClr val="800080"/>
    <a:srgbClr val="00FFFF"/>
    <a:srgbClr val="FF6600"/>
    <a:srgbClr val="663300"/>
    <a:srgbClr val="FF33CC"/>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4" autoAdjust="0"/>
    <p:restoredTop sz="82137" autoAdjust="0"/>
  </p:normalViewPr>
  <p:slideViewPr>
    <p:cSldViewPr>
      <p:cViewPr varScale="1">
        <p:scale>
          <a:sx n="55" d="100"/>
          <a:sy n="55" d="100"/>
        </p:scale>
        <p:origin x="190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2"/>
    </p:cViewPr>
  </p:sorterViewPr>
  <p:notesViewPr>
    <p:cSldViewPr>
      <p:cViewPr>
        <p:scale>
          <a:sx n="75" d="100"/>
          <a:sy n="75" d="100"/>
        </p:scale>
        <p:origin x="-732" y="0"/>
      </p:cViewPr>
      <p:guideLst>
        <p:guide orient="horz" pos="3132"/>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9099" cy="4972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sz="quarter" idx="1"/>
          </p:nvPr>
        </p:nvSpPr>
        <p:spPr bwMode="auto">
          <a:xfrm>
            <a:off x="3856514" y="0"/>
            <a:ext cx="2949099" cy="4972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ChangeArrowheads="1"/>
          </p:cNvSpPr>
          <p:nvPr>
            <p:ph type="ftr" sz="quarter" idx="2"/>
          </p:nvPr>
        </p:nvSpPr>
        <p:spPr bwMode="auto">
          <a:xfrm>
            <a:off x="0" y="9446895"/>
            <a:ext cx="2949099" cy="49720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1" name="Rectangle 5"/>
          <p:cNvSpPr>
            <a:spLocks noGrp="1" noChangeArrowheads="1"/>
          </p:cNvSpPr>
          <p:nvPr>
            <p:ph type="sldNum" sz="quarter" idx="3"/>
          </p:nvPr>
        </p:nvSpPr>
        <p:spPr bwMode="auto">
          <a:xfrm>
            <a:off x="3856514" y="9446895"/>
            <a:ext cx="2949099" cy="49720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F4D83D-BC55-48D0-B219-316904FE35F3}" type="slidenum">
              <a:rPr lang="en-US"/>
              <a:pPr/>
              <a:t>‹#›</a:t>
            </a:fld>
            <a:endParaRPr lang="en-US"/>
          </a:p>
        </p:txBody>
      </p:sp>
    </p:spTree>
    <p:extLst>
      <p:ext uri="{BB962C8B-B14F-4D97-AF65-F5344CB8AC3E}">
        <p14:creationId xmlns:p14="http://schemas.microsoft.com/office/powerpoint/2010/main" val="1892958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5363"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1693601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12187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111588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58747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394657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405033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2207935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2908927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197982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7210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1438495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1795108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917575" y="746125"/>
            <a:ext cx="4972050" cy="3729038"/>
          </a:xfrm>
          <a:prstGeom prst="rect">
            <a:avLst/>
          </a:prstGeom>
          <a:noFill/>
          <a:ln>
            <a:solidFill>
              <a:srgbClr val="000000"/>
            </a:solidFill>
            <a:miter lim="800000"/>
            <a:headEnd/>
            <a:tailEnd/>
          </a:ln>
        </p:spPr>
      </p:sp>
      <p:sp>
        <p:nvSpPr>
          <p:cNvPr id="16387" name="Rectangle 3"/>
          <p:cNvSpPr>
            <a:spLocks noGrp="1" noChangeArrowheads="1"/>
          </p:cNvSpPr>
          <p:nvPr>
            <p:ph type="body" idx="1"/>
          </p:nvPr>
        </p:nvSpPr>
        <p:spPr bwMode="auto">
          <a:xfrm>
            <a:off x="907415" y="4723448"/>
            <a:ext cx="4990783" cy="4474845"/>
          </a:xfrm>
          <a:prstGeom prst="rect">
            <a:avLst/>
          </a:prstGeom>
          <a:noFill/>
          <a:ln>
            <a:miter lim="800000"/>
            <a:headEnd/>
            <a:tailEnd/>
          </a:ln>
        </p:spPr>
        <p:txBody>
          <a:bodyPr/>
          <a:lstStyle/>
          <a:p>
            <a:endParaRPr lang="en-US" dirty="0"/>
          </a:p>
        </p:txBody>
      </p:sp>
    </p:spTree>
    <p:extLst>
      <p:ext uri="{BB962C8B-B14F-4D97-AF65-F5344CB8AC3E}">
        <p14:creationId xmlns:p14="http://schemas.microsoft.com/office/powerpoint/2010/main" val="3207946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AFC0F-AE63-4C4C-B80C-83EA8CFCB4CD}"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60CD9-43FA-43E3-AE7C-4BBF4704D278}"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5786C-A62F-4059-B434-32F5529CA299}"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2CB1D-29ED-45C7-9BA4-1BA64C6E6872}"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110A-E2C1-4F1C-8099-682CAC799B37}"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55DB2-22EE-47F7-974A-7AA5D679FD85}"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CF44D-690A-40A0-93C9-C333C87F1E92}"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42FFB-34A3-4048-8207-D345EFD592A4}"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12EB9-76F9-4CA2-80E1-DB276E3BBA5C}"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AE320-14FE-4FC5-996C-71F1C8EFE56F}" type="slidenum">
              <a:rPr lang="en-US" smtClean="0"/>
              <a:pPr/>
              <a:t>‹#›</a:t>
            </a:fld>
            <a:endParaRPr lang="en-US"/>
          </a:p>
        </p:txBody>
      </p:sp>
    </p:spTree>
  </p:cSld>
  <p:clrMapOvr>
    <a:masterClrMapping/>
  </p:clrMapOvr>
  <p:transition spd="med">
    <p:wipe dir="r"/>
    <p:sndAc>
      <p:stSnd>
        <p:snd r:embed="rId1" name="breeze.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10CDD-1ADE-45B7-B336-78FBC16AE53B}" type="slidenum">
              <a:rPr lang="en-US" smtClean="0"/>
              <a:pPr/>
              <a:t>‹#›</a:t>
            </a:fld>
            <a:endParaRPr lang="en-US"/>
          </a:p>
        </p:txBody>
      </p:sp>
    </p:spTree>
  </p:cSld>
  <p:clrMapOvr>
    <a:masterClrMapping/>
  </p:clrMapOvr>
  <p:transition spd="med">
    <p:wipe dir="r"/>
    <p:sndAc>
      <p:stSnd>
        <p:snd r:embed="rId1" name="breeze.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25BBF-7C52-4ADF-9FD2-9E2835A5EE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spd="med">
    <p:wipe dir="r"/>
    <p:sndAc>
      <p:stSnd>
        <p:snd r:embed="rId13" name="breeze.wav"/>
      </p:stSnd>
    </p:sndAc>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subTitle" idx="1"/>
          </p:nvPr>
        </p:nvSpPr>
        <p:spPr>
          <a:xfrm>
            <a:off x="1143000" y="1066800"/>
            <a:ext cx="8001000" cy="3429000"/>
          </a:xfrm>
        </p:spPr>
        <p:txBody>
          <a:bodyPr>
            <a:noAutofit/>
          </a:bodyPr>
          <a:lstStyle/>
          <a:p>
            <a:pPr algn="ctr">
              <a:lnSpc>
                <a:spcPct val="90000"/>
              </a:lnSpc>
              <a:buFontTx/>
              <a:buNone/>
            </a:pPr>
            <a:r>
              <a:rPr lang="en-US" sz="28700" b="1" dirty="0">
                <a:solidFill>
                  <a:srgbClr val="3333CC"/>
                </a:solidFill>
              </a:rPr>
              <a:t>PPE</a:t>
            </a:r>
            <a:endParaRPr lang="en-US" sz="11500" b="1" dirty="0">
              <a:solidFill>
                <a:srgbClr val="3333CC"/>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BODY PROTECTION.</a:t>
            </a:r>
            <a:br>
              <a:rPr lang="en-US" sz="3100" dirty="0"/>
            </a:br>
            <a:r>
              <a:rPr lang="en-US" sz="1800" b="1" dirty="0"/>
              <a:t>Body Hazards</a:t>
            </a:r>
            <a:br>
              <a:rPr lang="en-US" sz="1800" b="1" dirty="0"/>
            </a:br>
            <a:r>
              <a:rPr lang="en-US" sz="1800" dirty="0"/>
              <a:t>The workplace can present numerous hazards to the human body. The hazards peculiar to the warehouse are as follows:</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05200" y="4029670"/>
            <a:ext cx="4724400" cy="646331"/>
          </a:xfrm>
          <a:prstGeom prst="rect">
            <a:avLst/>
          </a:prstGeom>
          <a:noFill/>
        </p:spPr>
        <p:txBody>
          <a:bodyPr wrap="square" rtlCol="0">
            <a:spAutoFit/>
          </a:bodyPr>
          <a:lstStyle/>
          <a:p>
            <a:r>
              <a:rPr lang="en-US" sz="1800" dirty="0"/>
              <a:t>Exposure to chemicals after a spill or while cleaning a chemical spill</a:t>
            </a:r>
          </a:p>
        </p:txBody>
      </p:sp>
      <p:pic>
        <p:nvPicPr>
          <p:cNvPr id="2050" name="Picture 2" descr="C:\Documents and Settings\bk8278\Desktop\A0106.jpg"/>
          <p:cNvPicPr>
            <a:picLocks noChangeAspect="1" noChangeArrowheads="1"/>
          </p:cNvPicPr>
          <p:nvPr/>
        </p:nvPicPr>
        <p:blipFill>
          <a:blip r:embed="rId3" cstate="print"/>
          <a:srcRect/>
          <a:stretch>
            <a:fillRect/>
          </a:stretch>
        </p:blipFill>
        <p:spPr bwMode="auto">
          <a:xfrm>
            <a:off x="304800" y="3352800"/>
            <a:ext cx="2667000" cy="2209800"/>
          </a:xfrm>
          <a:prstGeom prst="rect">
            <a:avLst/>
          </a:prstGeom>
          <a:noFill/>
        </p:spPr>
      </p:pic>
      <p:pic>
        <p:nvPicPr>
          <p:cNvPr id="2051" name="Picture 3" descr="C:\Documents and Settings\bk8278\Desktop\task-welding-portsmouth-photo-01.jpg"/>
          <p:cNvPicPr>
            <a:picLocks noChangeAspect="1" noChangeArrowheads="1"/>
          </p:cNvPicPr>
          <p:nvPr/>
        </p:nvPicPr>
        <p:blipFill>
          <a:blip r:embed="rId4" cstate="print"/>
          <a:srcRect/>
          <a:stretch>
            <a:fillRect/>
          </a:stretch>
        </p:blipFill>
        <p:spPr bwMode="auto">
          <a:xfrm>
            <a:off x="457200" y="3352800"/>
            <a:ext cx="2362200" cy="2209800"/>
          </a:xfrm>
          <a:prstGeom prst="rect">
            <a:avLst/>
          </a:prstGeom>
          <a:noFill/>
        </p:spPr>
      </p:pic>
      <p:sp>
        <p:nvSpPr>
          <p:cNvPr id="9" name="TextBox 8"/>
          <p:cNvSpPr txBox="1"/>
          <p:nvPr/>
        </p:nvSpPr>
        <p:spPr>
          <a:xfrm>
            <a:off x="3505200" y="5181600"/>
            <a:ext cx="4724400" cy="369332"/>
          </a:xfrm>
          <a:prstGeom prst="rect">
            <a:avLst/>
          </a:prstGeom>
          <a:noFill/>
        </p:spPr>
        <p:txBody>
          <a:bodyPr wrap="square" rtlCol="0">
            <a:spAutoFit/>
          </a:bodyPr>
          <a:lstStyle/>
          <a:p>
            <a:r>
              <a:rPr lang="en-US" sz="1800" dirty="0"/>
              <a:t>Sparks from welding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2050"/>
                                        </p:tgtEl>
                                        <p:attrNameLst>
                                          <p:attrName>ppt_x</p:attrName>
                                        </p:attrNameLst>
                                      </p:cBhvr>
                                      <p:tavLst>
                                        <p:tav tm="0">
                                          <p:val>
                                            <p:strVal val="ppt_x"/>
                                          </p:val>
                                        </p:tav>
                                        <p:tav tm="100000">
                                          <p:val>
                                            <p:strVal val="ppt_x"/>
                                          </p:val>
                                        </p:tav>
                                      </p:tavLst>
                                    </p:anim>
                                    <p:anim calcmode="lin" valueType="num">
                                      <p:cBhvr additive="base">
                                        <p:cTn id="17" dur="500"/>
                                        <p:tgtEl>
                                          <p:spTgt spid="2050"/>
                                        </p:tgtEl>
                                        <p:attrNameLst>
                                          <p:attrName>ppt_y</p:attrName>
                                        </p:attrNameLst>
                                      </p:cBhvr>
                                      <p:tavLst>
                                        <p:tav tm="0">
                                          <p:val>
                                            <p:strVal val="ppt_y"/>
                                          </p:val>
                                        </p:tav>
                                        <p:tav tm="100000">
                                          <p:val>
                                            <p:strVal val="1+ppt_h/2"/>
                                          </p:val>
                                        </p:tav>
                                      </p:tavLst>
                                    </p:anim>
                                    <p:set>
                                      <p:cBhvr>
                                        <p:cTn id="18" dur="1" fill="hold">
                                          <p:stCondLst>
                                            <p:cond delay="499"/>
                                          </p:stCondLst>
                                        </p:cTn>
                                        <p:tgtEl>
                                          <p:spTgt spid="2050"/>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51"/>
                                        </p:tgtEl>
                                        <p:attrNameLst>
                                          <p:attrName>style.visibility</p:attrName>
                                        </p:attrNameLst>
                                      </p:cBhvr>
                                      <p:to>
                                        <p:strVal val="visible"/>
                                      </p:to>
                                    </p:set>
                                    <p:anim calcmode="lin" valueType="num">
                                      <p:cBhvr additive="base">
                                        <p:cTn id="31" dur="500" fill="hold"/>
                                        <p:tgtEl>
                                          <p:spTgt spid="2051"/>
                                        </p:tgtEl>
                                        <p:attrNameLst>
                                          <p:attrName>ppt_x</p:attrName>
                                        </p:attrNameLst>
                                      </p:cBhvr>
                                      <p:tavLst>
                                        <p:tav tm="0">
                                          <p:val>
                                            <p:strVal val="#ppt_x"/>
                                          </p:val>
                                        </p:tav>
                                        <p:tav tm="100000">
                                          <p:val>
                                            <p:strVal val="#ppt_x"/>
                                          </p:val>
                                        </p:tav>
                                      </p:tavLst>
                                    </p:anim>
                                    <p:anim calcmode="lin" valueType="num">
                                      <p:cBhvr additive="base">
                                        <p:cTn id="3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a:bodyPr>
          <a:lstStyle/>
          <a:p>
            <a:pPr algn="l"/>
            <a:br>
              <a:rPr lang="en-US" sz="3100" dirty="0"/>
            </a:br>
            <a:r>
              <a:rPr lang="en-US" sz="3100" dirty="0"/>
              <a:t> BODY PROTECTION.</a:t>
            </a:r>
            <a:br>
              <a:rPr lang="en-US" sz="3100" dirty="0"/>
            </a:br>
            <a:r>
              <a:rPr lang="en-US" sz="3100" dirty="0"/>
              <a:t> </a:t>
            </a:r>
            <a:r>
              <a:rPr lang="en-US" sz="1800" b="1" dirty="0"/>
              <a:t>Body Hazards</a:t>
            </a:r>
            <a:br>
              <a:rPr lang="en-US" sz="1800" b="1" dirty="0"/>
            </a:br>
            <a:r>
              <a:rPr lang="en-US" sz="1800" dirty="0"/>
              <a:t> Protection for the Hazards mentioned is </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2971800" y="3048000"/>
            <a:ext cx="6019800" cy="1200329"/>
          </a:xfrm>
          <a:prstGeom prst="rect">
            <a:avLst/>
          </a:prstGeom>
          <a:noFill/>
        </p:spPr>
        <p:txBody>
          <a:bodyPr wrap="square" rtlCol="0">
            <a:spAutoFit/>
          </a:bodyPr>
          <a:lstStyle/>
          <a:p>
            <a:r>
              <a:rPr lang="en-US" sz="2000" dirty="0"/>
              <a:t>It will protect against:</a:t>
            </a:r>
          </a:p>
          <a:p>
            <a:pPr marL="342900" indent="-342900">
              <a:buAutoNum type="arabicPeriod"/>
            </a:pPr>
            <a:r>
              <a:rPr lang="en-US" sz="1600" dirty="0"/>
              <a:t>Irritation from exposure to chemicals during or after a spill.</a:t>
            </a:r>
          </a:p>
          <a:p>
            <a:pPr marL="342900" indent="-342900">
              <a:buAutoNum type="arabicPeriod"/>
            </a:pPr>
            <a:r>
              <a:rPr lang="en-US" sz="1600" dirty="0"/>
              <a:t>Sanitization to enzymes after exposure. </a:t>
            </a:r>
          </a:p>
          <a:p>
            <a:r>
              <a:rPr lang="en-US" sz="2000" dirty="0"/>
              <a:t> </a:t>
            </a:r>
          </a:p>
        </p:txBody>
      </p:sp>
      <p:pic>
        <p:nvPicPr>
          <p:cNvPr id="3074" name="Picture 2" descr="C:\Documents and Settings\bk8278\Desktop\WOR250.jpg"/>
          <p:cNvPicPr>
            <a:picLocks noChangeAspect="1" noChangeArrowheads="1"/>
          </p:cNvPicPr>
          <p:nvPr/>
        </p:nvPicPr>
        <p:blipFill>
          <a:blip r:embed="rId3" cstate="print"/>
          <a:srcRect/>
          <a:stretch>
            <a:fillRect/>
          </a:stretch>
        </p:blipFill>
        <p:spPr bwMode="auto">
          <a:xfrm>
            <a:off x="381000" y="2971800"/>
            <a:ext cx="2057400" cy="2438400"/>
          </a:xfrm>
          <a:prstGeom prst="rect">
            <a:avLst/>
          </a:prstGeom>
          <a:noFill/>
        </p:spPr>
      </p:pic>
      <p:sp>
        <p:nvSpPr>
          <p:cNvPr id="9" name="TextBox 8"/>
          <p:cNvSpPr txBox="1"/>
          <p:nvPr/>
        </p:nvSpPr>
        <p:spPr>
          <a:xfrm>
            <a:off x="2819400" y="4648201"/>
            <a:ext cx="3581400" cy="646331"/>
          </a:xfrm>
          <a:prstGeom prst="rect">
            <a:avLst/>
          </a:prstGeom>
          <a:noFill/>
        </p:spPr>
        <p:txBody>
          <a:bodyPr wrap="square" rtlCol="0">
            <a:spAutoFit/>
          </a:bodyPr>
          <a:lstStyle/>
          <a:p>
            <a:r>
              <a:rPr lang="en-US" sz="1600" dirty="0"/>
              <a:t>. </a:t>
            </a:r>
          </a:p>
          <a:p>
            <a:r>
              <a:rPr lang="en-US" sz="2000" dirty="0"/>
              <a:t> </a:t>
            </a:r>
          </a:p>
        </p:txBody>
      </p:sp>
      <p:sp>
        <p:nvSpPr>
          <p:cNvPr id="11" name="Rectangle 10"/>
          <p:cNvSpPr/>
          <p:nvPr/>
        </p:nvSpPr>
        <p:spPr>
          <a:xfrm>
            <a:off x="4038600" y="2438400"/>
            <a:ext cx="1494320" cy="400110"/>
          </a:xfrm>
          <a:prstGeom prst="rect">
            <a:avLst/>
          </a:prstGeom>
        </p:spPr>
        <p:txBody>
          <a:bodyPr wrap="none">
            <a:spAutoFit/>
          </a:bodyPr>
          <a:lstStyle/>
          <a:p>
            <a:r>
              <a:rPr lang="en-US" sz="2000" b="1" dirty="0">
                <a:solidFill>
                  <a:srgbClr val="00B050"/>
                </a:solidFill>
              </a:rPr>
              <a:t>Paper suit </a:t>
            </a:r>
            <a:endParaRPr lang="en-US" sz="2000" dirty="0"/>
          </a:p>
        </p:txBody>
      </p:sp>
      <p:pic>
        <p:nvPicPr>
          <p:cNvPr id="3076" name="Picture 4" descr="C:\Documents and Settings\bk8278\Desktop\untitled.bmp"/>
          <p:cNvPicPr>
            <a:picLocks noChangeAspect="1" noChangeArrowheads="1"/>
          </p:cNvPicPr>
          <p:nvPr/>
        </p:nvPicPr>
        <p:blipFill>
          <a:blip r:embed="rId4" cstate="print"/>
          <a:srcRect/>
          <a:stretch>
            <a:fillRect/>
          </a:stretch>
        </p:blipFill>
        <p:spPr bwMode="auto">
          <a:xfrm>
            <a:off x="685800" y="2971800"/>
            <a:ext cx="1638300" cy="3200400"/>
          </a:xfrm>
          <a:prstGeom prst="rect">
            <a:avLst/>
          </a:prstGeom>
          <a:noFill/>
        </p:spPr>
      </p:pic>
      <p:sp>
        <p:nvSpPr>
          <p:cNvPr id="12" name="Rectangle 11"/>
          <p:cNvSpPr/>
          <p:nvPr/>
        </p:nvSpPr>
        <p:spPr>
          <a:xfrm>
            <a:off x="4114800" y="2438400"/>
            <a:ext cx="3942105" cy="400110"/>
          </a:xfrm>
          <a:prstGeom prst="rect">
            <a:avLst/>
          </a:prstGeom>
        </p:spPr>
        <p:txBody>
          <a:bodyPr wrap="square">
            <a:spAutoFit/>
          </a:bodyPr>
          <a:lstStyle/>
          <a:p>
            <a:r>
              <a:rPr lang="en-US" sz="2000" b="1" dirty="0">
                <a:solidFill>
                  <a:srgbClr val="00B050"/>
                </a:solidFill>
              </a:rPr>
              <a:t>Protective clothing/ hard cloth </a:t>
            </a:r>
            <a:endParaRPr lang="en-US" sz="2000" dirty="0"/>
          </a:p>
        </p:txBody>
      </p:sp>
      <p:sp>
        <p:nvSpPr>
          <p:cNvPr id="14" name="TextBox 13"/>
          <p:cNvSpPr txBox="1"/>
          <p:nvPr/>
        </p:nvSpPr>
        <p:spPr>
          <a:xfrm>
            <a:off x="2971800" y="3048000"/>
            <a:ext cx="6019800" cy="1200329"/>
          </a:xfrm>
          <a:prstGeom prst="rect">
            <a:avLst/>
          </a:prstGeom>
          <a:noFill/>
        </p:spPr>
        <p:txBody>
          <a:bodyPr wrap="square" rtlCol="0">
            <a:spAutoFit/>
          </a:bodyPr>
          <a:lstStyle/>
          <a:p>
            <a:r>
              <a:rPr lang="en-US" sz="2000" dirty="0"/>
              <a:t>It will protect against:</a:t>
            </a:r>
          </a:p>
          <a:p>
            <a:pPr marL="342900" indent="-342900">
              <a:buAutoNum type="arabicPeriod"/>
            </a:pPr>
            <a:r>
              <a:rPr lang="en-US" sz="1600" dirty="0"/>
              <a:t>Burn to exposed skin surfaces.</a:t>
            </a:r>
          </a:p>
          <a:p>
            <a:pPr marL="342900" indent="-342900">
              <a:buAutoNum type="arabicPeriod"/>
            </a:pPr>
            <a:r>
              <a:rPr lang="en-US" sz="1600" dirty="0"/>
              <a:t>Burn to ordinary fabrics. </a:t>
            </a:r>
          </a:p>
          <a:p>
            <a:r>
              <a:rPr lang="en-US" sz="2000"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3074"/>
                                        </p:tgtEl>
                                        <p:attrNameLst>
                                          <p:attrName>ppt_x</p:attrName>
                                        </p:attrNameLst>
                                      </p:cBhvr>
                                      <p:tavLst>
                                        <p:tav tm="0">
                                          <p:val>
                                            <p:strVal val="ppt_x"/>
                                          </p:val>
                                        </p:tav>
                                        <p:tav tm="100000">
                                          <p:val>
                                            <p:strVal val="ppt_x"/>
                                          </p:val>
                                        </p:tav>
                                      </p:tavLst>
                                    </p:anim>
                                    <p:anim calcmode="lin" valueType="num">
                                      <p:cBhvr additive="base">
                                        <p:cTn id="21" dur="500"/>
                                        <p:tgtEl>
                                          <p:spTgt spid="3074"/>
                                        </p:tgtEl>
                                        <p:attrNameLst>
                                          <p:attrName>ppt_y</p:attrName>
                                        </p:attrNameLst>
                                      </p:cBhvr>
                                      <p:tavLst>
                                        <p:tav tm="0">
                                          <p:val>
                                            <p:strVal val="ppt_y"/>
                                          </p:val>
                                        </p:tav>
                                        <p:tav tm="100000">
                                          <p:val>
                                            <p:strVal val="1+ppt_h/2"/>
                                          </p:val>
                                        </p:tav>
                                      </p:tavLst>
                                    </p:anim>
                                    <p:set>
                                      <p:cBhvr>
                                        <p:cTn id="22" dur="1" fill="hold">
                                          <p:stCondLst>
                                            <p:cond delay="499"/>
                                          </p:stCondLst>
                                        </p:cTn>
                                        <p:tgtEl>
                                          <p:spTgt spid="3074"/>
                                        </p:tgtEl>
                                        <p:attrNameLst>
                                          <p:attrName>style.visibility</p:attrName>
                                        </p:attrNameLst>
                                      </p:cBhvr>
                                      <p:to>
                                        <p:strVal val="hidden"/>
                                      </p:to>
                                    </p:set>
                                  </p:childTnLst>
                                </p:cTn>
                              </p:par>
                              <p:par>
                                <p:cTn id="23" presetID="2" presetClass="exit" presetSubtype="4" fill="hold" grpId="2" nodeType="with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par>
                                <p:cTn id="27" presetID="2" presetClass="exit" presetSubtype="4" fill="hold" grpId="2" nodeType="with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2"/>
      <p:bldP spid="11" grpId="0"/>
      <p:bldP spid="11" grpId="2"/>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HAND PROTECTION.</a:t>
            </a:r>
            <a:br>
              <a:rPr lang="en-US" sz="3100" dirty="0"/>
            </a:br>
            <a:r>
              <a:rPr lang="en-US" sz="1800" b="1" dirty="0"/>
              <a:t>Hand Hazards</a:t>
            </a:r>
            <a:br>
              <a:rPr lang="en-US" sz="1800" b="1" dirty="0"/>
            </a:br>
            <a:r>
              <a:rPr lang="en-US" sz="1800" dirty="0"/>
              <a:t>The workplace can present numerous hazards to the head. The hazard peculiar to the warehouse is as follows:</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05200" y="4029670"/>
            <a:ext cx="4724400" cy="646331"/>
          </a:xfrm>
          <a:prstGeom prst="rect">
            <a:avLst/>
          </a:prstGeom>
          <a:noFill/>
        </p:spPr>
        <p:txBody>
          <a:bodyPr wrap="square" rtlCol="0">
            <a:spAutoFit/>
          </a:bodyPr>
          <a:lstStyle/>
          <a:p>
            <a:r>
              <a:rPr lang="en-US" sz="1800" dirty="0"/>
              <a:t>Bruised palms from pulling pallet truck and handing idle wooden pallets.</a:t>
            </a:r>
          </a:p>
        </p:txBody>
      </p:sp>
      <p:pic>
        <p:nvPicPr>
          <p:cNvPr id="4099" name="Picture 3" descr="C:\Documents and Settings\bk8278\Desktop\imagesCAT4GUTL.jpg"/>
          <p:cNvPicPr>
            <a:picLocks noChangeAspect="1" noChangeArrowheads="1"/>
          </p:cNvPicPr>
          <p:nvPr/>
        </p:nvPicPr>
        <p:blipFill>
          <a:blip r:embed="rId3" cstate="print"/>
          <a:srcRect/>
          <a:stretch>
            <a:fillRect/>
          </a:stretch>
        </p:blipFill>
        <p:spPr bwMode="auto">
          <a:xfrm>
            <a:off x="1143000" y="3505200"/>
            <a:ext cx="1600200" cy="1676400"/>
          </a:xfrm>
          <a:prstGeom prst="rect">
            <a:avLst/>
          </a:prstGeom>
          <a:noFill/>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 HAND PROTECTION.</a:t>
            </a:r>
            <a:br>
              <a:rPr lang="en-US" sz="3100" dirty="0"/>
            </a:br>
            <a:r>
              <a:rPr lang="en-US" sz="3100" dirty="0"/>
              <a:t> </a:t>
            </a:r>
            <a:r>
              <a:rPr lang="en-US" sz="1800" b="1" dirty="0"/>
              <a:t>Hand Hazards</a:t>
            </a:r>
            <a:br>
              <a:rPr lang="en-US" sz="1800" b="1" dirty="0"/>
            </a:br>
            <a:r>
              <a:rPr lang="en-US" sz="1800" dirty="0"/>
              <a:t> Protection for the Hazards mentioned is </a:t>
            </a:r>
            <a:r>
              <a:rPr lang="en-US" sz="2400" b="1" dirty="0">
                <a:solidFill>
                  <a:srgbClr val="00B050"/>
                </a:solidFill>
              </a:rPr>
              <a:t>HAND GLOVES </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2895600" y="3733800"/>
            <a:ext cx="6019800" cy="954107"/>
          </a:xfrm>
          <a:prstGeom prst="rect">
            <a:avLst/>
          </a:prstGeom>
          <a:noFill/>
        </p:spPr>
        <p:txBody>
          <a:bodyPr wrap="square" rtlCol="0">
            <a:spAutoFit/>
          </a:bodyPr>
          <a:lstStyle/>
          <a:p>
            <a:r>
              <a:rPr lang="en-US" sz="2000" dirty="0"/>
              <a:t>It will protect against:</a:t>
            </a:r>
          </a:p>
          <a:p>
            <a:pPr marL="342900" indent="-342900">
              <a:buAutoNum type="arabicPeriod"/>
            </a:pPr>
            <a:r>
              <a:rPr lang="en-US" sz="1600" dirty="0"/>
              <a:t>Injury to the palms.</a:t>
            </a:r>
          </a:p>
          <a:p>
            <a:r>
              <a:rPr lang="en-US" sz="2000" dirty="0"/>
              <a:t> </a:t>
            </a:r>
          </a:p>
        </p:txBody>
      </p:sp>
      <p:pic>
        <p:nvPicPr>
          <p:cNvPr id="5122" name="Picture 2" descr="C:\Documents and Settings\bk8278\Desktop\imagesCA2K0J6Y.jpg"/>
          <p:cNvPicPr>
            <a:picLocks noChangeAspect="1" noChangeArrowheads="1"/>
          </p:cNvPicPr>
          <p:nvPr/>
        </p:nvPicPr>
        <p:blipFill>
          <a:blip r:embed="rId3" cstate="print"/>
          <a:srcRect/>
          <a:stretch>
            <a:fillRect/>
          </a:stretch>
        </p:blipFill>
        <p:spPr bwMode="auto">
          <a:xfrm>
            <a:off x="609600" y="3124200"/>
            <a:ext cx="1981200" cy="2057400"/>
          </a:xfrm>
          <a:prstGeom prst="rect">
            <a:avLst/>
          </a:prstGeom>
          <a:noFill/>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fontScale="90000"/>
          </a:bodyPr>
          <a:lstStyle/>
          <a:p>
            <a:r>
              <a:rPr lang="en-US" sz="15300" b="1" dirty="0">
                <a:solidFill>
                  <a:srgbClr val="00B050"/>
                </a:solidFill>
              </a:rPr>
              <a:t>THE END</a:t>
            </a:r>
            <a:endParaRPr lang="en-US" b="1" dirty="0">
              <a:solidFill>
                <a:srgbClr val="00B050"/>
              </a:solidFill>
            </a:endParaRPr>
          </a:p>
        </p:txBody>
      </p:sp>
    </p:spTree>
  </p:cSld>
  <p:clrMapOvr>
    <a:masterClrMapping/>
  </p:clrMapOvr>
  <p:transition spd="med">
    <p:wipe dir="r"/>
    <p:sndAc>
      <p:stSnd>
        <p:snd r:embed="rId2" name="breez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524000"/>
            <a:ext cx="8610600" cy="1371600"/>
          </a:xfrm>
        </p:spPr>
        <p:txBody>
          <a:bodyPr>
            <a:normAutofit fontScale="90000"/>
          </a:bodyPr>
          <a:lstStyle/>
          <a:p>
            <a:pPr algn="l"/>
            <a:br>
              <a:rPr lang="en-US" sz="2800" dirty="0"/>
            </a:br>
            <a:br>
              <a:rPr lang="en-US" sz="2800" dirty="0"/>
            </a:br>
            <a:r>
              <a:rPr lang="en-US" sz="3100" dirty="0">
                <a:solidFill>
                  <a:srgbClr val="00B050"/>
                </a:solidFill>
              </a:rPr>
              <a:t>1. DEFINATION OF PPE </a:t>
            </a:r>
            <a:br>
              <a:rPr lang="en-US" sz="3100" dirty="0">
                <a:solidFill>
                  <a:srgbClr val="00B050"/>
                </a:solidFill>
              </a:rPr>
            </a:br>
            <a:r>
              <a:rPr lang="en-US" sz="3100" dirty="0">
                <a:solidFill>
                  <a:srgbClr val="00B050"/>
                </a:solidFill>
              </a:rPr>
              <a:t>2. LEVELS OF PROTECTION</a:t>
            </a:r>
            <a:br>
              <a:rPr lang="en-US" sz="3100" dirty="0">
                <a:solidFill>
                  <a:srgbClr val="00B050"/>
                </a:solidFill>
              </a:rPr>
            </a:br>
            <a:r>
              <a:rPr lang="en-US" sz="3100" dirty="0">
                <a:solidFill>
                  <a:srgbClr val="00B050"/>
                </a:solidFill>
              </a:rPr>
              <a:t>    </a:t>
            </a:r>
            <a:br>
              <a:rPr lang="en-US" sz="2800" dirty="0"/>
            </a:br>
            <a:endParaRPr lang="en-US" sz="8000" dirty="0"/>
          </a:p>
        </p:txBody>
      </p:sp>
      <p:sp>
        <p:nvSpPr>
          <p:cNvPr id="3" name="Rectangle 2"/>
          <p:cNvSpPr txBox="1">
            <a:spLocks noChangeArrowheads="1"/>
          </p:cNvSpPr>
          <p:nvPr/>
        </p:nvSpPr>
        <p:spPr>
          <a:xfrm>
            <a:off x="3200400" y="914400"/>
            <a:ext cx="28194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400" b="1" i="0" u="none" strike="noStrike" kern="1200" cap="none" spc="0" normalizeH="0" baseline="0" noProof="0" dirty="0">
                <a:ln>
                  <a:noFill/>
                </a:ln>
                <a:solidFill>
                  <a:srgbClr val="00B050"/>
                </a:solidFill>
                <a:effectLst/>
                <a:uLnTx/>
                <a:uFillTx/>
                <a:latin typeface="+mj-lt"/>
                <a:ea typeface="+mj-ea"/>
                <a:cs typeface="+mj-cs"/>
              </a:rPr>
              <a:t>INDEX</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762000" y="3242846"/>
            <a:ext cx="4572000" cy="584775"/>
          </a:xfrm>
          <a:prstGeom prst="rect">
            <a:avLst/>
          </a:prstGeom>
          <a:noFill/>
        </p:spPr>
        <p:txBody>
          <a:bodyPr wrap="square" rtlCol="0">
            <a:spAutoFit/>
          </a:bodyPr>
          <a:lstStyle/>
          <a:p>
            <a:r>
              <a:rPr lang="en-US" sz="1600" dirty="0">
                <a:solidFill>
                  <a:srgbClr val="00B050"/>
                </a:solidFill>
              </a:rPr>
              <a:t>HEAD PROTECTION</a:t>
            </a:r>
            <a:endParaRPr lang="en-US" sz="1600" dirty="0"/>
          </a:p>
          <a:p>
            <a:endParaRPr lang="en-US" sz="1600" dirty="0"/>
          </a:p>
        </p:txBody>
      </p:sp>
      <p:sp>
        <p:nvSpPr>
          <p:cNvPr id="6" name="TextBox 5"/>
          <p:cNvSpPr txBox="1"/>
          <p:nvPr/>
        </p:nvSpPr>
        <p:spPr>
          <a:xfrm>
            <a:off x="762000" y="2514600"/>
            <a:ext cx="4572000" cy="338554"/>
          </a:xfrm>
          <a:prstGeom prst="rect">
            <a:avLst/>
          </a:prstGeom>
          <a:noFill/>
        </p:spPr>
        <p:txBody>
          <a:bodyPr wrap="square" rtlCol="0">
            <a:spAutoFit/>
          </a:bodyPr>
          <a:lstStyle/>
          <a:p>
            <a:r>
              <a:rPr lang="en-US" sz="1600" dirty="0">
                <a:solidFill>
                  <a:srgbClr val="00B050"/>
                </a:solidFill>
              </a:rPr>
              <a:t>EYE &amp; FACE PROTECTION</a:t>
            </a:r>
            <a:endParaRPr lang="en-US" sz="1600" dirty="0"/>
          </a:p>
        </p:txBody>
      </p:sp>
      <p:sp>
        <p:nvSpPr>
          <p:cNvPr id="8" name="TextBox 7"/>
          <p:cNvSpPr txBox="1"/>
          <p:nvPr/>
        </p:nvSpPr>
        <p:spPr>
          <a:xfrm>
            <a:off x="762000" y="2895600"/>
            <a:ext cx="4572000" cy="584775"/>
          </a:xfrm>
          <a:prstGeom prst="rect">
            <a:avLst/>
          </a:prstGeom>
          <a:noFill/>
        </p:spPr>
        <p:txBody>
          <a:bodyPr wrap="square" rtlCol="0">
            <a:spAutoFit/>
          </a:bodyPr>
          <a:lstStyle/>
          <a:p>
            <a:r>
              <a:rPr lang="en-US" sz="1600" dirty="0">
                <a:solidFill>
                  <a:srgbClr val="00B050"/>
                </a:solidFill>
              </a:rPr>
              <a:t>FOOT &amp; LEG PROTECTION</a:t>
            </a:r>
            <a:endParaRPr lang="en-US" sz="1600" dirty="0"/>
          </a:p>
          <a:p>
            <a:endParaRPr lang="en-US" sz="1600" dirty="0"/>
          </a:p>
        </p:txBody>
      </p:sp>
      <p:sp>
        <p:nvSpPr>
          <p:cNvPr id="9" name="TextBox 8"/>
          <p:cNvSpPr txBox="1"/>
          <p:nvPr/>
        </p:nvSpPr>
        <p:spPr>
          <a:xfrm>
            <a:off x="762000" y="3581400"/>
            <a:ext cx="3124200" cy="338554"/>
          </a:xfrm>
          <a:prstGeom prst="rect">
            <a:avLst/>
          </a:prstGeom>
          <a:noFill/>
        </p:spPr>
        <p:txBody>
          <a:bodyPr wrap="square" rtlCol="0">
            <a:spAutoFit/>
          </a:bodyPr>
          <a:lstStyle/>
          <a:p>
            <a:r>
              <a:rPr lang="en-US" sz="1600" dirty="0">
                <a:solidFill>
                  <a:srgbClr val="00B050"/>
                </a:solidFill>
              </a:rPr>
              <a:t>BODY PROTECTION</a:t>
            </a:r>
            <a:endParaRPr lang="en-US" sz="1600" dirty="0"/>
          </a:p>
        </p:txBody>
      </p:sp>
      <p:sp>
        <p:nvSpPr>
          <p:cNvPr id="10" name="TextBox 9"/>
          <p:cNvSpPr txBox="1"/>
          <p:nvPr/>
        </p:nvSpPr>
        <p:spPr>
          <a:xfrm>
            <a:off x="762000" y="3886200"/>
            <a:ext cx="4572000" cy="338554"/>
          </a:xfrm>
          <a:prstGeom prst="rect">
            <a:avLst/>
          </a:prstGeom>
          <a:noFill/>
        </p:spPr>
        <p:txBody>
          <a:bodyPr wrap="square" rtlCol="0">
            <a:spAutoFit/>
          </a:bodyPr>
          <a:lstStyle/>
          <a:p>
            <a:r>
              <a:rPr lang="en-US" sz="1600" dirty="0">
                <a:solidFill>
                  <a:srgbClr val="00B050"/>
                </a:solidFill>
              </a:rPr>
              <a:t>HAND AND ARM PROTECTION</a:t>
            </a:r>
            <a:endParaRPr lang="en-US" sz="16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524000"/>
            <a:ext cx="8610600" cy="4343400"/>
          </a:xfrm>
        </p:spPr>
        <p:txBody>
          <a:bodyPr>
            <a:normAutofit fontScale="90000"/>
          </a:bodyPr>
          <a:lstStyle/>
          <a:p>
            <a:pPr algn="l"/>
            <a:br>
              <a:rPr lang="en-US" sz="2800" dirty="0"/>
            </a:br>
            <a:br>
              <a:rPr lang="en-US" sz="2800" dirty="0"/>
            </a:br>
            <a:br>
              <a:rPr lang="en-US" sz="2800" dirty="0"/>
            </a:br>
            <a:br>
              <a:rPr lang="en-US" sz="2800" dirty="0"/>
            </a:br>
            <a:r>
              <a:rPr lang="en-US" sz="3100" dirty="0"/>
              <a:t>PPE STANDS FOR PERSONAL PROTECTIVE EQUIPMENT.</a:t>
            </a:r>
            <a:br>
              <a:rPr lang="en-US" sz="3100" dirty="0"/>
            </a:br>
            <a:r>
              <a:rPr lang="en-US" sz="2000" dirty="0"/>
              <a:t>They are various equipments used to protect different parts of the human body from hazardous conditions.</a:t>
            </a:r>
            <a:br>
              <a:rPr lang="en-US" sz="2000" dirty="0"/>
            </a:br>
            <a:br>
              <a:rPr lang="en-US" sz="3100" dirty="0"/>
            </a:br>
            <a:r>
              <a:rPr lang="en-US" sz="2000" dirty="0"/>
              <a:t>Whenever possible, Controls are used to minimize risk and eliminate hazardous conditions. </a:t>
            </a:r>
            <a:br>
              <a:rPr lang="en-US" sz="2000" dirty="0"/>
            </a:br>
            <a:r>
              <a:rPr lang="en-US" sz="2000" dirty="0"/>
              <a:t> The Hierarchy of Controls lists control strategies from most to least preferable. </a:t>
            </a:r>
            <a:br>
              <a:rPr lang="en-US" sz="1800" dirty="0"/>
            </a:br>
            <a:r>
              <a:rPr lang="en-US" sz="1800" dirty="0"/>
              <a:t> </a:t>
            </a:r>
            <a:br>
              <a:rPr lang="en-US" sz="1800" dirty="0"/>
            </a:br>
            <a:r>
              <a:rPr lang="en-US" sz="2200" b="1" dirty="0"/>
              <a:t>Hierarchy of Controls :</a:t>
            </a:r>
            <a:br>
              <a:rPr lang="en-US" sz="2200" dirty="0"/>
            </a:br>
            <a:r>
              <a:rPr lang="en-US" sz="2200" dirty="0"/>
              <a:t>  </a:t>
            </a:r>
            <a:r>
              <a:rPr lang="en-US" sz="2000" dirty="0"/>
              <a:t>1. Substitution or Design Out</a:t>
            </a:r>
            <a:br>
              <a:rPr lang="en-US" sz="2000" dirty="0"/>
            </a:br>
            <a:r>
              <a:rPr lang="en-US" sz="2000" dirty="0"/>
              <a:t>  2. Engineering</a:t>
            </a:r>
            <a:br>
              <a:rPr lang="en-US" sz="2000" dirty="0"/>
            </a:br>
            <a:r>
              <a:rPr lang="en-US" sz="2000" dirty="0"/>
              <a:t>  3. Administrative</a:t>
            </a:r>
            <a:br>
              <a:rPr lang="en-US" sz="2000" dirty="0"/>
            </a:br>
            <a:r>
              <a:rPr lang="en-US" sz="2000" dirty="0"/>
              <a:t>  4. PPE</a:t>
            </a:r>
            <a:br>
              <a:rPr lang="en-US" sz="2800" dirty="0"/>
            </a:br>
            <a:br>
              <a:rPr lang="en-US" sz="2800" dirty="0"/>
            </a:br>
            <a:br>
              <a:rPr lang="en-US" sz="2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DEFINATION OF PPE</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a:bodyPr>
          <a:lstStyle/>
          <a:p>
            <a:pPr algn="l"/>
            <a:r>
              <a:rPr lang="en-US" sz="3100" dirty="0"/>
              <a:t>EYE AND FACE PROTECTION.</a:t>
            </a:r>
            <a:br>
              <a:rPr lang="en-US" sz="3100" dirty="0"/>
            </a:br>
            <a:r>
              <a:rPr lang="en-US" sz="1800" b="1" dirty="0"/>
              <a:t>Eye and Face Hazards</a:t>
            </a:r>
            <a:br>
              <a:rPr lang="en-US" sz="1800" b="1" dirty="0"/>
            </a:br>
            <a:r>
              <a:rPr lang="en-US" sz="1800" dirty="0"/>
              <a:t>The workplace can present numerous hazards to your eyes and face.  </a:t>
            </a:r>
            <a:r>
              <a:rPr lang="en-US" sz="1800"/>
              <a:t>Some of </a:t>
            </a:r>
            <a:r>
              <a:rPr lang="en-US" sz="1800" dirty="0"/>
              <a:t>which are:</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p:nvPr/>
        </p:nvPicPr>
        <p:blipFill>
          <a:blip r:embed="rId3" cstate="print"/>
          <a:srcRect l="43910" t="26410" r="33173" b="27692"/>
          <a:stretch>
            <a:fillRect/>
          </a:stretch>
        </p:blipFill>
        <p:spPr bwMode="auto">
          <a:xfrm>
            <a:off x="381000" y="2667000"/>
            <a:ext cx="2247900" cy="3124200"/>
          </a:xfrm>
          <a:prstGeom prst="rect">
            <a:avLst/>
          </a:prstGeom>
          <a:noFill/>
          <a:ln w="9525">
            <a:noFill/>
            <a:miter lim="800000"/>
            <a:headEnd/>
            <a:tailEnd/>
          </a:ln>
        </p:spPr>
      </p:pic>
      <p:sp>
        <p:nvSpPr>
          <p:cNvPr id="5" name="Rectangle 4"/>
          <p:cNvSpPr/>
          <p:nvPr/>
        </p:nvSpPr>
        <p:spPr>
          <a:xfrm>
            <a:off x="2819400" y="4034135"/>
            <a:ext cx="5791200" cy="369332"/>
          </a:xfrm>
          <a:prstGeom prst="rect">
            <a:avLst/>
          </a:prstGeom>
        </p:spPr>
        <p:txBody>
          <a:bodyPr wrap="square">
            <a:spAutoFit/>
          </a:bodyPr>
          <a:lstStyle/>
          <a:p>
            <a:r>
              <a:rPr lang="en-US" sz="1800" dirty="0"/>
              <a:t>Intense light or lasers (optical radiation)</a:t>
            </a:r>
            <a:endParaRPr lang="en-US" dirty="0"/>
          </a:p>
        </p:txBody>
      </p:sp>
      <p:pic>
        <p:nvPicPr>
          <p:cNvPr id="6" name="Picture 5"/>
          <p:cNvPicPr/>
          <p:nvPr/>
        </p:nvPicPr>
        <p:blipFill>
          <a:blip r:embed="rId4" cstate="print"/>
          <a:srcRect l="43910" t="26154" r="33013" b="22564"/>
          <a:stretch>
            <a:fillRect/>
          </a:stretch>
        </p:blipFill>
        <p:spPr bwMode="auto">
          <a:xfrm>
            <a:off x="381000" y="2667000"/>
            <a:ext cx="2209800" cy="3124200"/>
          </a:xfrm>
          <a:prstGeom prst="rect">
            <a:avLst/>
          </a:prstGeom>
          <a:noFill/>
          <a:ln w="9525">
            <a:noFill/>
            <a:miter lim="800000"/>
            <a:headEnd/>
            <a:tailEnd/>
          </a:ln>
        </p:spPr>
      </p:pic>
      <p:sp>
        <p:nvSpPr>
          <p:cNvPr id="8" name="TextBox 7"/>
          <p:cNvSpPr txBox="1"/>
          <p:nvPr/>
        </p:nvSpPr>
        <p:spPr>
          <a:xfrm>
            <a:off x="2743200" y="4038600"/>
            <a:ext cx="4191000" cy="369332"/>
          </a:xfrm>
          <a:prstGeom prst="rect">
            <a:avLst/>
          </a:prstGeom>
          <a:noFill/>
        </p:spPr>
        <p:txBody>
          <a:bodyPr wrap="square" rtlCol="0">
            <a:spAutoFit/>
          </a:bodyPr>
          <a:lstStyle/>
          <a:p>
            <a:r>
              <a:rPr lang="en-US" sz="1800" dirty="0"/>
              <a:t>Physical or chemical irritants</a:t>
            </a:r>
          </a:p>
        </p:txBody>
      </p:sp>
      <p:pic>
        <p:nvPicPr>
          <p:cNvPr id="9" name="Picture 8"/>
          <p:cNvPicPr/>
          <p:nvPr/>
        </p:nvPicPr>
        <p:blipFill>
          <a:blip r:embed="rId5" cstate="print"/>
          <a:srcRect l="43606" t="26667" r="32704" b="37179"/>
          <a:stretch>
            <a:fillRect/>
          </a:stretch>
        </p:blipFill>
        <p:spPr bwMode="auto">
          <a:xfrm>
            <a:off x="381000" y="2667000"/>
            <a:ext cx="2209800" cy="3124200"/>
          </a:xfrm>
          <a:prstGeom prst="rect">
            <a:avLst/>
          </a:prstGeom>
          <a:noFill/>
          <a:ln w="9525">
            <a:noFill/>
            <a:miter lim="800000"/>
            <a:headEnd/>
            <a:tailEnd/>
          </a:ln>
        </p:spPr>
      </p:pic>
      <p:sp>
        <p:nvSpPr>
          <p:cNvPr id="10" name="TextBox 9"/>
          <p:cNvSpPr txBox="1"/>
          <p:nvPr/>
        </p:nvSpPr>
        <p:spPr>
          <a:xfrm>
            <a:off x="2743200" y="4038600"/>
            <a:ext cx="4495800" cy="369332"/>
          </a:xfrm>
          <a:prstGeom prst="rect">
            <a:avLst/>
          </a:prstGeom>
          <a:noFill/>
        </p:spPr>
        <p:txBody>
          <a:bodyPr wrap="square" rtlCol="0">
            <a:spAutoFit/>
          </a:bodyPr>
          <a:lstStyle/>
          <a:p>
            <a:r>
              <a:rPr lang="en-US" sz="1800" dirty="0"/>
              <a:t>Airborne dust or flying particles</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2" presetClass="entr" presetSubtype="4" fill="hold" grpId="3"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4"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ppt_x"/>
                                          </p:val>
                                        </p:tav>
                                      </p:tavLst>
                                    </p:anim>
                                    <p:anim calcmode="lin" valueType="num">
                                      <p:cBhvr additive="base">
                                        <p:cTn id="27" dur="500"/>
                                        <p:tgtEl>
                                          <p:spTgt spid="4"/>
                                        </p:tgtEl>
                                        <p:attrNameLst>
                                          <p:attrName>ppt_y</p:attrName>
                                        </p:attrNameLst>
                                      </p:cBhvr>
                                      <p:tavLst>
                                        <p:tav tm="0">
                                          <p:val>
                                            <p:strVal val="ppt_y"/>
                                          </p:val>
                                        </p:tav>
                                        <p:tav tm="100000">
                                          <p:val>
                                            <p:strVal val="1+ppt_h/2"/>
                                          </p:val>
                                        </p:tav>
                                      </p:tavLst>
                                    </p:anim>
                                    <p:set>
                                      <p:cBhvr>
                                        <p:cTn id="28" dur="1" fill="hold">
                                          <p:stCondLst>
                                            <p:cond delay="499"/>
                                          </p:stCondLst>
                                        </p:cTn>
                                        <p:tgtEl>
                                          <p:spTgt spid="4"/>
                                        </p:tgtEl>
                                        <p:attrNameLst>
                                          <p:attrName>style.visibility</p:attrName>
                                        </p:attrNameLst>
                                      </p:cBhvr>
                                      <p:to>
                                        <p:strVal val="hidden"/>
                                      </p:to>
                                    </p:set>
                                  </p:childTnLst>
                                </p:cTn>
                              </p:par>
                              <p:par>
                                <p:cTn id="29" presetID="2" presetClass="exit" presetSubtype="4" fill="hold" grpId="5" nodeType="with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8"/>
                                        </p:tgtEl>
                                        <p:attrNameLst>
                                          <p:attrName>ppt_x</p:attrName>
                                        </p:attrNameLst>
                                      </p:cBhvr>
                                      <p:tavLst>
                                        <p:tav tm="0">
                                          <p:val>
                                            <p:strVal val="ppt_x"/>
                                          </p:val>
                                        </p:tav>
                                        <p:tav tm="100000">
                                          <p:val>
                                            <p:strVal val="ppt_x"/>
                                          </p:val>
                                        </p:tav>
                                      </p:tavLst>
                                    </p:anim>
                                    <p:anim calcmode="lin" valueType="num">
                                      <p:cBhvr additive="base">
                                        <p:cTn id="47" dur="500"/>
                                        <p:tgtEl>
                                          <p:spTgt spid="8"/>
                                        </p:tgtEl>
                                        <p:attrNameLst>
                                          <p:attrName>ppt_y</p:attrName>
                                        </p:attrNameLst>
                                      </p:cBhvr>
                                      <p:tavLst>
                                        <p:tav tm="0">
                                          <p:val>
                                            <p:strVal val="ppt_y"/>
                                          </p:val>
                                        </p:tav>
                                        <p:tav tm="100000">
                                          <p:val>
                                            <p:strVal val="1+ppt_h/2"/>
                                          </p:val>
                                        </p:tav>
                                      </p:tavLst>
                                    </p:anim>
                                    <p:set>
                                      <p:cBhvr>
                                        <p:cTn id="48" dur="1" fill="hold">
                                          <p:stCondLst>
                                            <p:cond delay="499"/>
                                          </p:stCondLst>
                                        </p:cTn>
                                        <p:tgtEl>
                                          <p:spTgt spid="8"/>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6"/>
                                        </p:tgtEl>
                                        <p:attrNameLst>
                                          <p:attrName>ppt_x</p:attrName>
                                        </p:attrNameLst>
                                      </p:cBhvr>
                                      <p:tavLst>
                                        <p:tav tm="0">
                                          <p:val>
                                            <p:strVal val="ppt_x"/>
                                          </p:val>
                                        </p:tav>
                                        <p:tav tm="100000">
                                          <p:val>
                                            <p:strVal val="ppt_x"/>
                                          </p:val>
                                        </p:tav>
                                      </p:tavLst>
                                    </p:anim>
                                    <p:anim calcmode="lin" valueType="num">
                                      <p:cBhvr additive="base">
                                        <p:cTn id="51" dur="500"/>
                                        <p:tgtEl>
                                          <p:spTgt spid="6"/>
                                        </p:tgtEl>
                                        <p:attrNameLst>
                                          <p:attrName>ppt_y</p:attrName>
                                        </p:attrNameLst>
                                      </p:cBhvr>
                                      <p:tavLst>
                                        <p:tav tm="0">
                                          <p:val>
                                            <p:strVal val="ppt_y"/>
                                          </p:val>
                                        </p:tav>
                                        <p:tav tm="100000">
                                          <p:val>
                                            <p:strVal val="1+ppt_h/2"/>
                                          </p:val>
                                        </p:tav>
                                      </p:tavLst>
                                    </p:anim>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1" nodeType="clickEffect">
                                  <p:stCondLst>
                                    <p:cond delay="0"/>
                                  </p:stCondLst>
                                  <p:childTnLst>
                                    <p:anim calcmode="lin" valueType="num">
                                      <p:cBhvr additive="base">
                                        <p:cTn id="62" dur="500"/>
                                        <p:tgtEl>
                                          <p:spTgt spid="10"/>
                                        </p:tgtEl>
                                        <p:attrNameLst>
                                          <p:attrName>ppt_x</p:attrName>
                                        </p:attrNameLst>
                                      </p:cBhvr>
                                      <p:tavLst>
                                        <p:tav tm="0">
                                          <p:val>
                                            <p:strVal val="ppt_x"/>
                                          </p:val>
                                        </p:tav>
                                        <p:tav tm="100000">
                                          <p:val>
                                            <p:strVal val="ppt_x"/>
                                          </p:val>
                                        </p:tav>
                                      </p:tavLst>
                                    </p:anim>
                                    <p:anim calcmode="lin" valueType="num">
                                      <p:cBhvr additive="base">
                                        <p:cTn id="63" dur="500"/>
                                        <p:tgtEl>
                                          <p:spTgt spid="10"/>
                                        </p:tgtEl>
                                        <p:attrNameLst>
                                          <p:attrName>ppt_y</p:attrName>
                                        </p:attrNameLst>
                                      </p:cBhvr>
                                      <p:tavLst>
                                        <p:tav tm="0">
                                          <p:val>
                                            <p:strVal val="ppt_y"/>
                                          </p:val>
                                        </p:tav>
                                        <p:tav tm="100000">
                                          <p:val>
                                            <p:strVal val="1+ppt_h/2"/>
                                          </p:val>
                                        </p:tav>
                                      </p:tavLst>
                                    </p:anim>
                                    <p:set>
                                      <p:cBhvr>
                                        <p:cTn id="64" dur="1" fill="hold">
                                          <p:stCondLst>
                                            <p:cond delay="499"/>
                                          </p:stCondLst>
                                        </p:cTn>
                                        <p:tgtEl>
                                          <p:spTgt spid="10"/>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9"/>
                                        </p:tgtEl>
                                        <p:attrNameLst>
                                          <p:attrName>ppt_x</p:attrName>
                                        </p:attrNameLst>
                                      </p:cBhvr>
                                      <p:tavLst>
                                        <p:tav tm="0">
                                          <p:val>
                                            <p:strVal val="ppt_x"/>
                                          </p:val>
                                        </p:tav>
                                        <p:tav tm="100000">
                                          <p:val>
                                            <p:strVal val="ppt_x"/>
                                          </p:val>
                                        </p:tav>
                                      </p:tavLst>
                                    </p:anim>
                                    <p:anim calcmode="lin" valueType="num">
                                      <p:cBhvr additive="base">
                                        <p:cTn id="67" dur="500"/>
                                        <p:tgtEl>
                                          <p:spTgt spid="9"/>
                                        </p:tgtEl>
                                        <p:attrNameLst>
                                          <p:attrName>ppt_y</p:attrName>
                                        </p:attrNameLst>
                                      </p:cBhvr>
                                      <p:tavLst>
                                        <p:tav tm="0">
                                          <p:val>
                                            <p:strVal val="ppt_y"/>
                                          </p:val>
                                        </p:tav>
                                        <p:tav tm="100000">
                                          <p:val>
                                            <p:strVal val="1+ppt_h/2"/>
                                          </p:val>
                                        </p:tav>
                                      </p:tavLst>
                                    </p:anim>
                                    <p:set>
                                      <p:cBhvr>
                                        <p:cTn id="6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5" grpId="3"/>
      <p:bldP spid="5" grpId="4"/>
      <p:bldP spid="5" grpId="5"/>
      <p:bldP spid="8" grpId="0"/>
      <p:bldP spid="8" grpId="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a:bodyPr>
          <a:lstStyle/>
          <a:p>
            <a:pPr algn="l"/>
            <a:r>
              <a:rPr lang="en-US" sz="3100" dirty="0"/>
              <a:t>EYE AND FACE PROTECTION.</a:t>
            </a:r>
            <a:br>
              <a:rPr lang="en-US" sz="3100" dirty="0"/>
            </a:br>
            <a:r>
              <a:rPr lang="en-US" sz="1800" b="1" dirty="0"/>
              <a:t>Eye and Face Hazards</a:t>
            </a:r>
            <a:br>
              <a:rPr lang="en-US" sz="1800" b="1" dirty="0"/>
            </a:br>
            <a:r>
              <a:rPr lang="en-US" sz="1800" dirty="0"/>
              <a:t>Protection for the Hazards mentioned is </a:t>
            </a:r>
            <a:r>
              <a:rPr lang="en-US" sz="2400" b="1" dirty="0">
                <a:solidFill>
                  <a:srgbClr val="00B050"/>
                </a:solidFill>
              </a:rPr>
              <a:t>SAFETY GLASSES</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10"/>
          <p:cNvPicPr/>
          <p:nvPr/>
        </p:nvPicPr>
        <p:blipFill>
          <a:blip r:embed="rId3" cstate="print"/>
          <a:srcRect l="7212" t="64872" r="75000" b="18718"/>
          <a:stretch>
            <a:fillRect/>
          </a:stretch>
        </p:blipFill>
        <p:spPr bwMode="auto">
          <a:xfrm>
            <a:off x="228600" y="3352800"/>
            <a:ext cx="3352800" cy="2133600"/>
          </a:xfrm>
          <a:prstGeom prst="rect">
            <a:avLst/>
          </a:prstGeom>
          <a:noFill/>
          <a:ln w="9525">
            <a:noFill/>
            <a:miter lim="800000"/>
            <a:headEnd/>
            <a:tailEnd/>
          </a:ln>
        </p:spPr>
      </p:pic>
      <p:sp>
        <p:nvSpPr>
          <p:cNvPr id="12" name="TextBox 11"/>
          <p:cNvSpPr txBox="1"/>
          <p:nvPr/>
        </p:nvSpPr>
        <p:spPr>
          <a:xfrm>
            <a:off x="4724400" y="3276600"/>
            <a:ext cx="4114800" cy="2369880"/>
          </a:xfrm>
          <a:prstGeom prst="rect">
            <a:avLst/>
          </a:prstGeom>
          <a:noFill/>
        </p:spPr>
        <p:txBody>
          <a:bodyPr wrap="square" rtlCol="0">
            <a:spAutoFit/>
          </a:bodyPr>
          <a:lstStyle/>
          <a:p>
            <a:r>
              <a:rPr lang="en-US" sz="2000" dirty="0"/>
              <a:t>It will protect against:</a:t>
            </a:r>
          </a:p>
          <a:p>
            <a:pPr marL="457200" indent="-457200">
              <a:buAutoNum type="arabicPeriod"/>
            </a:pPr>
            <a:r>
              <a:rPr lang="en-US" sz="1600" dirty="0"/>
              <a:t>Flying fragments</a:t>
            </a:r>
          </a:p>
          <a:p>
            <a:pPr marL="457200" indent="-457200">
              <a:buAutoNum type="arabicPeriod"/>
            </a:pPr>
            <a:r>
              <a:rPr lang="en-US" sz="1600" dirty="0"/>
              <a:t>Objects</a:t>
            </a:r>
          </a:p>
          <a:p>
            <a:pPr marL="457200" indent="-457200">
              <a:buAutoNum type="arabicPeriod"/>
            </a:pPr>
            <a:r>
              <a:rPr lang="en-US" sz="1600" dirty="0"/>
              <a:t>Large chips</a:t>
            </a:r>
          </a:p>
          <a:p>
            <a:pPr marL="457200" indent="-457200">
              <a:buAutoNum type="arabicPeriod"/>
            </a:pPr>
            <a:r>
              <a:rPr lang="en-US" sz="1600" dirty="0"/>
              <a:t>Particles (dust)</a:t>
            </a:r>
          </a:p>
          <a:p>
            <a:pPr marL="457200" indent="-457200">
              <a:buAutoNum type="arabicPeriod"/>
            </a:pPr>
            <a:r>
              <a:rPr lang="en-US" sz="1600" dirty="0"/>
              <a:t>Dirt</a:t>
            </a:r>
          </a:p>
          <a:p>
            <a:pPr marL="457200" indent="-457200">
              <a:buAutoNum type="arabicPeriod"/>
            </a:pPr>
            <a:r>
              <a:rPr lang="en-US" sz="1600" dirty="0"/>
              <a:t>Glare</a:t>
            </a:r>
          </a:p>
          <a:p>
            <a:pPr marL="457200" indent="-457200">
              <a:buAutoNum type="arabicPeriod"/>
            </a:pPr>
            <a:r>
              <a:rPr lang="en-US" sz="1600" dirty="0"/>
              <a:t>Splashes from small quantities of low hazard chemicals</a:t>
            </a:r>
            <a:endParaRPr lang="en-US" sz="1800" dirty="0"/>
          </a:p>
        </p:txBody>
      </p:sp>
      <p:sp>
        <p:nvSpPr>
          <p:cNvPr id="13" name="TextBox 12"/>
          <p:cNvSpPr txBox="1"/>
          <p:nvPr/>
        </p:nvSpPr>
        <p:spPr>
          <a:xfrm>
            <a:off x="609600" y="5681246"/>
            <a:ext cx="7772400" cy="338554"/>
          </a:xfrm>
          <a:prstGeom prst="rect">
            <a:avLst/>
          </a:prstGeom>
          <a:noFill/>
        </p:spPr>
        <p:txBody>
          <a:bodyPr wrap="square" rtlCol="0">
            <a:spAutoFit/>
          </a:bodyPr>
          <a:lstStyle/>
          <a:p>
            <a:r>
              <a:rPr lang="en-US" sz="1600" b="1" dirty="0">
                <a:solidFill>
                  <a:srgbClr val="FF0000"/>
                </a:solidFill>
              </a:rPr>
              <a:t>PRESCRIPTION GLASSES ARE NOT ALLOWED UNDER ANY CIRCUMSTANCE</a:t>
            </a:r>
            <a:endParaRPr lang="en-US" sz="2000" b="1" dirty="0">
              <a:solidFill>
                <a:srgbClr val="FF0000"/>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FOOT AND LEG PROTECTION.</a:t>
            </a:r>
            <a:br>
              <a:rPr lang="en-US" sz="3100" dirty="0"/>
            </a:br>
            <a:r>
              <a:rPr lang="en-US" sz="1800" b="1" dirty="0"/>
              <a:t>Foot and Leg Hazards</a:t>
            </a:r>
            <a:br>
              <a:rPr lang="en-US" sz="1800" b="1" dirty="0"/>
            </a:br>
            <a:r>
              <a:rPr lang="en-US" sz="1800" dirty="0"/>
              <a:t>The workplace can present numerous hazards to feet and legs. The hazard peculiar to the warehouse is as follows:</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5"/>
          <p:cNvPicPr/>
          <p:nvPr/>
        </p:nvPicPr>
        <p:blipFill>
          <a:blip r:embed="rId3" cstate="print"/>
          <a:srcRect l="41346" t="21538" r="33173" b="22308"/>
          <a:stretch>
            <a:fillRect/>
          </a:stretch>
        </p:blipFill>
        <p:spPr bwMode="auto">
          <a:xfrm>
            <a:off x="304800" y="2919412"/>
            <a:ext cx="2509838" cy="3709988"/>
          </a:xfrm>
          <a:prstGeom prst="rect">
            <a:avLst/>
          </a:prstGeom>
          <a:noFill/>
          <a:ln w="9525">
            <a:noFill/>
            <a:miter lim="800000"/>
            <a:headEnd/>
            <a:tailEnd/>
          </a:ln>
        </p:spPr>
      </p:pic>
      <p:sp>
        <p:nvSpPr>
          <p:cNvPr id="7" name="TextBox 6"/>
          <p:cNvSpPr txBox="1"/>
          <p:nvPr/>
        </p:nvSpPr>
        <p:spPr>
          <a:xfrm>
            <a:off x="3505200" y="4029670"/>
            <a:ext cx="4724400" cy="923330"/>
          </a:xfrm>
          <a:prstGeom prst="rect">
            <a:avLst/>
          </a:prstGeom>
          <a:noFill/>
        </p:spPr>
        <p:txBody>
          <a:bodyPr wrap="square" rtlCol="0">
            <a:spAutoFit/>
          </a:bodyPr>
          <a:lstStyle/>
          <a:p>
            <a:r>
              <a:rPr lang="en-US" sz="1800" dirty="0"/>
              <a:t>Contact with tools, heavy equipment or other objects rolling onto, falling onto, puncturing or striking feet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FOOT AND LEG PROTECTION.</a:t>
            </a:r>
            <a:br>
              <a:rPr lang="en-US" sz="3100" dirty="0"/>
            </a:br>
            <a:r>
              <a:rPr lang="en-US" sz="1800" b="1" dirty="0"/>
              <a:t>Foot and Leg Hazards</a:t>
            </a:r>
            <a:br>
              <a:rPr lang="en-US" sz="1800" b="1" dirty="0"/>
            </a:br>
            <a:r>
              <a:rPr lang="en-US" sz="1800" dirty="0"/>
              <a:t> Protection for the Hazards mentioned is </a:t>
            </a:r>
            <a:r>
              <a:rPr lang="en-US" sz="2400" b="1" dirty="0">
                <a:solidFill>
                  <a:srgbClr val="00B050"/>
                </a:solidFill>
              </a:rPr>
              <a:t>SAFETY SHOES &amp; TOE GUARDS/ CAPS </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p:cNvPicPr/>
          <p:nvPr/>
        </p:nvPicPr>
        <p:blipFill>
          <a:blip r:embed="rId3" cstate="print"/>
          <a:srcRect l="45513" t="20256" r="30449" b="39231"/>
          <a:stretch>
            <a:fillRect/>
          </a:stretch>
        </p:blipFill>
        <p:spPr bwMode="auto">
          <a:xfrm>
            <a:off x="457200" y="2819400"/>
            <a:ext cx="1905000" cy="1828800"/>
          </a:xfrm>
          <a:prstGeom prst="rect">
            <a:avLst/>
          </a:prstGeom>
          <a:noFill/>
          <a:ln w="9525">
            <a:noFill/>
            <a:miter lim="800000"/>
            <a:headEnd/>
            <a:tailEnd/>
          </a:ln>
        </p:spPr>
      </p:pic>
      <p:sp>
        <p:nvSpPr>
          <p:cNvPr id="10" name="TextBox 9"/>
          <p:cNvSpPr txBox="1"/>
          <p:nvPr/>
        </p:nvSpPr>
        <p:spPr>
          <a:xfrm>
            <a:off x="2971800" y="3048000"/>
            <a:ext cx="6019800" cy="954107"/>
          </a:xfrm>
          <a:prstGeom prst="rect">
            <a:avLst/>
          </a:prstGeom>
          <a:noFill/>
        </p:spPr>
        <p:txBody>
          <a:bodyPr wrap="square" rtlCol="0">
            <a:spAutoFit/>
          </a:bodyPr>
          <a:lstStyle/>
          <a:p>
            <a:r>
              <a:rPr lang="en-US" sz="2000" dirty="0"/>
              <a:t>It will protect against:</a:t>
            </a:r>
          </a:p>
          <a:p>
            <a:r>
              <a:rPr lang="en-US" sz="1600" dirty="0"/>
              <a:t>1. Stationary heavy objects</a:t>
            </a:r>
          </a:p>
          <a:p>
            <a:r>
              <a:rPr lang="en-US" sz="1600" dirty="0"/>
              <a:t>2. Heavy and semi- heavy duty machinery and equipments</a:t>
            </a:r>
            <a:r>
              <a:rPr lang="en-US" sz="2000" dirty="0"/>
              <a:t> </a:t>
            </a:r>
          </a:p>
        </p:txBody>
      </p:sp>
      <p:pic>
        <p:nvPicPr>
          <p:cNvPr id="11" name="Picture 10"/>
          <p:cNvPicPr/>
          <p:nvPr/>
        </p:nvPicPr>
        <p:blipFill>
          <a:blip r:embed="rId4" cstate="print"/>
          <a:srcRect l="47692" t="21282" r="31026" b="56154"/>
          <a:stretch>
            <a:fillRect/>
          </a:stretch>
        </p:blipFill>
        <p:spPr bwMode="auto">
          <a:xfrm>
            <a:off x="762000" y="4876800"/>
            <a:ext cx="1524000" cy="1447800"/>
          </a:xfrm>
          <a:prstGeom prst="rect">
            <a:avLst/>
          </a:prstGeom>
          <a:noFill/>
          <a:ln w="9525">
            <a:noFill/>
            <a:miter lim="800000"/>
            <a:headEnd/>
            <a:tailEnd/>
          </a:ln>
        </p:spPr>
      </p:pic>
      <p:sp>
        <p:nvSpPr>
          <p:cNvPr id="12" name="TextBox 11"/>
          <p:cNvSpPr txBox="1"/>
          <p:nvPr/>
        </p:nvSpPr>
        <p:spPr>
          <a:xfrm>
            <a:off x="2895600" y="4673025"/>
            <a:ext cx="5715000" cy="707886"/>
          </a:xfrm>
          <a:prstGeom prst="rect">
            <a:avLst/>
          </a:prstGeom>
          <a:noFill/>
        </p:spPr>
        <p:txBody>
          <a:bodyPr wrap="square" rtlCol="0">
            <a:spAutoFit/>
          </a:bodyPr>
          <a:lstStyle/>
          <a:p>
            <a:pPr algn="ctr"/>
            <a:r>
              <a:rPr lang="en-US" sz="1600" b="1" dirty="0">
                <a:solidFill>
                  <a:srgbClr val="FF0000"/>
                </a:solidFill>
              </a:rPr>
              <a:t>TOE GUARDS OR CAPS DO NOT PROTECT THE WHOLE FOOT SO SHOULD </a:t>
            </a:r>
            <a:r>
              <a:rPr lang="en-US" b="1" dirty="0">
                <a:solidFill>
                  <a:srgbClr val="FF0000"/>
                </a:solidFill>
              </a:rPr>
              <a:t>NOT</a:t>
            </a:r>
            <a:r>
              <a:rPr lang="en-US" sz="1600" b="1" dirty="0">
                <a:solidFill>
                  <a:srgbClr val="FF0000"/>
                </a:solidFill>
              </a:rPr>
              <a:t> BE USED PERMANENTLY</a:t>
            </a:r>
            <a:endParaRPr lang="en-US" sz="2000" b="1" dirty="0">
              <a:solidFill>
                <a:srgbClr val="FF0000"/>
              </a:solidFill>
            </a:endParaRPr>
          </a:p>
        </p:txBody>
      </p:sp>
      <p:sp>
        <p:nvSpPr>
          <p:cNvPr id="13" name="TextBox 12"/>
          <p:cNvSpPr txBox="1"/>
          <p:nvPr/>
        </p:nvSpPr>
        <p:spPr>
          <a:xfrm>
            <a:off x="609600" y="4538246"/>
            <a:ext cx="1752600" cy="338554"/>
          </a:xfrm>
          <a:prstGeom prst="rect">
            <a:avLst/>
          </a:prstGeom>
          <a:noFill/>
        </p:spPr>
        <p:txBody>
          <a:bodyPr wrap="square" rtlCol="0">
            <a:spAutoFit/>
          </a:bodyPr>
          <a:lstStyle/>
          <a:p>
            <a:r>
              <a:rPr lang="en-US" sz="1600" b="1" dirty="0"/>
              <a:t>SAFETY SHOES</a:t>
            </a:r>
            <a:endParaRPr lang="en-US" b="1" dirty="0"/>
          </a:p>
        </p:txBody>
      </p:sp>
      <p:sp>
        <p:nvSpPr>
          <p:cNvPr id="14" name="TextBox 13"/>
          <p:cNvSpPr txBox="1"/>
          <p:nvPr/>
        </p:nvSpPr>
        <p:spPr>
          <a:xfrm>
            <a:off x="685800" y="6443246"/>
            <a:ext cx="1752600" cy="338554"/>
          </a:xfrm>
          <a:prstGeom prst="rect">
            <a:avLst/>
          </a:prstGeom>
          <a:noFill/>
        </p:spPr>
        <p:txBody>
          <a:bodyPr wrap="square" rtlCol="0">
            <a:spAutoFit/>
          </a:bodyPr>
          <a:lstStyle/>
          <a:p>
            <a:r>
              <a:rPr lang="en-US" sz="1600" b="1" dirty="0"/>
              <a:t>TOE CAPS</a:t>
            </a:r>
            <a:endParaRPr lang="en-US" b="1"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HEAD PROTECTION.</a:t>
            </a:r>
            <a:br>
              <a:rPr lang="en-US" sz="3100" dirty="0"/>
            </a:br>
            <a:r>
              <a:rPr lang="en-US" sz="1800" b="1" dirty="0"/>
              <a:t>Head Hazards</a:t>
            </a:r>
            <a:br>
              <a:rPr lang="en-US" sz="1800" b="1" dirty="0"/>
            </a:br>
            <a:r>
              <a:rPr lang="en-US" sz="1800" dirty="0"/>
              <a:t>The workplace can present numerous hazards to the head. The hazard peculiar to the warehouse is as follows:</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505200" y="4029670"/>
            <a:ext cx="4724400" cy="923330"/>
          </a:xfrm>
          <a:prstGeom prst="rect">
            <a:avLst/>
          </a:prstGeom>
          <a:noFill/>
        </p:spPr>
        <p:txBody>
          <a:bodyPr wrap="square" rtlCol="0">
            <a:spAutoFit/>
          </a:bodyPr>
          <a:lstStyle/>
          <a:p>
            <a:r>
              <a:rPr lang="en-US" sz="1800" dirty="0"/>
              <a:t>Stationary objects with potential energy falling from above during storage, construction or regular maintenance.</a:t>
            </a:r>
          </a:p>
        </p:txBody>
      </p:sp>
      <p:pic>
        <p:nvPicPr>
          <p:cNvPr id="8" name="Picture 7" descr="C:\Documents and Settings\bk8277\Desktop\20110405\Photo0465.jpg"/>
          <p:cNvPicPr>
            <a:picLocks noChangeAspect="1" noChangeArrowheads="1"/>
          </p:cNvPicPr>
          <p:nvPr/>
        </p:nvPicPr>
        <p:blipFill>
          <a:blip r:embed="rId3" cstate="print"/>
          <a:srcRect/>
          <a:stretch>
            <a:fillRect/>
          </a:stretch>
        </p:blipFill>
        <p:spPr bwMode="auto">
          <a:xfrm>
            <a:off x="381000" y="2971800"/>
            <a:ext cx="2971800" cy="3124200"/>
          </a:xfrm>
          <a:prstGeom prst="rect">
            <a:avLst/>
          </a:prstGeom>
          <a:noFill/>
          <a:ln w="9525">
            <a:noFill/>
            <a:miter lim="8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066800"/>
            <a:ext cx="8610600" cy="3276600"/>
          </a:xfrm>
        </p:spPr>
        <p:txBody>
          <a:bodyPr>
            <a:normAutofit fontScale="90000"/>
          </a:bodyPr>
          <a:lstStyle/>
          <a:p>
            <a:pPr algn="l"/>
            <a:br>
              <a:rPr lang="en-US" sz="3100" dirty="0"/>
            </a:br>
            <a:r>
              <a:rPr lang="en-US" sz="3100" dirty="0"/>
              <a:t> HEAD PROTECTION.</a:t>
            </a:r>
            <a:br>
              <a:rPr lang="en-US" sz="3100" dirty="0"/>
            </a:br>
            <a:r>
              <a:rPr lang="en-US" sz="3100" dirty="0"/>
              <a:t> </a:t>
            </a:r>
            <a:r>
              <a:rPr lang="en-US" sz="1800" b="1" dirty="0"/>
              <a:t>Head Hazards</a:t>
            </a:r>
            <a:br>
              <a:rPr lang="en-US" sz="1800" b="1" dirty="0"/>
            </a:br>
            <a:r>
              <a:rPr lang="en-US" sz="1800" dirty="0"/>
              <a:t> Protection for the Hazards mentioned is </a:t>
            </a:r>
            <a:r>
              <a:rPr lang="en-US" sz="2400" b="1" dirty="0">
                <a:solidFill>
                  <a:srgbClr val="00B050"/>
                </a:solidFill>
              </a:rPr>
              <a:t>SAFETY / HARD HATS </a:t>
            </a:r>
            <a:br>
              <a:rPr lang="en-US" sz="1800" dirty="0"/>
            </a:br>
            <a:r>
              <a:rPr lang="en-US" sz="1800" dirty="0"/>
              <a:t> </a:t>
            </a:r>
            <a:br>
              <a:rPr lang="en-US" sz="1800" dirty="0"/>
            </a:br>
            <a:endParaRPr lang="en-US" sz="8000" dirty="0"/>
          </a:p>
        </p:txBody>
      </p:sp>
      <p:sp>
        <p:nvSpPr>
          <p:cNvPr id="3" name="Rectangle 2"/>
          <p:cNvSpPr txBox="1">
            <a:spLocks noChangeArrowheads="1"/>
          </p:cNvSpPr>
          <p:nvPr/>
        </p:nvSpPr>
        <p:spPr>
          <a:xfrm>
            <a:off x="2133600" y="1219200"/>
            <a:ext cx="42672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4400" b="1" dirty="0">
                <a:solidFill>
                  <a:srgbClr val="00B050"/>
                </a:solidFill>
                <a:latin typeface="+mj-lt"/>
                <a:ea typeface="+mj-ea"/>
                <a:cs typeface="+mj-cs"/>
              </a:rPr>
              <a:t>LEVELS OF CONTROL</a:t>
            </a:r>
            <a:br>
              <a:rPr kumimoji="0" lang="en-US" sz="176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br>
              <a:rPr kumimoji="0" lang="en-US" sz="2800" b="0" i="0" u="none" strike="noStrike" kern="1200" cap="none" spc="0" normalizeH="0" baseline="0" noProof="0" dirty="0">
                <a:ln>
                  <a:noFill/>
                </a:ln>
                <a:solidFill>
                  <a:schemeClr val="tx1"/>
                </a:solidFill>
                <a:effectLst/>
                <a:uLnTx/>
                <a:uFillTx/>
                <a:latin typeface="+mj-lt"/>
                <a:ea typeface="+mj-ea"/>
                <a:cs typeface="+mj-cs"/>
              </a:rPr>
            </a:br>
            <a:endParaRPr kumimoji="0" lang="en-US" sz="80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2971800" y="3048000"/>
            <a:ext cx="6019800" cy="1692771"/>
          </a:xfrm>
          <a:prstGeom prst="rect">
            <a:avLst/>
          </a:prstGeom>
          <a:noFill/>
        </p:spPr>
        <p:txBody>
          <a:bodyPr wrap="square" rtlCol="0">
            <a:spAutoFit/>
          </a:bodyPr>
          <a:lstStyle/>
          <a:p>
            <a:r>
              <a:rPr lang="en-US" sz="2000" dirty="0"/>
              <a:t>It will protect against:</a:t>
            </a:r>
          </a:p>
          <a:p>
            <a:pPr marL="342900" indent="-342900">
              <a:buAutoNum type="arabicPeriod"/>
            </a:pPr>
            <a:r>
              <a:rPr lang="en-US" sz="1600" dirty="0"/>
              <a:t>Stationary objects stored at a height.</a:t>
            </a:r>
          </a:p>
          <a:p>
            <a:pPr marL="342900" indent="-342900">
              <a:buAutoNum type="arabicPeriod"/>
            </a:pPr>
            <a:r>
              <a:rPr lang="en-US" sz="1600" dirty="0"/>
              <a:t>Fall hazards during construction or maintenance tasks at a certain heights.</a:t>
            </a:r>
          </a:p>
          <a:p>
            <a:pPr marL="342900" indent="-342900">
              <a:buAutoNum type="arabicPeriod"/>
            </a:pPr>
            <a:r>
              <a:rPr lang="en-US" sz="1600" dirty="0"/>
              <a:t>Low hanging cross beams or posts. </a:t>
            </a:r>
          </a:p>
          <a:p>
            <a:r>
              <a:rPr lang="en-US" sz="2000" dirty="0"/>
              <a:t> </a:t>
            </a:r>
          </a:p>
        </p:txBody>
      </p:sp>
      <p:pic>
        <p:nvPicPr>
          <p:cNvPr id="1026" name="Picture 2"/>
          <p:cNvPicPr>
            <a:picLocks noChangeAspect="1" noChangeArrowheads="1"/>
          </p:cNvPicPr>
          <p:nvPr/>
        </p:nvPicPr>
        <p:blipFill>
          <a:blip r:embed="rId3" cstate="print"/>
          <a:srcRect/>
          <a:stretch>
            <a:fillRect/>
          </a:stretch>
        </p:blipFill>
        <p:spPr bwMode="auto">
          <a:xfrm>
            <a:off x="381000" y="2895600"/>
            <a:ext cx="2438400" cy="2590800"/>
          </a:xfrm>
          <a:prstGeom prst="rect">
            <a:avLst/>
          </a:prstGeom>
          <a:noFill/>
          <a:ln w="9525">
            <a:noFill/>
            <a:miter lim="800000"/>
            <a:headEnd/>
            <a:tailEnd/>
          </a:ln>
          <a:effectLst/>
        </p:spPr>
      </p:pic>
    </p:spTree>
  </p:cSld>
  <p:clrMapOvr>
    <a:masterClrMapping/>
  </p:clrMapOvr>
  <p:transition spd="med"/>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4497</TotalTime>
  <Words>728</Words>
  <Application>Microsoft Office PowerPoint</Application>
  <PresentationFormat>On-screen Show (4:3)</PresentationFormat>
  <Paragraphs>74</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  1. DEFINATION OF PPE  2. LEVELS OF PROTECTION      </vt:lpstr>
      <vt:lpstr>    PPE STANDS FOR PERSONAL PROTECTIVE EQUIPMENT. They are various equipments used to protect different parts of the human body from hazardous conditions.  Whenever possible, Controls are used to minimize risk and eliminate hazardous conditions.   The Hierarchy of Controls lists control strategies from most to least preferable.    Hierarchy of Controls :   1. Substitution or Design Out   2. Engineering   3. Administrative   4. PPE   </vt:lpstr>
      <vt:lpstr>EYE AND FACE PROTECTION. Eye and Face Hazards The workplace can present numerous hazards to your eyes and face.  Some of which are: </vt:lpstr>
      <vt:lpstr>EYE AND FACE PROTECTION. Eye and Face Hazards Protection for the Hazards mentioned is SAFETY GLASSES </vt:lpstr>
      <vt:lpstr> FOOT AND LEG PROTECTION. Foot and Leg Hazards The workplace can present numerous hazards to feet and legs. The hazard peculiar to the warehouse is as follows:   </vt:lpstr>
      <vt:lpstr> FOOT AND LEG PROTECTION. Foot and Leg Hazards  Protection for the Hazards mentioned is SAFETY SHOES &amp; TOE GUARDS/ CAPS    </vt:lpstr>
      <vt:lpstr> HEAD PROTECTION. Head Hazards The workplace can present numerous hazards to the head. The hazard peculiar to the warehouse is as follows:   </vt:lpstr>
      <vt:lpstr>  HEAD PROTECTION.  Head Hazards  Protection for the Hazards mentioned is SAFETY / HARD HATS    </vt:lpstr>
      <vt:lpstr> BODY PROTECTION. Body Hazards The workplace can present numerous hazards to the human body. The hazards peculiar to the warehouse are as follows:   </vt:lpstr>
      <vt:lpstr>  BODY PROTECTION.  Body Hazards  Protection for the Hazards mentioned is    </vt:lpstr>
      <vt:lpstr> HAND PROTECTION. Hand Hazards The workplace can present numerous hazards to the head. The hazard peculiar to the warehouse is as follows:   </vt:lpstr>
      <vt:lpstr>  HAND PROTECTION.  Hand Hazards  Protection for the Hazards mentioned is HAND GLOVES    </vt:lpstr>
      <vt:lpstr>THE END</vt:lpstr>
    </vt:vector>
  </TitlesOfParts>
  <Company>Procter &amp; Gamble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dc:title>
  <dc:creator>SEWP 4 User</dc:creator>
  <cp:lastModifiedBy>Adedoyin Adebiyi</cp:lastModifiedBy>
  <cp:revision>295</cp:revision>
  <cp:lastPrinted>2014-03-28T14:15:51Z</cp:lastPrinted>
  <dcterms:created xsi:type="dcterms:W3CDTF">2001-08-03T18:00:29Z</dcterms:created>
  <dcterms:modified xsi:type="dcterms:W3CDTF">2022-09-16T10:29:10Z</dcterms:modified>
</cp:coreProperties>
</file>