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991472-3017-403F-846A-354141BB7504}"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en-US"/>
        </a:p>
      </dgm:t>
    </dgm:pt>
    <dgm:pt modelId="{7EAFAC76-2D7C-43F1-A692-9FA225907CE4}">
      <dgm:prSet phldrT="[Text]"/>
      <dgm:spPr>
        <a:solidFill>
          <a:srgbClr val="FF9900"/>
        </a:solidFill>
      </dgm:spPr>
      <dgm:t>
        <a:bodyPr/>
        <a:lstStyle/>
        <a:p>
          <a:r>
            <a:rPr lang="en-US" b="1" dirty="0"/>
            <a:t>&lt;3% Sensitizations</a:t>
          </a:r>
        </a:p>
        <a:p>
          <a:r>
            <a:rPr lang="en-US" b="1" dirty="0"/>
            <a:t>No Grade 2 or Grade 3 Reactions.</a:t>
          </a:r>
        </a:p>
      </dgm:t>
    </dgm:pt>
    <dgm:pt modelId="{0C922920-57D0-463A-A4D8-10523CCE22E4}" type="parTrans" cxnId="{9801968F-BC38-4A91-B29F-8A3B1287E407}">
      <dgm:prSet/>
      <dgm:spPr/>
      <dgm:t>
        <a:bodyPr/>
        <a:lstStyle/>
        <a:p>
          <a:endParaRPr lang="en-US"/>
        </a:p>
      </dgm:t>
    </dgm:pt>
    <dgm:pt modelId="{4601FD60-9232-4F59-8D30-72F7E1F8AF15}" type="sibTrans" cxnId="{9801968F-BC38-4A91-B29F-8A3B1287E407}">
      <dgm:prSet/>
      <dgm:spPr/>
      <dgm:t>
        <a:bodyPr/>
        <a:lstStyle/>
        <a:p>
          <a:endParaRPr lang="en-US"/>
        </a:p>
      </dgm:t>
    </dgm:pt>
    <dgm:pt modelId="{A152E01E-2222-4802-8640-986F628BD310}">
      <dgm:prSet phldrT="[Text]"/>
      <dgm:spPr>
        <a:solidFill>
          <a:srgbClr val="00B050"/>
        </a:solidFill>
      </dgm:spPr>
      <dgm:t>
        <a:bodyPr/>
        <a:lstStyle/>
        <a:p>
          <a:r>
            <a:rPr lang="en-US" dirty="0"/>
            <a:t>Exposure Control</a:t>
          </a:r>
        </a:p>
      </dgm:t>
    </dgm:pt>
    <dgm:pt modelId="{D2503570-1291-4196-B5B3-796B5EE66E7B}" type="parTrans" cxnId="{E171A5D1-8C8C-4A90-9278-3DE77910613C}">
      <dgm:prSet/>
      <dgm:spPr/>
      <dgm:t>
        <a:bodyPr/>
        <a:lstStyle/>
        <a:p>
          <a:endParaRPr lang="en-US"/>
        </a:p>
      </dgm:t>
    </dgm:pt>
    <dgm:pt modelId="{C731E147-30DA-4FD3-A90E-5393A1492498}" type="sibTrans" cxnId="{E171A5D1-8C8C-4A90-9278-3DE77910613C}">
      <dgm:prSet/>
      <dgm:spPr/>
      <dgm:t>
        <a:bodyPr/>
        <a:lstStyle/>
        <a:p>
          <a:endParaRPr lang="en-US"/>
        </a:p>
      </dgm:t>
    </dgm:pt>
    <dgm:pt modelId="{A4D38CC1-4650-4CB1-B5D2-E705B8409E76}">
      <dgm:prSet phldrT="[Text]"/>
      <dgm:spPr>
        <a:solidFill>
          <a:srgbClr val="00B0F0"/>
        </a:solidFill>
      </dgm:spPr>
      <dgm:t>
        <a:bodyPr/>
        <a:lstStyle/>
        <a:p>
          <a:r>
            <a:rPr lang="en-US" dirty="0"/>
            <a:t>Operating Standards</a:t>
          </a:r>
        </a:p>
      </dgm:t>
    </dgm:pt>
    <dgm:pt modelId="{14E7E056-6ED3-4EDF-85C2-B8902B8DE496}" type="parTrans" cxnId="{CC1ECA83-83F2-42E1-9891-BC846EE42448}">
      <dgm:prSet/>
      <dgm:spPr/>
      <dgm:t>
        <a:bodyPr/>
        <a:lstStyle/>
        <a:p>
          <a:endParaRPr lang="en-US"/>
        </a:p>
      </dgm:t>
    </dgm:pt>
    <dgm:pt modelId="{502C890E-115C-4E52-8A36-0B2C1FDEFB54}" type="sibTrans" cxnId="{CC1ECA83-83F2-42E1-9891-BC846EE42448}">
      <dgm:prSet/>
      <dgm:spPr/>
      <dgm:t>
        <a:bodyPr/>
        <a:lstStyle/>
        <a:p>
          <a:endParaRPr lang="en-US"/>
        </a:p>
      </dgm:t>
    </dgm:pt>
    <dgm:pt modelId="{85CB3A15-223D-4438-8E16-F67FD72D6E31}">
      <dgm:prSet phldrT="[Text]"/>
      <dgm:spPr>
        <a:solidFill>
          <a:srgbClr val="C00000"/>
        </a:solidFill>
      </dgm:spPr>
      <dgm:t>
        <a:bodyPr/>
        <a:lstStyle/>
        <a:p>
          <a:r>
            <a:rPr lang="en-US" dirty="0"/>
            <a:t>Medical Surveillance</a:t>
          </a:r>
        </a:p>
      </dgm:t>
    </dgm:pt>
    <dgm:pt modelId="{FBE397D2-FF1C-4A46-B0FF-0C88FDF89C47}" type="parTrans" cxnId="{8B01FEC4-30A3-441C-A07E-D1FD7F5734D5}">
      <dgm:prSet/>
      <dgm:spPr/>
      <dgm:t>
        <a:bodyPr/>
        <a:lstStyle/>
        <a:p>
          <a:endParaRPr lang="en-US"/>
        </a:p>
      </dgm:t>
    </dgm:pt>
    <dgm:pt modelId="{97345624-1CA5-4EA3-885B-9662F2FA1FFB}" type="sibTrans" cxnId="{8B01FEC4-30A3-441C-A07E-D1FD7F5734D5}">
      <dgm:prSet/>
      <dgm:spPr/>
      <dgm:t>
        <a:bodyPr/>
        <a:lstStyle/>
        <a:p>
          <a:endParaRPr lang="en-US"/>
        </a:p>
      </dgm:t>
    </dgm:pt>
    <dgm:pt modelId="{A62525C1-AB30-485B-847C-9D5168915D1B}">
      <dgm:prSet phldrT="[Text]"/>
      <dgm:spPr>
        <a:solidFill>
          <a:schemeClr val="accent5">
            <a:lumMod val="75000"/>
          </a:schemeClr>
        </a:solidFill>
      </dgm:spPr>
      <dgm:t>
        <a:bodyPr/>
        <a:lstStyle/>
        <a:p>
          <a:r>
            <a:rPr lang="en-US" dirty="0"/>
            <a:t>Leadership, Behavior and Culture</a:t>
          </a:r>
        </a:p>
      </dgm:t>
    </dgm:pt>
    <dgm:pt modelId="{8A8C1B50-19AD-422B-843B-9964C45BF21D}" type="parTrans" cxnId="{02AAAAC4-401E-4AC4-8F42-44A8AB48EAD2}">
      <dgm:prSet/>
      <dgm:spPr/>
      <dgm:t>
        <a:bodyPr/>
        <a:lstStyle/>
        <a:p>
          <a:endParaRPr lang="en-US"/>
        </a:p>
      </dgm:t>
    </dgm:pt>
    <dgm:pt modelId="{D18240F3-6F13-47FD-967C-1D1C01E9F52A}" type="sibTrans" cxnId="{02AAAAC4-401E-4AC4-8F42-44A8AB48EAD2}">
      <dgm:prSet/>
      <dgm:spPr/>
      <dgm:t>
        <a:bodyPr/>
        <a:lstStyle/>
        <a:p>
          <a:endParaRPr lang="en-US"/>
        </a:p>
      </dgm:t>
    </dgm:pt>
    <dgm:pt modelId="{974AE41C-366B-4FE3-B69E-1D539066E6DD}">
      <dgm:prSet phldrT="[Text]"/>
      <dgm:spPr>
        <a:solidFill>
          <a:srgbClr val="FF33CC"/>
        </a:solidFill>
      </dgm:spPr>
      <dgm:t>
        <a:bodyPr/>
        <a:lstStyle/>
        <a:p>
          <a:r>
            <a:rPr lang="en-US" dirty="0"/>
            <a:t>Exposure Assessment</a:t>
          </a:r>
        </a:p>
      </dgm:t>
    </dgm:pt>
    <dgm:pt modelId="{9471CCC4-BFB7-415C-B52A-641C108CE4D9}" type="parTrans" cxnId="{DD2A3F08-B34F-4226-A613-66B5A67C296B}">
      <dgm:prSet/>
      <dgm:spPr/>
      <dgm:t>
        <a:bodyPr/>
        <a:lstStyle/>
        <a:p>
          <a:endParaRPr lang="en-US"/>
        </a:p>
      </dgm:t>
    </dgm:pt>
    <dgm:pt modelId="{B8BCDE98-874E-43C6-A7CB-5B01D172DD21}" type="sibTrans" cxnId="{DD2A3F08-B34F-4226-A613-66B5A67C296B}">
      <dgm:prSet/>
      <dgm:spPr/>
      <dgm:t>
        <a:bodyPr/>
        <a:lstStyle/>
        <a:p>
          <a:endParaRPr lang="en-US"/>
        </a:p>
      </dgm:t>
    </dgm:pt>
    <dgm:pt modelId="{0C2121CA-AA60-4C7F-9869-41EC9F248000}" type="pres">
      <dgm:prSet presAssocID="{87991472-3017-403F-846A-354141BB7504}" presName="cycle" presStyleCnt="0">
        <dgm:presLayoutVars>
          <dgm:chMax val="1"/>
          <dgm:dir/>
          <dgm:animLvl val="ctr"/>
          <dgm:resizeHandles val="exact"/>
        </dgm:presLayoutVars>
      </dgm:prSet>
      <dgm:spPr/>
    </dgm:pt>
    <dgm:pt modelId="{FC1FD2A6-23B5-4F3D-8038-220CCDEC977D}" type="pres">
      <dgm:prSet presAssocID="{7EAFAC76-2D7C-43F1-A692-9FA225907CE4}" presName="centerShape" presStyleLbl="node0" presStyleIdx="0" presStyleCnt="1" custLinFactNeighborX="3941" custLinFactNeighborY="863"/>
      <dgm:spPr/>
    </dgm:pt>
    <dgm:pt modelId="{7B011E44-C588-409A-A4D8-95219E671BCF}" type="pres">
      <dgm:prSet presAssocID="{D2503570-1291-4196-B5B3-796B5EE66E7B}" presName="Name9" presStyleLbl="parChTrans1D2" presStyleIdx="0" presStyleCnt="5"/>
      <dgm:spPr/>
    </dgm:pt>
    <dgm:pt modelId="{0ED42287-FB01-4022-901E-5215D8E84C04}" type="pres">
      <dgm:prSet presAssocID="{D2503570-1291-4196-B5B3-796B5EE66E7B}" presName="connTx" presStyleLbl="parChTrans1D2" presStyleIdx="0" presStyleCnt="5"/>
      <dgm:spPr/>
    </dgm:pt>
    <dgm:pt modelId="{62F68631-33EC-44DB-B941-AB91B7890488}" type="pres">
      <dgm:prSet presAssocID="{A152E01E-2222-4802-8640-986F628BD310}" presName="node" presStyleLbl="node1" presStyleIdx="0" presStyleCnt="5" custRadScaleRad="101048" custRadScaleInc="-4959">
        <dgm:presLayoutVars>
          <dgm:bulletEnabled val="1"/>
        </dgm:presLayoutVars>
      </dgm:prSet>
      <dgm:spPr/>
    </dgm:pt>
    <dgm:pt modelId="{6818BB83-8D2B-4756-A273-76F5A39CB243}" type="pres">
      <dgm:prSet presAssocID="{14E7E056-6ED3-4EDF-85C2-B8902B8DE496}" presName="Name9" presStyleLbl="parChTrans1D2" presStyleIdx="1" presStyleCnt="5"/>
      <dgm:spPr/>
    </dgm:pt>
    <dgm:pt modelId="{0855FACE-DCE1-424B-B89B-0F5C29F162B1}" type="pres">
      <dgm:prSet presAssocID="{14E7E056-6ED3-4EDF-85C2-B8902B8DE496}" presName="connTx" presStyleLbl="parChTrans1D2" presStyleIdx="1" presStyleCnt="5"/>
      <dgm:spPr/>
    </dgm:pt>
    <dgm:pt modelId="{1F69146C-0078-4725-ADC8-F14C28DAC95B}" type="pres">
      <dgm:prSet presAssocID="{A4D38CC1-4650-4CB1-B5D2-E705B8409E76}" presName="node" presStyleLbl="node1" presStyleIdx="1" presStyleCnt="5">
        <dgm:presLayoutVars>
          <dgm:bulletEnabled val="1"/>
        </dgm:presLayoutVars>
      </dgm:prSet>
      <dgm:spPr/>
    </dgm:pt>
    <dgm:pt modelId="{809123B2-B590-424A-ADAF-F22081F32060}" type="pres">
      <dgm:prSet presAssocID="{FBE397D2-FF1C-4A46-B0FF-0C88FDF89C47}" presName="Name9" presStyleLbl="parChTrans1D2" presStyleIdx="2" presStyleCnt="5"/>
      <dgm:spPr/>
    </dgm:pt>
    <dgm:pt modelId="{FE1F163E-535F-4808-A1E5-3CDB169651FF}" type="pres">
      <dgm:prSet presAssocID="{FBE397D2-FF1C-4A46-B0FF-0C88FDF89C47}" presName="connTx" presStyleLbl="parChTrans1D2" presStyleIdx="2" presStyleCnt="5"/>
      <dgm:spPr/>
    </dgm:pt>
    <dgm:pt modelId="{AEADC93F-4A6B-46BE-BDBD-5C6E8AB6425D}" type="pres">
      <dgm:prSet presAssocID="{85CB3A15-223D-4438-8E16-F67FD72D6E31}" presName="node" presStyleLbl="node1" presStyleIdx="2" presStyleCnt="5">
        <dgm:presLayoutVars>
          <dgm:bulletEnabled val="1"/>
        </dgm:presLayoutVars>
      </dgm:prSet>
      <dgm:spPr/>
    </dgm:pt>
    <dgm:pt modelId="{99D5CE52-1F5E-4203-A848-28C4559CB7D6}" type="pres">
      <dgm:prSet presAssocID="{8A8C1B50-19AD-422B-843B-9964C45BF21D}" presName="Name9" presStyleLbl="parChTrans1D2" presStyleIdx="3" presStyleCnt="5"/>
      <dgm:spPr/>
    </dgm:pt>
    <dgm:pt modelId="{A2DF8A11-1EB7-4745-AFC5-0F7DD39EEF0D}" type="pres">
      <dgm:prSet presAssocID="{8A8C1B50-19AD-422B-843B-9964C45BF21D}" presName="connTx" presStyleLbl="parChTrans1D2" presStyleIdx="3" presStyleCnt="5"/>
      <dgm:spPr/>
    </dgm:pt>
    <dgm:pt modelId="{3B1C1670-607F-41DC-A3E8-16C5FB10270B}" type="pres">
      <dgm:prSet presAssocID="{A62525C1-AB30-485B-847C-9D5168915D1B}" presName="node" presStyleLbl="node1" presStyleIdx="3" presStyleCnt="5">
        <dgm:presLayoutVars>
          <dgm:bulletEnabled val="1"/>
        </dgm:presLayoutVars>
      </dgm:prSet>
      <dgm:spPr/>
    </dgm:pt>
    <dgm:pt modelId="{299E3726-3AB1-40FE-AAF9-B25CD78F405B}" type="pres">
      <dgm:prSet presAssocID="{9471CCC4-BFB7-415C-B52A-641C108CE4D9}" presName="Name9" presStyleLbl="parChTrans1D2" presStyleIdx="4" presStyleCnt="5"/>
      <dgm:spPr/>
    </dgm:pt>
    <dgm:pt modelId="{27680F03-D96D-4EBE-837D-03701E037B31}" type="pres">
      <dgm:prSet presAssocID="{9471CCC4-BFB7-415C-B52A-641C108CE4D9}" presName="connTx" presStyleLbl="parChTrans1D2" presStyleIdx="4" presStyleCnt="5"/>
      <dgm:spPr/>
    </dgm:pt>
    <dgm:pt modelId="{9AD1608B-1057-4276-B750-615A9EE57897}" type="pres">
      <dgm:prSet presAssocID="{974AE41C-366B-4FE3-B69E-1D539066E6DD}" presName="node" presStyleLbl="node1" presStyleIdx="4" presStyleCnt="5">
        <dgm:presLayoutVars>
          <dgm:bulletEnabled val="1"/>
        </dgm:presLayoutVars>
      </dgm:prSet>
      <dgm:spPr/>
    </dgm:pt>
  </dgm:ptLst>
  <dgm:cxnLst>
    <dgm:cxn modelId="{DD2A3F08-B34F-4226-A613-66B5A67C296B}" srcId="{7EAFAC76-2D7C-43F1-A692-9FA225907CE4}" destId="{974AE41C-366B-4FE3-B69E-1D539066E6DD}" srcOrd="4" destOrd="0" parTransId="{9471CCC4-BFB7-415C-B52A-641C108CE4D9}" sibTransId="{B8BCDE98-874E-43C6-A7CB-5B01D172DD21}"/>
    <dgm:cxn modelId="{B3E5A527-1E21-4771-97FB-73BFFEA66282}" type="presOf" srcId="{87991472-3017-403F-846A-354141BB7504}" destId="{0C2121CA-AA60-4C7F-9869-41EC9F248000}" srcOrd="0" destOrd="0" presId="urn:microsoft.com/office/officeart/2005/8/layout/radial1"/>
    <dgm:cxn modelId="{C9D4B429-0753-4407-8AF8-39CFA06C02CC}" type="presOf" srcId="{9471CCC4-BFB7-415C-B52A-641C108CE4D9}" destId="{299E3726-3AB1-40FE-AAF9-B25CD78F405B}" srcOrd="0" destOrd="0" presId="urn:microsoft.com/office/officeart/2005/8/layout/radial1"/>
    <dgm:cxn modelId="{95924371-C5B6-4E0F-9AFE-ECA7E91451FB}" type="presOf" srcId="{974AE41C-366B-4FE3-B69E-1D539066E6DD}" destId="{9AD1608B-1057-4276-B750-615A9EE57897}" srcOrd="0" destOrd="0" presId="urn:microsoft.com/office/officeart/2005/8/layout/radial1"/>
    <dgm:cxn modelId="{27515C54-7434-40D0-A972-DC9A7534B597}" type="presOf" srcId="{FBE397D2-FF1C-4A46-B0FF-0C88FDF89C47}" destId="{809123B2-B590-424A-ADAF-F22081F32060}" srcOrd="0" destOrd="0" presId="urn:microsoft.com/office/officeart/2005/8/layout/radial1"/>
    <dgm:cxn modelId="{3D2F9958-7C55-4C2B-9067-15817E1233A5}" type="presOf" srcId="{FBE397D2-FF1C-4A46-B0FF-0C88FDF89C47}" destId="{FE1F163E-535F-4808-A1E5-3CDB169651FF}" srcOrd="1" destOrd="0" presId="urn:microsoft.com/office/officeart/2005/8/layout/radial1"/>
    <dgm:cxn modelId="{CC1ECA83-83F2-42E1-9891-BC846EE42448}" srcId="{7EAFAC76-2D7C-43F1-A692-9FA225907CE4}" destId="{A4D38CC1-4650-4CB1-B5D2-E705B8409E76}" srcOrd="1" destOrd="0" parTransId="{14E7E056-6ED3-4EDF-85C2-B8902B8DE496}" sibTransId="{502C890E-115C-4E52-8A36-0B2C1FDEFB54}"/>
    <dgm:cxn modelId="{20639587-F04A-4243-90F6-718F1C937136}" type="presOf" srcId="{D2503570-1291-4196-B5B3-796B5EE66E7B}" destId="{0ED42287-FB01-4022-901E-5215D8E84C04}" srcOrd="1" destOrd="0" presId="urn:microsoft.com/office/officeart/2005/8/layout/radial1"/>
    <dgm:cxn modelId="{C9DC4E8E-6E4B-417C-B827-D52E7F555ED4}" type="presOf" srcId="{A62525C1-AB30-485B-847C-9D5168915D1B}" destId="{3B1C1670-607F-41DC-A3E8-16C5FB10270B}" srcOrd="0" destOrd="0" presId="urn:microsoft.com/office/officeart/2005/8/layout/radial1"/>
    <dgm:cxn modelId="{9801968F-BC38-4A91-B29F-8A3B1287E407}" srcId="{87991472-3017-403F-846A-354141BB7504}" destId="{7EAFAC76-2D7C-43F1-A692-9FA225907CE4}" srcOrd="0" destOrd="0" parTransId="{0C922920-57D0-463A-A4D8-10523CCE22E4}" sibTransId="{4601FD60-9232-4F59-8D30-72F7E1F8AF15}"/>
    <dgm:cxn modelId="{45B68C95-A9D3-448C-A7F7-DA93301D7914}" type="presOf" srcId="{9471CCC4-BFB7-415C-B52A-641C108CE4D9}" destId="{27680F03-D96D-4EBE-837D-03701E037B31}" srcOrd="1" destOrd="0" presId="urn:microsoft.com/office/officeart/2005/8/layout/radial1"/>
    <dgm:cxn modelId="{7ED3BF95-E09E-481E-A6E8-5B118ED8A1D6}" type="presOf" srcId="{8A8C1B50-19AD-422B-843B-9964C45BF21D}" destId="{99D5CE52-1F5E-4203-A848-28C4559CB7D6}" srcOrd="0" destOrd="0" presId="urn:microsoft.com/office/officeart/2005/8/layout/radial1"/>
    <dgm:cxn modelId="{60829698-24BE-4BA2-B1BA-A08636231E02}" type="presOf" srcId="{A4D38CC1-4650-4CB1-B5D2-E705B8409E76}" destId="{1F69146C-0078-4725-ADC8-F14C28DAC95B}" srcOrd="0" destOrd="0" presId="urn:microsoft.com/office/officeart/2005/8/layout/radial1"/>
    <dgm:cxn modelId="{D09286A6-C975-41BE-9818-826CDD886BB4}" type="presOf" srcId="{7EAFAC76-2D7C-43F1-A692-9FA225907CE4}" destId="{FC1FD2A6-23B5-4F3D-8038-220CCDEC977D}" srcOrd="0" destOrd="0" presId="urn:microsoft.com/office/officeart/2005/8/layout/radial1"/>
    <dgm:cxn modelId="{7EF09DA9-705C-4780-84BA-05C4EFD62E98}" type="presOf" srcId="{85CB3A15-223D-4438-8E16-F67FD72D6E31}" destId="{AEADC93F-4A6B-46BE-BDBD-5C6E8AB6425D}" srcOrd="0" destOrd="0" presId="urn:microsoft.com/office/officeart/2005/8/layout/radial1"/>
    <dgm:cxn modelId="{02AAAAC4-401E-4AC4-8F42-44A8AB48EAD2}" srcId="{7EAFAC76-2D7C-43F1-A692-9FA225907CE4}" destId="{A62525C1-AB30-485B-847C-9D5168915D1B}" srcOrd="3" destOrd="0" parTransId="{8A8C1B50-19AD-422B-843B-9964C45BF21D}" sibTransId="{D18240F3-6F13-47FD-967C-1D1C01E9F52A}"/>
    <dgm:cxn modelId="{8B01FEC4-30A3-441C-A07E-D1FD7F5734D5}" srcId="{7EAFAC76-2D7C-43F1-A692-9FA225907CE4}" destId="{85CB3A15-223D-4438-8E16-F67FD72D6E31}" srcOrd="2" destOrd="0" parTransId="{FBE397D2-FF1C-4A46-B0FF-0C88FDF89C47}" sibTransId="{97345624-1CA5-4EA3-885B-9662F2FA1FFB}"/>
    <dgm:cxn modelId="{1BC98EC7-6776-4F08-A22B-666708BFB66E}" type="presOf" srcId="{D2503570-1291-4196-B5B3-796B5EE66E7B}" destId="{7B011E44-C588-409A-A4D8-95219E671BCF}" srcOrd="0" destOrd="0" presId="urn:microsoft.com/office/officeart/2005/8/layout/radial1"/>
    <dgm:cxn modelId="{E171A5D1-8C8C-4A90-9278-3DE77910613C}" srcId="{7EAFAC76-2D7C-43F1-A692-9FA225907CE4}" destId="{A152E01E-2222-4802-8640-986F628BD310}" srcOrd="0" destOrd="0" parTransId="{D2503570-1291-4196-B5B3-796B5EE66E7B}" sibTransId="{C731E147-30DA-4FD3-A90E-5393A1492498}"/>
    <dgm:cxn modelId="{AFE401D3-E70E-4CD5-98A4-5D8957183A7F}" type="presOf" srcId="{14E7E056-6ED3-4EDF-85C2-B8902B8DE496}" destId="{6818BB83-8D2B-4756-A273-76F5A39CB243}" srcOrd="0" destOrd="0" presId="urn:microsoft.com/office/officeart/2005/8/layout/radial1"/>
    <dgm:cxn modelId="{8D650BE1-4DC3-4581-84A4-077DABC48B42}" type="presOf" srcId="{A152E01E-2222-4802-8640-986F628BD310}" destId="{62F68631-33EC-44DB-B941-AB91B7890488}" srcOrd="0" destOrd="0" presId="urn:microsoft.com/office/officeart/2005/8/layout/radial1"/>
    <dgm:cxn modelId="{6E46B1E4-1221-4A96-9A0B-018BEFB2F9A0}" type="presOf" srcId="{8A8C1B50-19AD-422B-843B-9964C45BF21D}" destId="{A2DF8A11-1EB7-4745-AFC5-0F7DD39EEF0D}" srcOrd="1" destOrd="0" presId="urn:microsoft.com/office/officeart/2005/8/layout/radial1"/>
    <dgm:cxn modelId="{C74F68E5-2A87-4D8E-925E-44A9D65446D7}" type="presOf" srcId="{14E7E056-6ED3-4EDF-85C2-B8902B8DE496}" destId="{0855FACE-DCE1-424B-B89B-0F5C29F162B1}" srcOrd="1" destOrd="0" presId="urn:microsoft.com/office/officeart/2005/8/layout/radial1"/>
    <dgm:cxn modelId="{BF99557D-A112-4CC2-8130-F2DBE25AFBFF}" type="presParOf" srcId="{0C2121CA-AA60-4C7F-9869-41EC9F248000}" destId="{FC1FD2A6-23B5-4F3D-8038-220CCDEC977D}" srcOrd="0" destOrd="0" presId="urn:microsoft.com/office/officeart/2005/8/layout/radial1"/>
    <dgm:cxn modelId="{52DC799F-650E-49F7-BA4F-910BEF0C48F4}" type="presParOf" srcId="{0C2121CA-AA60-4C7F-9869-41EC9F248000}" destId="{7B011E44-C588-409A-A4D8-95219E671BCF}" srcOrd="1" destOrd="0" presId="urn:microsoft.com/office/officeart/2005/8/layout/radial1"/>
    <dgm:cxn modelId="{3F565585-82FA-4972-923F-1698B1B18FB6}" type="presParOf" srcId="{7B011E44-C588-409A-A4D8-95219E671BCF}" destId="{0ED42287-FB01-4022-901E-5215D8E84C04}" srcOrd="0" destOrd="0" presId="urn:microsoft.com/office/officeart/2005/8/layout/radial1"/>
    <dgm:cxn modelId="{3BE0E1E6-603C-481A-BF6F-7295214E0296}" type="presParOf" srcId="{0C2121CA-AA60-4C7F-9869-41EC9F248000}" destId="{62F68631-33EC-44DB-B941-AB91B7890488}" srcOrd="2" destOrd="0" presId="urn:microsoft.com/office/officeart/2005/8/layout/radial1"/>
    <dgm:cxn modelId="{569B9A2E-9D4D-4637-89FD-C576C6DD60EB}" type="presParOf" srcId="{0C2121CA-AA60-4C7F-9869-41EC9F248000}" destId="{6818BB83-8D2B-4756-A273-76F5A39CB243}" srcOrd="3" destOrd="0" presId="urn:microsoft.com/office/officeart/2005/8/layout/radial1"/>
    <dgm:cxn modelId="{6121D145-9641-411D-85AC-92D2CCCF94E4}" type="presParOf" srcId="{6818BB83-8D2B-4756-A273-76F5A39CB243}" destId="{0855FACE-DCE1-424B-B89B-0F5C29F162B1}" srcOrd="0" destOrd="0" presId="urn:microsoft.com/office/officeart/2005/8/layout/radial1"/>
    <dgm:cxn modelId="{45BB9AB8-0F61-4A45-9E15-5DAFF3E88A74}" type="presParOf" srcId="{0C2121CA-AA60-4C7F-9869-41EC9F248000}" destId="{1F69146C-0078-4725-ADC8-F14C28DAC95B}" srcOrd="4" destOrd="0" presId="urn:microsoft.com/office/officeart/2005/8/layout/radial1"/>
    <dgm:cxn modelId="{F3B07127-6D2D-4E3F-B593-7F15510C5746}" type="presParOf" srcId="{0C2121CA-AA60-4C7F-9869-41EC9F248000}" destId="{809123B2-B590-424A-ADAF-F22081F32060}" srcOrd="5" destOrd="0" presId="urn:microsoft.com/office/officeart/2005/8/layout/radial1"/>
    <dgm:cxn modelId="{176D207A-B8F7-45EC-B1F1-9109E7A55030}" type="presParOf" srcId="{809123B2-B590-424A-ADAF-F22081F32060}" destId="{FE1F163E-535F-4808-A1E5-3CDB169651FF}" srcOrd="0" destOrd="0" presId="urn:microsoft.com/office/officeart/2005/8/layout/radial1"/>
    <dgm:cxn modelId="{6D3D847F-499A-4911-8A45-F92B367D177D}" type="presParOf" srcId="{0C2121CA-AA60-4C7F-9869-41EC9F248000}" destId="{AEADC93F-4A6B-46BE-BDBD-5C6E8AB6425D}" srcOrd="6" destOrd="0" presId="urn:microsoft.com/office/officeart/2005/8/layout/radial1"/>
    <dgm:cxn modelId="{FBCA249F-12F8-4A91-91B3-D1165AD1E71D}" type="presParOf" srcId="{0C2121CA-AA60-4C7F-9869-41EC9F248000}" destId="{99D5CE52-1F5E-4203-A848-28C4559CB7D6}" srcOrd="7" destOrd="0" presId="urn:microsoft.com/office/officeart/2005/8/layout/radial1"/>
    <dgm:cxn modelId="{35778CC3-0127-4482-84F6-D50E902D84E6}" type="presParOf" srcId="{99D5CE52-1F5E-4203-A848-28C4559CB7D6}" destId="{A2DF8A11-1EB7-4745-AFC5-0F7DD39EEF0D}" srcOrd="0" destOrd="0" presId="urn:microsoft.com/office/officeart/2005/8/layout/radial1"/>
    <dgm:cxn modelId="{D94887D0-6948-4849-8B25-93B867DCC980}" type="presParOf" srcId="{0C2121CA-AA60-4C7F-9869-41EC9F248000}" destId="{3B1C1670-607F-41DC-A3E8-16C5FB10270B}" srcOrd="8" destOrd="0" presId="urn:microsoft.com/office/officeart/2005/8/layout/radial1"/>
    <dgm:cxn modelId="{C05F2B1E-EE7B-48D0-952F-A44B2FABA2E4}" type="presParOf" srcId="{0C2121CA-AA60-4C7F-9869-41EC9F248000}" destId="{299E3726-3AB1-40FE-AAF9-B25CD78F405B}" srcOrd="9" destOrd="0" presId="urn:microsoft.com/office/officeart/2005/8/layout/radial1"/>
    <dgm:cxn modelId="{CAE1A46E-6DE8-4671-987C-9739E1DDE11D}" type="presParOf" srcId="{299E3726-3AB1-40FE-AAF9-B25CD78F405B}" destId="{27680F03-D96D-4EBE-837D-03701E037B31}" srcOrd="0" destOrd="0" presId="urn:microsoft.com/office/officeart/2005/8/layout/radial1"/>
    <dgm:cxn modelId="{A9374BA2-DB8A-43E0-915D-CA46867C9D37}" type="presParOf" srcId="{0C2121CA-AA60-4C7F-9869-41EC9F248000}" destId="{9AD1608B-1057-4276-B750-615A9EE57897}"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71E35-BD34-4E11-BC65-3176FBFDB52D}"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75723C1D-8B4B-494B-843B-9CAB07A13BFA}">
      <dgm:prSet phldrT="[Text]"/>
      <dgm:spPr/>
      <dgm:t>
        <a:bodyPr/>
        <a:lstStyle/>
        <a:p>
          <a:r>
            <a:rPr lang="en-US" dirty="0">
              <a:solidFill>
                <a:srgbClr val="FFFF00"/>
              </a:solidFill>
            </a:rPr>
            <a:t>Clean</a:t>
          </a:r>
          <a:r>
            <a:rPr lang="en-US" dirty="0"/>
            <a:t>—</a:t>
          </a:r>
          <a:r>
            <a:rPr lang="en-US" dirty="0">
              <a:solidFill>
                <a:schemeClr val="accent4">
                  <a:lumMod val="40000"/>
                  <a:lumOff val="60000"/>
                </a:schemeClr>
              </a:solidFill>
            </a:rPr>
            <a:t>Care</a:t>
          </a:r>
          <a:r>
            <a:rPr lang="en-US" dirty="0"/>
            <a:t>—</a:t>
          </a:r>
          <a:r>
            <a:rPr lang="en-US" dirty="0">
              <a:solidFill>
                <a:schemeClr val="accent3">
                  <a:lumMod val="60000"/>
                  <a:lumOff val="40000"/>
                </a:schemeClr>
              </a:solidFill>
            </a:rPr>
            <a:t>Fit</a:t>
          </a:r>
          <a:r>
            <a:rPr lang="en-US" dirty="0"/>
            <a:t>-----</a:t>
          </a:r>
          <a:r>
            <a:rPr lang="en-US" dirty="0">
              <a:solidFill>
                <a:schemeClr val="accent2">
                  <a:lumMod val="60000"/>
                  <a:lumOff val="40000"/>
                </a:schemeClr>
              </a:solidFill>
            </a:rPr>
            <a:t>Wear</a:t>
          </a:r>
        </a:p>
      </dgm:t>
    </dgm:pt>
    <dgm:pt modelId="{1A2C1388-2B5F-4B9A-9110-F5E9978736E7}" type="parTrans" cxnId="{6655A352-8863-4884-A558-25B2F7442393}">
      <dgm:prSet/>
      <dgm:spPr/>
      <dgm:t>
        <a:bodyPr/>
        <a:lstStyle/>
        <a:p>
          <a:endParaRPr lang="en-US"/>
        </a:p>
      </dgm:t>
    </dgm:pt>
    <dgm:pt modelId="{2D7B6555-E02B-43FD-B6F3-9AD7B4CDE591}" type="sibTrans" cxnId="{6655A352-8863-4884-A558-25B2F7442393}">
      <dgm:prSet/>
      <dgm:spPr/>
      <dgm:t>
        <a:bodyPr/>
        <a:lstStyle/>
        <a:p>
          <a:endParaRPr lang="en-US"/>
        </a:p>
      </dgm:t>
    </dgm:pt>
    <dgm:pt modelId="{05C72D6D-AB50-474B-81F4-D7BF7AA944FC}">
      <dgm:prSet phldrT="[Text]"/>
      <dgm:spPr/>
      <dgm:t>
        <a:bodyPr/>
        <a:lstStyle/>
        <a:p>
          <a:r>
            <a:rPr lang="en-US" dirty="0">
              <a:solidFill>
                <a:srgbClr val="FFFF00"/>
              </a:solidFill>
            </a:rPr>
            <a:t>Clean your respirator at least once per day!</a:t>
          </a:r>
        </a:p>
      </dgm:t>
    </dgm:pt>
    <dgm:pt modelId="{F295B859-8BE5-4368-A70A-CB226AD0BA6D}" type="parTrans" cxnId="{7424D8F3-586B-4CBE-84BF-1DABE34BB7F2}">
      <dgm:prSet/>
      <dgm:spPr/>
      <dgm:t>
        <a:bodyPr/>
        <a:lstStyle/>
        <a:p>
          <a:endParaRPr lang="en-US"/>
        </a:p>
      </dgm:t>
    </dgm:pt>
    <dgm:pt modelId="{D964EE89-50B0-4E9E-A3AA-5A8FA7952044}" type="sibTrans" cxnId="{7424D8F3-586B-4CBE-84BF-1DABE34BB7F2}">
      <dgm:prSet/>
      <dgm:spPr/>
      <dgm:t>
        <a:bodyPr/>
        <a:lstStyle/>
        <a:p>
          <a:endParaRPr lang="en-US"/>
        </a:p>
      </dgm:t>
    </dgm:pt>
    <dgm:pt modelId="{4E84E8A0-C89B-41C3-9002-DAA1134667D4}">
      <dgm:prSet phldrT="[Text]"/>
      <dgm:spPr/>
      <dgm:t>
        <a:bodyPr/>
        <a:lstStyle/>
        <a:p>
          <a:r>
            <a:rPr lang="en-US" dirty="0">
              <a:solidFill>
                <a:schemeClr val="accent4">
                  <a:lumMod val="40000"/>
                  <a:lumOff val="60000"/>
                </a:schemeClr>
              </a:solidFill>
            </a:rPr>
            <a:t>Inspect all valves and elastics at least once per week!</a:t>
          </a:r>
        </a:p>
      </dgm:t>
    </dgm:pt>
    <dgm:pt modelId="{287979BF-8CB1-4F79-8CCF-1485D3111000}" type="parTrans" cxnId="{C31C7788-8857-4E95-8F5E-2BC0F4DAA014}">
      <dgm:prSet/>
      <dgm:spPr/>
      <dgm:t>
        <a:bodyPr/>
        <a:lstStyle/>
        <a:p>
          <a:endParaRPr lang="en-US"/>
        </a:p>
      </dgm:t>
    </dgm:pt>
    <dgm:pt modelId="{8D8744B1-3E6A-447D-AB36-7820BE18436B}" type="sibTrans" cxnId="{C31C7788-8857-4E95-8F5E-2BC0F4DAA014}">
      <dgm:prSet/>
      <dgm:spPr/>
      <dgm:t>
        <a:bodyPr/>
        <a:lstStyle/>
        <a:p>
          <a:endParaRPr lang="en-US"/>
        </a:p>
      </dgm:t>
    </dgm:pt>
    <dgm:pt modelId="{70DF9265-DF1B-4E31-A9E4-A5CBEC608A46}">
      <dgm:prSet phldrT="[Text]"/>
      <dgm:spPr/>
      <dgm:t>
        <a:bodyPr/>
        <a:lstStyle/>
        <a:p>
          <a:r>
            <a:rPr lang="en-US" dirty="0">
              <a:solidFill>
                <a:schemeClr val="accent3">
                  <a:lumMod val="60000"/>
                  <a:lumOff val="40000"/>
                </a:schemeClr>
              </a:solidFill>
            </a:rPr>
            <a:t>Do a positive and negative fit check every time you wear the respirator!</a:t>
          </a:r>
        </a:p>
      </dgm:t>
    </dgm:pt>
    <dgm:pt modelId="{5B1694C2-0785-487E-BC83-A8FAB2791876}" type="parTrans" cxnId="{99F53275-F4CA-498E-8110-108E9E0738DD}">
      <dgm:prSet/>
      <dgm:spPr/>
      <dgm:t>
        <a:bodyPr/>
        <a:lstStyle/>
        <a:p>
          <a:endParaRPr lang="en-US"/>
        </a:p>
      </dgm:t>
    </dgm:pt>
    <dgm:pt modelId="{74616B65-6713-4567-A167-979BEA4CB75A}" type="sibTrans" cxnId="{99F53275-F4CA-498E-8110-108E9E0738DD}">
      <dgm:prSet/>
      <dgm:spPr/>
      <dgm:t>
        <a:bodyPr/>
        <a:lstStyle/>
        <a:p>
          <a:endParaRPr lang="en-US"/>
        </a:p>
      </dgm:t>
    </dgm:pt>
    <dgm:pt modelId="{D20F499B-82BB-45C3-AFD2-D03DAA5E86B2}">
      <dgm:prSet/>
      <dgm:spPr/>
      <dgm:t>
        <a:bodyPr/>
        <a:lstStyle/>
        <a:p>
          <a:r>
            <a:rPr lang="en-US" dirty="0">
              <a:solidFill>
                <a:schemeClr val="accent2">
                  <a:lumMod val="60000"/>
                  <a:lumOff val="40000"/>
                </a:schemeClr>
              </a:solidFill>
            </a:rPr>
            <a:t>Wear the respirator when needed!</a:t>
          </a:r>
        </a:p>
      </dgm:t>
    </dgm:pt>
    <dgm:pt modelId="{883107B9-DC51-42FC-B5CC-DD37FA1FCA6E}" type="parTrans" cxnId="{F2E2A81D-0FB4-43E8-B34C-8B3BB9C71EF2}">
      <dgm:prSet/>
      <dgm:spPr/>
      <dgm:t>
        <a:bodyPr/>
        <a:lstStyle/>
        <a:p>
          <a:endParaRPr lang="en-US"/>
        </a:p>
      </dgm:t>
    </dgm:pt>
    <dgm:pt modelId="{7B61967B-91E6-4723-B6B4-8A12B3B45D89}" type="sibTrans" cxnId="{F2E2A81D-0FB4-43E8-B34C-8B3BB9C71EF2}">
      <dgm:prSet/>
      <dgm:spPr/>
      <dgm:t>
        <a:bodyPr/>
        <a:lstStyle/>
        <a:p>
          <a:endParaRPr lang="en-US"/>
        </a:p>
      </dgm:t>
    </dgm:pt>
    <dgm:pt modelId="{D2521CF6-16E8-465C-8E4E-59A06EC26845}" type="pres">
      <dgm:prSet presAssocID="{D0971E35-BD34-4E11-BC65-3176FBFDB52D}" presName="composite" presStyleCnt="0">
        <dgm:presLayoutVars>
          <dgm:chMax val="1"/>
          <dgm:dir/>
          <dgm:resizeHandles val="exact"/>
        </dgm:presLayoutVars>
      </dgm:prSet>
      <dgm:spPr/>
    </dgm:pt>
    <dgm:pt modelId="{75BC95F4-57B9-43D7-A8B1-7B5A67EA441B}" type="pres">
      <dgm:prSet presAssocID="{75723C1D-8B4B-494B-843B-9CAB07A13BFA}" presName="roof" presStyleLbl="dkBgShp" presStyleIdx="0" presStyleCnt="2"/>
      <dgm:spPr/>
    </dgm:pt>
    <dgm:pt modelId="{A19F7F5D-5AAB-4A5D-9603-C8493141C4B0}" type="pres">
      <dgm:prSet presAssocID="{75723C1D-8B4B-494B-843B-9CAB07A13BFA}" presName="pillars" presStyleCnt="0"/>
      <dgm:spPr/>
    </dgm:pt>
    <dgm:pt modelId="{4D70E396-FD43-46B2-A8DF-EBF54DE4FC7D}" type="pres">
      <dgm:prSet presAssocID="{75723C1D-8B4B-494B-843B-9CAB07A13BFA}" presName="pillar1" presStyleLbl="node1" presStyleIdx="0" presStyleCnt="4">
        <dgm:presLayoutVars>
          <dgm:bulletEnabled val="1"/>
        </dgm:presLayoutVars>
      </dgm:prSet>
      <dgm:spPr/>
    </dgm:pt>
    <dgm:pt modelId="{5DD40E76-F9FA-487E-AFBA-E6E1F6DF2C7A}" type="pres">
      <dgm:prSet presAssocID="{4E84E8A0-C89B-41C3-9002-DAA1134667D4}" presName="pillarX" presStyleLbl="node1" presStyleIdx="1" presStyleCnt="4">
        <dgm:presLayoutVars>
          <dgm:bulletEnabled val="1"/>
        </dgm:presLayoutVars>
      </dgm:prSet>
      <dgm:spPr/>
    </dgm:pt>
    <dgm:pt modelId="{53F3A168-BC75-49F3-81C4-4C0F97143463}" type="pres">
      <dgm:prSet presAssocID="{70DF9265-DF1B-4E31-A9E4-A5CBEC608A46}" presName="pillarX" presStyleLbl="node1" presStyleIdx="2" presStyleCnt="4">
        <dgm:presLayoutVars>
          <dgm:bulletEnabled val="1"/>
        </dgm:presLayoutVars>
      </dgm:prSet>
      <dgm:spPr/>
    </dgm:pt>
    <dgm:pt modelId="{1172B690-3905-4BB4-AFD9-9C9ED8E16447}" type="pres">
      <dgm:prSet presAssocID="{D20F499B-82BB-45C3-AFD2-D03DAA5E86B2}" presName="pillarX" presStyleLbl="node1" presStyleIdx="3" presStyleCnt="4" custLinFactNeighborX="3292">
        <dgm:presLayoutVars>
          <dgm:bulletEnabled val="1"/>
        </dgm:presLayoutVars>
      </dgm:prSet>
      <dgm:spPr/>
    </dgm:pt>
    <dgm:pt modelId="{B1E4D118-D5F1-403E-9D2D-4D1A2D86EDFE}" type="pres">
      <dgm:prSet presAssocID="{75723C1D-8B4B-494B-843B-9CAB07A13BFA}" presName="base" presStyleLbl="dkBgShp" presStyleIdx="1" presStyleCnt="2"/>
      <dgm:spPr/>
    </dgm:pt>
  </dgm:ptLst>
  <dgm:cxnLst>
    <dgm:cxn modelId="{E265D80B-E2EE-4DEB-98DC-B70E51FC0245}" type="presOf" srcId="{05C72D6D-AB50-474B-81F4-D7BF7AA944FC}" destId="{4D70E396-FD43-46B2-A8DF-EBF54DE4FC7D}" srcOrd="0" destOrd="0" presId="urn:microsoft.com/office/officeart/2005/8/layout/hList3"/>
    <dgm:cxn modelId="{F2E2A81D-0FB4-43E8-B34C-8B3BB9C71EF2}" srcId="{75723C1D-8B4B-494B-843B-9CAB07A13BFA}" destId="{D20F499B-82BB-45C3-AFD2-D03DAA5E86B2}" srcOrd="3" destOrd="0" parTransId="{883107B9-DC51-42FC-B5CC-DD37FA1FCA6E}" sibTransId="{7B61967B-91E6-4723-B6B4-8A12B3B45D89}"/>
    <dgm:cxn modelId="{A05B773E-C4E5-47EA-9E3D-58C5198D763A}" type="presOf" srcId="{D20F499B-82BB-45C3-AFD2-D03DAA5E86B2}" destId="{1172B690-3905-4BB4-AFD9-9C9ED8E16447}" srcOrd="0" destOrd="0" presId="urn:microsoft.com/office/officeart/2005/8/layout/hList3"/>
    <dgm:cxn modelId="{6655A352-8863-4884-A558-25B2F7442393}" srcId="{D0971E35-BD34-4E11-BC65-3176FBFDB52D}" destId="{75723C1D-8B4B-494B-843B-9CAB07A13BFA}" srcOrd="0" destOrd="0" parTransId="{1A2C1388-2B5F-4B9A-9110-F5E9978736E7}" sibTransId="{2D7B6555-E02B-43FD-B6F3-9AD7B4CDE591}"/>
    <dgm:cxn modelId="{99F53275-F4CA-498E-8110-108E9E0738DD}" srcId="{75723C1D-8B4B-494B-843B-9CAB07A13BFA}" destId="{70DF9265-DF1B-4E31-A9E4-A5CBEC608A46}" srcOrd="2" destOrd="0" parTransId="{5B1694C2-0785-487E-BC83-A8FAB2791876}" sibTransId="{74616B65-6713-4567-A167-979BEA4CB75A}"/>
    <dgm:cxn modelId="{2704397F-7CCC-4E6E-A41E-5074841A4093}" type="presOf" srcId="{75723C1D-8B4B-494B-843B-9CAB07A13BFA}" destId="{75BC95F4-57B9-43D7-A8B1-7B5A67EA441B}" srcOrd="0" destOrd="0" presId="urn:microsoft.com/office/officeart/2005/8/layout/hList3"/>
    <dgm:cxn modelId="{0167E183-C920-43B5-8110-9AC75919B1C3}" type="presOf" srcId="{70DF9265-DF1B-4E31-A9E4-A5CBEC608A46}" destId="{53F3A168-BC75-49F3-81C4-4C0F97143463}" srcOrd="0" destOrd="0" presId="urn:microsoft.com/office/officeart/2005/8/layout/hList3"/>
    <dgm:cxn modelId="{C31C7788-8857-4E95-8F5E-2BC0F4DAA014}" srcId="{75723C1D-8B4B-494B-843B-9CAB07A13BFA}" destId="{4E84E8A0-C89B-41C3-9002-DAA1134667D4}" srcOrd="1" destOrd="0" parTransId="{287979BF-8CB1-4F79-8CCF-1485D3111000}" sibTransId="{8D8744B1-3E6A-447D-AB36-7820BE18436B}"/>
    <dgm:cxn modelId="{9DA76BAC-592C-4A01-AB70-BDB83F9B928B}" type="presOf" srcId="{D0971E35-BD34-4E11-BC65-3176FBFDB52D}" destId="{D2521CF6-16E8-465C-8E4E-59A06EC26845}" srcOrd="0" destOrd="0" presId="urn:microsoft.com/office/officeart/2005/8/layout/hList3"/>
    <dgm:cxn modelId="{BDA8A0BE-6C4F-4C12-9E7D-2B5AEE504F3C}" type="presOf" srcId="{4E84E8A0-C89B-41C3-9002-DAA1134667D4}" destId="{5DD40E76-F9FA-487E-AFBA-E6E1F6DF2C7A}" srcOrd="0" destOrd="0" presId="urn:microsoft.com/office/officeart/2005/8/layout/hList3"/>
    <dgm:cxn modelId="{7424D8F3-586B-4CBE-84BF-1DABE34BB7F2}" srcId="{75723C1D-8B4B-494B-843B-9CAB07A13BFA}" destId="{05C72D6D-AB50-474B-81F4-D7BF7AA944FC}" srcOrd="0" destOrd="0" parTransId="{F295B859-8BE5-4368-A70A-CB226AD0BA6D}" sibTransId="{D964EE89-50B0-4E9E-A3AA-5A8FA7952044}"/>
    <dgm:cxn modelId="{D8E645CA-EC6E-4360-9CAC-1D5766531B69}" type="presParOf" srcId="{D2521CF6-16E8-465C-8E4E-59A06EC26845}" destId="{75BC95F4-57B9-43D7-A8B1-7B5A67EA441B}" srcOrd="0" destOrd="0" presId="urn:microsoft.com/office/officeart/2005/8/layout/hList3"/>
    <dgm:cxn modelId="{3115A6FE-A710-4B4E-8994-6B27B76EE05B}" type="presParOf" srcId="{D2521CF6-16E8-465C-8E4E-59A06EC26845}" destId="{A19F7F5D-5AAB-4A5D-9603-C8493141C4B0}" srcOrd="1" destOrd="0" presId="urn:microsoft.com/office/officeart/2005/8/layout/hList3"/>
    <dgm:cxn modelId="{C59C83DC-4E8D-4814-A8BC-C0CB47B4CCB7}" type="presParOf" srcId="{A19F7F5D-5AAB-4A5D-9603-C8493141C4B0}" destId="{4D70E396-FD43-46B2-A8DF-EBF54DE4FC7D}" srcOrd="0" destOrd="0" presId="urn:microsoft.com/office/officeart/2005/8/layout/hList3"/>
    <dgm:cxn modelId="{2755F411-2A9B-43AF-BC6F-F23E4CB33D69}" type="presParOf" srcId="{A19F7F5D-5AAB-4A5D-9603-C8493141C4B0}" destId="{5DD40E76-F9FA-487E-AFBA-E6E1F6DF2C7A}" srcOrd="1" destOrd="0" presId="urn:microsoft.com/office/officeart/2005/8/layout/hList3"/>
    <dgm:cxn modelId="{80065DDB-4CE6-40D0-B2C5-9166AFE51DEF}" type="presParOf" srcId="{A19F7F5D-5AAB-4A5D-9603-C8493141C4B0}" destId="{53F3A168-BC75-49F3-81C4-4C0F97143463}" srcOrd="2" destOrd="0" presId="urn:microsoft.com/office/officeart/2005/8/layout/hList3"/>
    <dgm:cxn modelId="{86DF6A98-F6BC-4700-8DF1-917706B8D50D}" type="presParOf" srcId="{A19F7F5D-5AAB-4A5D-9603-C8493141C4B0}" destId="{1172B690-3905-4BB4-AFD9-9C9ED8E16447}" srcOrd="3" destOrd="0" presId="urn:microsoft.com/office/officeart/2005/8/layout/hList3"/>
    <dgm:cxn modelId="{87992B0B-C4C2-4AC4-B0AA-D2D46EAD66B3}" type="presParOf" srcId="{D2521CF6-16E8-465C-8E4E-59A06EC26845}" destId="{B1E4D118-D5F1-403E-9D2D-4D1A2D86EDFE}"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FD2A6-23B5-4F3D-8038-220CCDEC977D}">
      <dsp:nvSpPr>
        <dsp:cNvPr id="0" name=""/>
        <dsp:cNvSpPr/>
      </dsp:nvSpPr>
      <dsp:spPr>
        <a:xfrm>
          <a:off x="1470504" y="693300"/>
          <a:ext cx="518157" cy="518157"/>
        </a:xfrm>
        <a:prstGeom prst="ellipse">
          <a:avLst/>
        </a:prstGeom>
        <a:solidFill>
          <a:srgbClr val="FF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1" kern="1200" dirty="0"/>
            <a:t>&lt;3% Sensitizations</a:t>
          </a:r>
        </a:p>
        <a:p>
          <a:pPr marL="0" lvl="0" indent="0" algn="ctr" defTabSz="222250">
            <a:lnSpc>
              <a:spcPct val="90000"/>
            </a:lnSpc>
            <a:spcBef>
              <a:spcPct val="0"/>
            </a:spcBef>
            <a:spcAft>
              <a:spcPct val="35000"/>
            </a:spcAft>
            <a:buNone/>
          </a:pPr>
          <a:r>
            <a:rPr lang="en-US" sz="500" b="1" kern="1200" dirty="0"/>
            <a:t>No Grade 2 or Grade 3 Reactions.</a:t>
          </a:r>
        </a:p>
      </dsp:txBody>
      <dsp:txXfrm>
        <a:off x="1546386" y="769182"/>
        <a:ext cx="366393" cy="366393"/>
      </dsp:txXfrm>
    </dsp:sp>
    <dsp:sp modelId="{7B011E44-C588-409A-A4D8-95219E671BCF}">
      <dsp:nvSpPr>
        <dsp:cNvPr id="0" name=""/>
        <dsp:cNvSpPr/>
      </dsp:nvSpPr>
      <dsp:spPr>
        <a:xfrm rot="15832285">
          <a:off x="1602889" y="591901"/>
          <a:ext cx="178962" cy="27818"/>
        </a:xfrm>
        <a:custGeom>
          <a:avLst/>
          <a:gdLst/>
          <a:ahLst/>
          <a:cxnLst/>
          <a:rect l="0" t="0" r="0" b="0"/>
          <a:pathLst>
            <a:path>
              <a:moveTo>
                <a:pt x="0" y="13909"/>
              </a:moveTo>
              <a:lnTo>
                <a:pt x="178962" y="13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687896" y="601336"/>
        <a:ext cx="8948" cy="8948"/>
      </dsp:txXfrm>
    </dsp:sp>
    <dsp:sp modelId="{62F68631-33EC-44DB-B941-AB91B7890488}">
      <dsp:nvSpPr>
        <dsp:cNvPr id="0" name=""/>
        <dsp:cNvSpPr/>
      </dsp:nvSpPr>
      <dsp:spPr>
        <a:xfrm>
          <a:off x="1396079" y="163"/>
          <a:ext cx="518157" cy="518157"/>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Exposure Control</a:t>
          </a:r>
        </a:p>
      </dsp:txBody>
      <dsp:txXfrm>
        <a:off x="1471961" y="76045"/>
        <a:ext cx="366393" cy="366393"/>
      </dsp:txXfrm>
    </dsp:sp>
    <dsp:sp modelId="{6818BB83-8D2B-4756-A273-76F5A39CB243}">
      <dsp:nvSpPr>
        <dsp:cNvPr id="0" name=""/>
        <dsp:cNvSpPr/>
      </dsp:nvSpPr>
      <dsp:spPr>
        <a:xfrm rot="20369443">
          <a:off x="1968747" y="828392"/>
          <a:ext cx="110212" cy="27818"/>
        </a:xfrm>
        <a:custGeom>
          <a:avLst/>
          <a:gdLst/>
          <a:ahLst/>
          <a:cxnLst/>
          <a:rect l="0" t="0" r="0" b="0"/>
          <a:pathLst>
            <a:path>
              <a:moveTo>
                <a:pt x="0" y="13909"/>
              </a:moveTo>
              <a:lnTo>
                <a:pt x="110212" y="13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021098" y="839546"/>
        <a:ext cx="5510" cy="5510"/>
      </dsp:txXfrm>
    </dsp:sp>
    <dsp:sp modelId="{1F69146C-0078-4725-ADC8-F14C28DAC95B}">
      <dsp:nvSpPr>
        <dsp:cNvPr id="0" name=""/>
        <dsp:cNvSpPr/>
      </dsp:nvSpPr>
      <dsp:spPr>
        <a:xfrm>
          <a:off x="2059045" y="473144"/>
          <a:ext cx="518157" cy="518157"/>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Operating Standards</a:t>
          </a:r>
        </a:p>
      </dsp:txBody>
      <dsp:txXfrm>
        <a:off x="2134927" y="549026"/>
        <a:ext cx="366393" cy="366393"/>
      </dsp:txXfrm>
    </dsp:sp>
    <dsp:sp modelId="{809123B2-B590-424A-ADAF-F22081F32060}">
      <dsp:nvSpPr>
        <dsp:cNvPr id="0" name=""/>
        <dsp:cNvSpPr/>
      </dsp:nvSpPr>
      <dsp:spPr>
        <a:xfrm rot="3435952">
          <a:off x="1842824" y="1205588"/>
          <a:ext cx="116940" cy="27818"/>
        </a:xfrm>
        <a:custGeom>
          <a:avLst/>
          <a:gdLst/>
          <a:ahLst/>
          <a:cxnLst/>
          <a:rect l="0" t="0" r="0" b="0"/>
          <a:pathLst>
            <a:path>
              <a:moveTo>
                <a:pt x="0" y="13909"/>
              </a:moveTo>
              <a:lnTo>
                <a:pt x="116940" y="13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898371" y="1216574"/>
        <a:ext cx="5847" cy="5847"/>
      </dsp:txXfrm>
    </dsp:sp>
    <dsp:sp modelId="{AEADC93F-4A6B-46BE-BDBD-5C6E8AB6425D}">
      <dsp:nvSpPr>
        <dsp:cNvPr id="0" name=""/>
        <dsp:cNvSpPr/>
      </dsp:nvSpPr>
      <dsp:spPr>
        <a:xfrm>
          <a:off x="1813928" y="1227537"/>
          <a:ext cx="518157" cy="518157"/>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Medical Surveillance</a:t>
          </a:r>
        </a:p>
      </dsp:txBody>
      <dsp:txXfrm>
        <a:off x="1889810" y="1303419"/>
        <a:ext cx="366393" cy="366393"/>
      </dsp:txXfrm>
    </dsp:sp>
    <dsp:sp modelId="{99D5CE52-1F5E-4203-A848-28C4559CB7D6}">
      <dsp:nvSpPr>
        <dsp:cNvPr id="0" name=""/>
        <dsp:cNvSpPr/>
      </dsp:nvSpPr>
      <dsp:spPr>
        <a:xfrm rot="7805705">
          <a:off x="1414580" y="1205588"/>
          <a:ext cx="180213" cy="27818"/>
        </a:xfrm>
        <a:custGeom>
          <a:avLst/>
          <a:gdLst/>
          <a:ahLst/>
          <a:cxnLst/>
          <a:rect l="0" t="0" r="0" b="0"/>
          <a:pathLst>
            <a:path>
              <a:moveTo>
                <a:pt x="0" y="13909"/>
              </a:moveTo>
              <a:lnTo>
                <a:pt x="180213" y="13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500182" y="1214992"/>
        <a:ext cx="9010" cy="9010"/>
      </dsp:txXfrm>
    </dsp:sp>
    <dsp:sp modelId="{3B1C1670-607F-41DC-A3E8-16C5FB10270B}">
      <dsp:nvSpPr>
        <dsp:cNvPr id="0" name=""/>
        <dsp:cNvSpPr/>
      </dsp:nvSpPr>
      <dsp:spPr>
        <a:xfrm>
          <a:off x="1020712" y="1227537"/>
          <a:ext cx="518157" cy="518157"/>
        </a:xfrm>
        <a:prstGeom prst="ellipse">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Leadership, Behavior and Culture</a:t>
          </a:r>
        </a:p>
      </dsp:txBody>
      <dsp:txXfrm>
        <a:off x="1096594" y="1303419"/>
        <a:ext cx="366393" cy="366393"/>
      </dsp:txXfrm>
    </dsp:sp>
    <dsp:sp modelId="{299E3726-3AB1-40FE-AAF9-B25CD78F405B}">
      <dsp:nvSpPr>
        <dsp:cNvPr id="0" name=""/>
        <dsp:cNvSpPr/>
      </dsp:nvSpPr>
      <dsp:spPr>
        <a:xfrm rot="11854729">
          <a:off x="1276733" y="828392"/>
          <a:ext cx="210791" cy="27818"/>
        </a:xfrm>
        <a:custGeom>
          <a:avLst/>
          <a:gdLst/>
          <a:ahLst/>
          <a:cxnLst/>
          <a:rect l="0" t="0" r="0" b="0"/>
          <a:pathLst>
            <a:path>
              <a:moveTo>
                <a:pt x="0" y="13909"/>
              </a:moveTo>
              <a:lnTo>
                <a:pt x="210791" y="13909"/>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376859" y="837031"/>
        <a:ext cx="10539" cy="10539"/>
      </dsp:txXfrm>
    </dsp:sp>
    <dsp:sp modelId="{9AD1608B-1057-4276-B750-615A9EE57897}">
      <dsp:nvSpPr>
        <dsp:cNvPr id="0" name=""/>
        <dsp:cNvSpPr/>
      </dsp:nvSpPr>
      <dsp:spPr>
        <a:xfrm>
          <a:off x="775595" y="473144"/>
          <a:ext cx="518157" cy="518157"/>
        </a:xfrm>
        <a:prstGeom prst="ellipse">
          <a:avLst/>
        </a:prstGeom>
        <a:solidFill>
          <a:srgbClr val="FF33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Exposure Assessment</a:t>
          </a:r>
        </a:p>
      </dsp:txBody>
      <dsp:txXfrm>
        <a:off x="851477" y="549026"/>
        <a:ext cx="366393" cy="366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C95F4-57B9-43D7-A8B1-7B5A67EA441B}">
      <dsp:nvSpPr>
        <dsp:cNvPr id="0" name=""/>
        <dsp:cNvSpPr/>
      </dsp:nvSpPr>
      <dsp:spPr>
        <a:xfrm>
          <a:off x="0" y="0"/>
          <a:ext cx="4610259" cy="6629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FF00"/>
              </a:solidFill>
            </a:rPr>
            <a:t>Clean</a:t>
          </a:r>
          <a:r>
            <a:rPr lang="en-US" sz="3200" kern="1200" dirty="0"/>
            <a:t>—</a:t>
          </a:r>
          <a:r>
            <a:rPr lang="en-US" sz="3200" kern="1200" dirty="0">
              <a:solidFill>
                <a:schemeClr val="accent4">
                  <a:lumMod val="40000"/>
                  <a:lumOff val="60000"/>
                </a:schemeClr>
              </a:solidFill>
            </a:rPr>
            <a:t>Care</a:t>
          </a:r>
          <a:r>
            <a:rPr lang="en-US" sz="3200" kern="1200" dirty="0"/>
            <a:t>—</a:t>
          </a:r>
          <a:r>
            <a:rPr lang="en-US" sz="3200" kern="1200" dirty="0">
              <a:solidFill>
                <a:schemeClr val="accent3">
                  <a:lumMod val="60000"/>
                  <a:lumOff val="40000"/>
                </a:schemeClr>
              </a:solidFill>
            </a:rPr>
            <a:t>Fit</a:t>
          </a:r>
          <a:r>
            <a:rPr lang="en-US" sz="3200" kern="1200" dirty="0"/>
            <a:t>-----</a:t>
          </a:r>
          <a:r>
            <a:rPr lang="en-US" sz="3200" kern="1200" dirty="0">
              <a:solidFill>
                <a:schemeClr val="accent2">
                  <a:lumMod val="60000"/>
                  <a:lumOff val="40000"/>
                </a:schemeClr>
              </a:solidFill>
            </a:rPr>
            <a:t>Wear</a:t>
          </a:r>
        </a:p>
      </dsp:txBody>
      <dsp:txXfrm>
        <a:off x="0" y="0"/>
        <a:ext cx="4610259" cy="662940"/>
      </dsp:txXfrm>
    </dsp:sp>
    <dsp:sp modelId="{4D70E396-FD43-46B2-A8DF-EBF54DE4FC7D}">
      <dsp:nvSpPr>
        <dsp:cNvPr id="0" name=""/>
        <dsp:cNvSpPr/>
      </dsp:nvSpPr>
      <dsp:spPr>
        <a:xfrm>
          <a:off x="0" y="662940"/>
          <a:ext cx="1152564" cy="13921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FF00"/>
              </a:solidFill>
            </a:rPr>
            <a:t>Clean your respirator at least once per day!</a:t>
          </a:r>
        </a:p>
      </dsp:txBody>
      <dsp:txXfrm>
        <a:off x="0" y="662940"/>
        <a:ext cx="1152564" cy="1392174"/>
      </dsp:txXfrm>
    </dsp:sp>
    <dsp:sp modelId="{5DD40E76-F9FA-487E-AFBA-E6E1F6DF2C7A}">
      <dsp:nvSpPr>
        <dsp:cNvPr id="0" name=""/>
        <dsp:cNvSpPr/>
      </dsp:nvSpPr>
      <dsp:spPr>
        <a:xfrm>
          <a:off x="1152564" y="662940"/>
          <a:ext cx="1152564" cy="13921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4">
                  <a:lumMod val="40000"/>
                  <a:lumOff val="60000"/>
                </a:schemeClr>
              </a:solidFill>
            </a:rPr>
            <a:t>Inspect all valves and elastics at least once per week!</a:t>
          </a:r>
        </a:p>
      </dsp:txBody>
      <dsp:txXfrm>
        <a:off x="1152564" y="662940"/>
        <a:ext cx="1152564" cy="1392174"/>
      </dsp:txXfrm>
    </dsp:sp>
    <dsp:sp modelId="{53F3A168-BC75-49F3-81C4-4C0F97143463}">
      <dsp:nvSpPr>
        <dsp:cNvPr id="0" name=""/>
        <dsp:cNvSpPr/>
      </dsp:nvSpPr>
      <dsp:spPr>
        <a:xfrm>
          <a:off x="2305129" y="662940"/>
          <a:ext cx="1152564" cy="13921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3">
                  <a:lumMod val="60000"/>
                  <a:lumOff val="40000"/>
                </a:schemeClr>
              </a:solidFill>
            </a:rPr>
            <a:t>Do a positive and negative fit check every time you wear the respirator!</a:t>
          </a:r>
        </a:p>
      </dsp:txBody>
      <dsp:txXfrm>
        <a:off x="2305129" y="662940"/>
        <a:ext cx="1152564" cy="1392174"/>
      </dsp:txXfrm>
    </dsp:sp>
    <dsp:sp modelId="{1172B690-3905-4BB4-AFD9-9C9ED8E16447}">
      <dsp:nvSpPr>
        <dsp:cNvPr id="0" name=""/>
        <dsp:cNvSpPr/>
      </dsp:nvSpPr>
      <dsp:spPr>
        <a:xfrm>
          <a:off x="3457694" y="662940"/>
          <a:ext cx="1152564" cy="139217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2">
                  <a:lumMod val="60000"/>
                  <a:lumOff val="40000"/>
                </a:schemeClr>
              </a:solidFill>
            </a:rPr>
            <a:t>Wear the respirator when needed!</a:t>
          </a:r>
        </a:p>
      </dsp:txBody>
      <dsp:txXfrm>
        <a:off x="3457694" y="662940"/>
        <a:ext cx="1152564" cy="1392174"/>
      </dsp:txXfrm>
    </dsp:sp>
    <dsp:sp modelId="{B1E4D118-D5F1-403E-9D2D-4D1A2D86EDFE}">
      <dsp:nvSpPr>
        <dsp:cNvPr id="0" name=""/>
        <dsp:cNvSpPr/>
      </dsp:nvSpPr>
      <dsp:spPr>
        <a:xfrm>
          <a:off x="0" y="2055114"/>
          <a:ext cx="4610259" cy="15468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6473952"/>
            <a:ext cx="758952" cy="246888"/>
          </a:xfrm>
        </p:spPr>
        <p:txBody>
          <a:bodyPr/>
          <a:lstStyle/>
          <a:p>
            <a:fld id="{636F81E2-9D33-4F13-B99A-E49DE442FE1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endParaRPr lang="en-US" dirty="0"/>
          </a:p>
        </p:txBody>
      </p:sp>
      <p:sp>
        <p:nvSpPr>
          <p:cNvPr id="16" name="Slide Number Placeholder 15"/>
          <p:cNvSpPr>
            <a:spLocks noGrp="1"/>
          </p:cNvSpPr>
          <p:nvPr>
            <p:ph type="sldNum" sz="quarter" idx="12"/>
          </p:nvPr>
        </p:nvSpPr>
        <p:spPr>
          <a:xfrm>
            <a:off x="8229600" y="6473952"/>
            <a:ext cx="758952" cy="246888"/>
          </a:xfrm>
        </p:spPr>
        <p:txBody>
          <a:bodyPr/>
          <a:lstStyle/>
          <a:p>
            <a:fld id="{636F81E2-9D33-4F13-B99A-E49DE442FE1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636F81E2-9D33-4F13-B99A-E49DE442FE1D}" type="slidenum">
              <a:rPr lang="en-US" smtClean="0"/>
              <a:pPr/>
              <a:t>‹#›</a:t>
            </a:fld>
            <a:endParaRPr lang="en-US" dirty="0"/>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6477000"/>
            <a:ext cx="762000" cy="246888"/>
          </a:xfrm>
        </p:spPr>
        <p:txBody>
          <a:bodyPr/>
          <a:lstStyle/>
          <a:p>
            <a:fld id="{636F81E2-9D33-4F13-B99A-E49DE442FE1D}" type="slidenum">
              <a:rPr lang="en-US" smtClean="0"/>
              <a:pPr/>
              <a:t>‹#›</a:t>
            </a:fld>
            <a:endParaRPr lang="en-US" dirty="0"/>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36F81E2-9D33-4F13-B99A-E49DE442FE1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a:t>Click icon to add picture</a:t>
            </a:r>
          </a:p>
        </p:txBody>
      </p:sp>
      <p:sp>
        <p:nvSpPr>
          <p:cNvPr id="7" name="Date Placeholder 6"/>
          <p:cNvSpPr>
            <a:spLocks noGrp="1"/>
          </p:cNvSpPr>
          <p:nvPr>
            <p:ph type="dt" sz="half" idx="10"/>
          </p:nvPr>
        </p:nvSpPr>
        <p:spPr/>
        <p:txBody>
          <a:bodyPr/>
          <a:lstStyle/>
          <a:p>
            <a:fld id="{27F665F8-6F80-4649-90B2-12504A25792E}" type="datetimeFigureOut">
              <a:rPr lang="en-US" smtClean="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636F81E2-9D33-4F13-B99A-E49DE442FE1D}" type="slidenum">
              <a:rPr lang="en-US" smtClean="0"/>
              <a:pPr/>
              <a:t>‹#›</a:t>
            </a:fld>
            <a:endParaRPr lang="en-US"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27F665F8-6F80-4649-90B2-12504A25792E}" type="datetimeFigureOut">
              <a:rPr lang="en-US" smtClean="0"/>
              <a:pPr/>
              <a:t>9/16/2022</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636F81E2-9D33-4F13-B99A-E49DE442FE1D}" type="slidenum">
              <a:rPr lang="en-US" smtClean="0"/>
              <a:pPr/>
              <a:t>‹#›</a:t>
            </a:fld>
            <a:endParaRPr lang="en-US"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1.jpeg"/><Relationship Id="rId3" Type="http://schemas.openxmlformats.org/officeDocument/2006/relationships/diagramLayout" Target="../diagrams/layout2.xml"/><Relationship Id="rId7" Type="http://schemas.openxmlformats.org/officeDocument/2006/relationships/hyperlink" Target="http://images.google.be/imgres?imgurl=http://www.conney.com/wcsstore/Conney/images/fullsize/75298.gif&amp;imgrefurl=http://www.conney.com/Page_STATIC-CONTENT-PAGE-40_50001_10102_-1&amp;usg=__wybUqm1woXuynwd02Goj0bLfESA=&amp;h=400&amp;w=400&amp;sz=53&amp;hl=nl&amp;start=5&amp;um=1&amp;itbs=1&amp;tbnid=0SAOKPFvDgchYM:&amp;tbnh=124&amp;tbnw=124&amp;prev=/images?q=3M6000+mask&amp;um=1&amp;hl=nl&amp;sa=N&amp;tbs=isch:1" TargetMode="External"/><Relationship Id="rId12"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5" Type="http://schemas.openxmlformats.org/officeDocument/2006/relationships/image" Target="../media/image13.wmf"/><Relationship Id="rId10" Type="http://schemas.openxmlformats.org/officeDocument/2006/relationships/image" Target="../media/image8.jpeg"/><Relationship Id="rId4" Type="http://schemas.openxmlformats.org/officeDocument/2006/relationships/diagramQuickStyle" Target="../diagrams/quickStyle2.xml"/><Relationship Id="rId9" Type="http://schemas.openxmlformats.org/officeDocument/2006/relationships/hyperlink" Target="http://images.google.be/imgres?imgurl=http://www.arco.co.uk/103/content/product/0113400.jpg&amp;imgrefurl=http://www.arco.co.uk/products/113400&amp;usg=__Mo1zLrt7p8aVWHGJ44NJBBN8onI=&amp;h=175&amp;w=175&amp;sz=53&amp;hl=nl&amp;start=9&amp;um=1&amp;itbs=1&amp;tbnid=ph8_GtXEJ0ZqhM:&amp;tbnh=100&amp;tbnw=100&amp;prev=/images?q=3M6000+P3++filter&amp;um=1&amp;hl=nl&amp;tbs=isch:1"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228600"/>
            <a:ext cx="2606675" cy="339196"/>
          </a:xfrm>
          <a:prstGeom prst="rect">
            <a:avLst/>
          </a:prstGeom>
          <a:noFill/>
          <a:ln w="9525">
            <a:noFill/>
            <a:miter lim="800000"/>
            <a:headEnd/>
            <a:tailEnd/>
          </a:ln>
        </p:spPr>
        <p:txBody>
          <a:bodyPr wrap="square" lIns="92075" tIns="46038" rIns="92075" bIns="46038">
            <a:spAutoFit/>
          </a:bodyPr>
          <a:lstStyle/>
          <a:p>
            <a:r>
              <a:rPr lang="en-US" sz="1600" dirty="0">
                <a:solidFill>
                  <a:srgbClr val="FF0033"/>
                </a:solidFill>
                <a:latin typeface="Book Antiqua" pitchFamily="18" charset="0"/>
              </a:rPr>
              <a:t>COMPONENTS OF FIRE</a:t>
            </a:r>
          </a:p>
        </p:txBody>
      </p:sp>
      <p:sp>
        <p:nvSpPr>
          <p:cNvPr id="5" name="Rectangle 3"/>
          <p:cNvSpPr>
            <a:spLocks noChangeArrowheads="1"/>
          </p:cNvSpPr>
          <p:nvPr/>
        </p:nvSpPr>
        <p:spPr bwMode="auto">
          <a:xfrm>
            <a:off x="0" y="457200"/>
            <a:ext cx="2569614" cy="1200971"/>
          </a:xfrm>
          <a:prstGeom prst="rect">
            <a:avLst/>
          </a:prstGeom>
          <a:noFill/>
          <a:ln w="9525">
            <a:noFill/>
            <a:miter lim="800000"/>
            <a:headEnd/>
            <a:tailEnd/>
          </a:ln>
        </p:spPr>
        <p:txBody>
          <a:bodyPr wrap="square" lIns="92075" tIns="46038" rIns="92075" bIns="46038">
            <a:spAutoFit/>
          </a:bodyPr>
          <a:lstStyle/>
          <a:p>
            <a:pPr marL="342900" indent="-342900">
              <a:buAutoNum type="arabicPeriod"/>
            </a:pPr>
            <a:r>
              <a:rPr lang="en-US" sz="1600" dirty="0">
                <a:solidFill>
                  <a:srgbClr val="FF0033"/>
                </a:solidFill>
                <a:latin typeface="Book Antiqua" pitchFamily="18" charset="0"/>
              </a:rPr>
              <a:t>Oxygen [Air]</a:t>
            </a:r>
          </a:p>
          <a:p>
            <a:pPr marL="342900" indent="-342900">
              <a:buAutoNum type="arabicPeriod"/>
            </a:pPr>
            <a:r>
              <a:rPr lang="en-US" sz="1600" dirty="0">
                <a:solidFill>
                  <a:srgbClr val="FF0033"/>
                </a:solidFill>
                <a:latin typeface="Book Antiqua" pitchFamily="18" charset="0"/>
              </a:rPr>
              <a:t>Fuel</a:t>
            </a:r>
          </a:p>
          <a:p>
            <a:pPr marL="342900" indent="-342900">
              <a:buAutoNum type="arabicPeriod"/>
            </a:pPr>
            <a:r>
              <a:rPr lang="en-US" sz="1600" dirty="0">
                <a:solidFill>
                  <a:srgbClr val="FF0033"/>
                </a:solidFill>
                <a:latin typeface="Book Antiqua" pitchFamily="18" charset="0"/>
              </a:rPr>
              <a:t>Ignition Source(Heat)</a:t>
            </a:r>
          </a:p>
          <a:p>
            <a:endParaRPr lang="en-US" sz="2400" b="1" dirty="0">
              <a:solidFill>
                <a:srgbClr val="FF0033"/>
              </a:solidFill>
              <a:latin typeface="Book Antiqua" pitchFamily="18" charset="0"/>
            </a:endParaRPr>
          </a:p>
        </p:txBody>
      </p:sp>
      <p:sp>
        <p:nvSpPr>
          <p:cNvPr id="6" name="Rectangle 7"/>
          <p:cNvSpPr>
            <a:spLocks noChangeArrowheads="1"/>
          </p:cNvSpPr>
          <p:nvPr/>
        </p:nvSpPr>
        <p:spPr bwMode="auto">
          <a:xfrm>
            <a:off x="381000" y="1295400"/>
            <a:ext cx="1401025" cy="339196"/>
          </a:xfrm>
          <a:prstGeom prst="rect">
            <a:avLst/>
          </a:prstGeom>
          <a:noFill/>
          <a:ln w="9525">
            <a:noFill/>
            <a:miter lim="800000"/>
            <a:headEnd/>
            <a:tailEnd/>
          </a:ln>
        </p:spPr>
        <p:txBody>
          <a:bodyPr wrap="none" lIns="92075" tIns="46038" rIns="92075" bIns="46038">
            <a:spAutoFit/>
          </a:bodyPr>
          <a:lstStyle/>
          <a:p>
            <a:r>
              <a:rPr lang="en-US" sz="1600" u="sng" dirty="0">
                <a:solidFill>
                  <a:srgbClr val="FF0033"/>
                </a:solidFill>
                <a:latin typeface="Book Antiqua" pitchFamily="18" charset="0"/>
              </a:rPr>
              <a:t>Fire Triangle</a:t>
            </a:r>
          </a:p>
        </p:txBody>
      </p:sp>
      <p:sp>
        <p:nvSpPr>
          <p:cNvPr id="11" name="Oval 2"/>
          <p:cNvSpPr>
            <a:spLocks noChangeArrowheads="1"/>
          </p:cNvSpPr>
          <p:nvPr/>
        </p:nvSpPr>
        <p:spPr bwMode="auto">
          <a:xfrm>
            <a:off x="0" y="3048000"/>
            <a:ext cx="673100" cy="533400"/>
          </a:xfrm>
          <a:prstGeom prst="ellipse">
            <a:avLst/>
          </a:prstGeom>
          <a:noFill/>
          <a:ln w="12700">
            <a:solidFill>
              <a:schemeClr val="tx1"/>
            </a:solidFill>
            <a:round/>
            <a:headEnd/>
            <a:tailEnd/>
          </a:ln>
        </p:spPr>
        <p:txBody>
          <a:bodyPr wrap="none" anchor="ctr"/>
          <a:lstStyle/>
          <a:p>
            <a:r>
              <a:rPr lang="en-US" sz="1600" dirty="0"/>
              <a:t>Fuel</a:t>
            </a:r>
          </a:p>
        </p:txBody>
      </p:sp>
      <p:sp>
        <p:nvSpPr>
          <p:cNvPr id="14" name="Oval 2"/>
          <p:cNvSpPr>
            <a:spLocks noChangeArrowheads="1"/>
          </p:cNvSpPr>
          <p:nvPr/>
        </p:nvSpPr>
        <p:spPr bwMode="auto">
          <a:xfrm>
            <a:off x="685800" y="1524000"/>
            <a:ext cx="762000" cy="533400"/>
          </a:xfrm>
          <a:prstGeom prst="ellipse">
            <a:avLst/>
          </a:prstGeom>
          <a:noFill/>
          <a:ln w="12700">
            <a:solidFill>
              <a:schemeClr val="tx1"/>
            </a:solidFill>
            <a:round/>
            <a:headEnd/>
            <a:tailEnd/>
          </a:ln>
        </p:spPr>
        <p:txBody>
          <a:bodyPr wrap="none" anchor="ctr"/>
          <a:lstStyle/>
          <a:p>
            <a:r>
              <a:rPr lang="en-US" sz="1100" dirty="0"/>
              <a:t>Oxygen</a:t>
            </a:r>
          </a:p>
        </p:txBody>
      </p:sp>
      <p:sp>
        <p:nvSpPr>
          <p:cNvPr id="15" name="Oval 2"/>
          <p:cNvSpPr>
            <a:spLocks noChangeArrowheads="1"/>
          </p:cNvSpPr>
          <p:nvPr/>
        </p:nvSpPr>
        <p:spPr bwMode="auto">
          <a:xfrm>
            <a:off x="1600200" y="2971800"/>
            <a:ext cx="673100" cy="609600"/>
          </a:xfrm>
          <a:prstGeom prst="ellipse">
            <a:avLst/>
          </a:prstGeom>
          <a:noFill/>
          <a:ln w="12700">
            <a:solidFill>
              <a:schemeClr val="tx1"/>
            </a:solidFill>
            <a:round/>
            <a:headEnd/>
            <a:tailEnd/>
          </a:ln>
        </p:spPr>
        <p:txBody>
          <a:bodyPr wrap="none" anchor="ctr"/>
          <a:lstStyle/>
          <a:p>
            <a:r>
              <a:rPr lang="en-US" sz="1000" dirty="0"/>
              <a:t>Ignition</a:t>
            </a:r>
          </a:p>
          <a:p>
            <a:r>
              <a:rPr lang="en-US" sz="1000" dirty="0"/>
              <a:t>Source</a:t>
            </a:r>
          </a:p>
        </p:txBody>
      </p:sp>
      <p:sp>
        <p:nvSpPr>
          <p:cNvPr id="16" name="Rectangle 3"/>
          <p:cNvSpPr>
            <a:spLocks noChangeArrowheads="1"/>
          </p:cNvSpPr>
          <p:nvPr/>
        </p:nvSpPr>
        <p:spPr bwMode="auto">
          <a:xfrm>
            <a:off x="0" y="3592426"/>
            <a:ext cx="3167534" cy="369974"/>
          </a:xfrm>
          <a:prstGeom prst="rect">
            <a:avLst/>
          </a:prstGeom>
          <a:noFill/>
          <a:ln w="9525">
            <a:noFill/>
            <a:miter lim="800000"/>
            <a:headEnd/>
            <a:tailEnd/>
          </a:ln>
        </p:spPr>
        <p:txBody>
          <a:bodyPr wrap="none" lIns="92075" tIns="46038" rIns="92075" bIns="46038">
            <a:spAutoFit/>
          </a:bodyPr>
          <a:lstStyle/>
          <a:p>
            <a:r>
              <a:rPr lang="en-US" b="1" dirty="0">
                <a:solidFill>
                  <a:srgbClr val="FF0033"/>
                </a:solidFill>
                <a:latin typeface="Book Antiqua" pitchFamily="18" charset="0"/>
              </a:rPr>
              <a:t>There are four classes of fire</a:t>
            </a:r>
            <a:endParaRPr lang="en-US" sz="3600" b="1" dirty="0">
              <a:solidFill>
                <a:srgbClr val="FF0033"/>
              </a:solidFill>
              <a:latin typeface="Book Antiqua" pitchFamily="18" charset="0"/>
            </a:endParaRPr>
          </a:p>
        </p:txBody>
      </p:sp>
      <p:sp>
        <p:nvSpPr>
          <p:cNvPr id="17" name="Rectangle 2"/>
          <p:cNvSpPr>
            <a:spLocks noChangeArrowheads="1"/>
          </p:cNvSpPr>
          <p:nvPr/>
        </p:nvSpPr>
        <p:spPr bwMode="auto">
          <a:xfrm>
            <a:off x="0" y="3810000"/>
            <a:ext cx="4495800" cy="1477970"/>
          </a:xfrm>
          <a:prstGeom prst="rect">
            <a:avLst/>
          </a:prstGeom>
          <a:noFill/>
          <a:ln w="9525">
            <a:noFill/>
            <a:miter lim="800000"/>
            <a:headEnd/>
            <a:tailEnd/>
          </a:ln>
        </p:spPr>
        <p:txBody>
          <a:bodyPr wrap="square" lIns="92075" tIns="46038" rIns="92075" bIns="46038">
            <a:spAutoFit/>
          </a:bodyPr>
          <a:lstStyle/>
          <a:p>
            <a:r>
              <a:rPr lang="en-US" dirty="0">
                <a:solidFill>
                  <a:srgbClr val="FF0033"/>
                </a:solidFill>
                <a:effectLst>
                  <a:outerShdw blurRad="38100" dist="38100" dir="2700000" algn="tl">
                    <a:srgbClr val="000000">
                      <a:alpha val="43137"/>
                    </a:srgbClr>
                  </a:outerShdw>
                </a:effectLst>
                <a:latin typeface="Arial" pitchFamily="34" charset="0"/>
                <a:cs typeface="Arial" pitchFamily="34" charset="0"/>
              </a:rPr>
              <a:t>Class   A - Ordinary combustibles (water)</a:t>
            </a:r>
          </a:p>
          <a:p>
            <a:r>
              <a:rPr lang="en-US" dirty="0">
                <a:solidFill>
                  <a:srgbClr val="FF0033"/>
                </a:solidFill>
                <a:effectLst>
                  <a:outerShdw blurRad="38100" dist="38100" dir="2700000" algn="tl">
                    <a:srgbClr val="000000">
                      <a:alpha val="43137"/>
                    </a:srgbClr>
                  </a:outerShdw>
                </a:effectLst>
                <a:latin typeface="Arial" pitchFamily="34" charset="0"/>
                <a:cs typeface="Arial" pitchFamily="34" charset="0"/>
              </a:rPr>
              <a:t>Class   B – Flammable </a:t>
            </a:r>
            <a:r>
              <a:rPr lang="en-US" dirty="0">
                <a:solidFill>
                  <a:srgbClr val="FF0033"/>
                </a:solidFill>
                <a:latin typeface="Arial" pitchFamily="34" charset="0"/>
                <a:cs typeface="Arial" pitchFamily="34" charset="0"/>
              </a:rPr>
              <a:t>liquids</a:t>
            </a:r>
            <a:r>
              <a:rPr lang="en-US" dirty="0">
                <a:solidFill>
                  <a:srgbClr val="FF0033"/>
                </a:solidFill>
                <a:effectLst>
                  <a:outerShdw blurRad="38100" dist="38100" dir="2700000" algn="tl">
                    <a:srgbClr val="000000">
                      <a:alpha val="43137"/>
                    </a:srgbClr>
                  </a:outerShdw>
                </a:effectLst>
                <a:latin typeface="Arial" pitchFamily="34" charset="0"/>
                <a:cs typeface="Arial" pitchFamily="34" charset="0"/>
              </a:rPr>
              <a:t>, gasoline(Smothering)</a:t>
            </a:r>
          </a:p>
          <a:p>
            <a:r>
              <a:rPr lang="en-US" dirty="0">
                <a:solidFill>
                  <a:srgbClr val="FF0033"/>
                </a:solidFill>
                <a:effectLst>
                  <a:outerShdw blurRad="38100" dist="38100" dir="2700000" algn="tl">
                    <a:srgbClr val="000000">
                      <a:alpha val="43137"/>
                    </a:srgbClr>
                  </a:outerShdw>
                </a:effectLst>
                <a:latin typeface="Arial" pitchFamily="34" charset="0"/>
                <a:cs typeface="Arial" pitchFamily="34" charset="0"/>
              </a:rPr>
              <a:t>Class   C – Combustible gas</a:t>
            </a:r>
          </a:p>
          <a:p>
            <a:r>
              <a:rPr lang="en-US" dirty="0">
                <a:solidFill>
                  <a:srgbClr val="FF0033"/>
                </a:solidFill>
                <a:effectLst>
                  <a:outerShdw blurRad="38100" dist="38100" dir="2700000" algn="tl">
                    <a:srgbClr val="000000">
                      <a:alpha val="43137"/>
                    </a:srgbClr>
                  </a:outerShdw>
                </a:effectLst>
                <a:latin typeface="Arial" pitchFamily="34" charset="0"/>
                <a:cs typeface="Arial" pitchFamily="34" charset="0"/>
              </a:rPr>
              <a:t>Class   D – Electric Fire     </a:t>
            </a:r>
          </a:p>
        </p:txBody>
      </p:sp>
      <p:sp>
        <p:nvSpPr>
          <p:cNvPr id="18" name="Rectangle 3"/>
          <p:cNvSpPr>
            <a:spLocks noChangeArrowheads="1"/>
          </p:cNvSpPr>
          <p:nvPr/>
        </p:nvSpPr>
        <p:spPr bwMode="auto">
          <a:xfrm>
            <a:off x="5410200" y="76200"/>
            <a:ext cx="3837589" cy="1631858"/>
          </a:xfrm>
          <a:prstGeom prst="rect">
            <a:avLst/>
          </a:prstGeom>
          <a:noFill/>
          <a:ln w="9525">
            <a:noFill/>
            <a:miter lim="800000"/>
            <a:headEnd/>
            <a:tailEnd/>
          </a:ln>
        </p:spPr>
        <p:txBody>
          <a:bodyPr wrap="none" lIns="92075" tIns="46038" rIns="92075" bIns="46038">
            <a:spAutoFit/>
          </a:bodyPr>
          <a:lstStyle/>
          <a:p>
            <a:endParaRPr lang="en-US" sz="1200" b="1" dirty="0">
              <a:solidFill>
                <a:srgbClr val="FF0033"/>
              </a:solidFill>
              <a:latin typeface="Comic Sans MS" pitchFamily="66" charset="0"/>
            </a:endParaRPr>
          </a:p>
          <a:p>
            <a:r>
              <a:rPr lang="en-US" sz="1200" dirty="0">
                <a:solidFill>
                  <a:srgbClr val="FF0033"/>
                </a:solidFill>
                <a:latin typeface="Comic Sans MS" pitchFamily="66" charset="0"/>
              </a:rPr>
              <a:t>Fire extinguishers are designed to cope  with fires</a:t>
            </a:r>
          </a:p>
          <a:p>
            <a:r>
              <a:rPr lang="en-US" sz="1200" dirty="0">
                <a:solidFill>
                  <a:srgbClr val="FF0033"/>
                </a:solidFill>
                <a:latin typeface="Comic Sans MS" pitchFamily="66" charset="0"/>
              </a:rPr>
              <a:t> </a:t>
            </a:r>
          </a:p>
          <a:p>
            <a:r>
              <a:rPr lang="en-US" sz="1200" dirty="0">
                <a:solidFill>
                  <a:srgbClr val="FF0033"/>
                </a:solidFill>
                <a:latin typeface="Comic Sans MS" pitchFamily="66" charset="0"/>
              </a:rPr>
              <a:t>in their incipiency, and generally designed by the</a:t>
            </a:r>
          </a:p>
          <a:p>
            <a:r>
              <a:rPr lang="en-US" sz="1200" dirty="0">
                <a:solidFill>
                  <a:srgbClr val="FF0033"/>
                </a:solidFill>
                <a:latin typeface="Comic Sans MS" pitchFamily="66" charset="0"/>
              </a:rPr>
              <a:t> </a:t>
            </a:r>
          </a:p>
          <a:p>
            <a:r>
              <a:rPr lang="en-US" sz="1200" dirty="0">
                <a:solidFill>
                  <a:srgbClr val="FF0033"/>
                </a:solidFill>
                <a:latin typeface="Comic Sans MS" pitchFamily="66" charset="0"/>
              </a:rPr>
              <a:t>class of fire they are to control[A, AB&amp;C,BC etc.]</a:t>
            </a:r>
          </a:p>
          <a:p>
            <a:endParaRPr lang="en-US" sz="2800" b="1" dirty="0">
              <a:solidFill>
                <a:srgbClr val="FF0033"/>
              </a:solidFill>
              <a:latin typeface="Comic Sans MS" pitchFamily="66" charset="0"/>
            </a:endParaRPr>
          </a:p>
        </p:txBody>
      </p:sp>
      <p:sp>
        <p:nvSpPr>
          <p:cNvPr id="19" name="Isosceles Triangle 18"/>
          <p:cNvSpPr/>
          <p:nvPr/>
        </p:nvSpPr>
        <p:spPr>
          <a:xfrm>
            <a:off x="304800" y="1981200"/>
            <a:ext cx="1447800" cy="1219200"/>
          </a:xfrm>
          <a:prstGeom prst="triangl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3"/>
          <p:cNvSpPr txBox="1">
            <a:spLocks noChangeArrowheads="1"/>
          </p:cNvSpPr>
          <p:nvPr/>
        </p:nvSpPr>
        <p:spPr>
          <a:xfrm>
            <a:off x="0" y="5638800"/>
            <a:ext cx="3962400" cy="2133600"/>
          </a:xfrm>
          <a:prstGeom prst="rect">
            <a:avLst/>
          </a:prstGeom>
        </p:spPr>
        <p:txBody>
          <a:bodyPr vert="horz" anchor="b">
            <a:normAutofit/>
          </a:bodyPr>
          <a:lstStyle/>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Improper Electrical Connections-</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cable sizing / overload</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Hot works </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Leakages-gas</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Poor Housekeeping</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Uncontrolled Smoking</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a:buNone/>
              <a:tabLst/>
              <a:defRPr/>
            </a:pPr>
            <a:r>
              <a:rPr kumimoji="0" lang="en-US" altLang="en-US" sz="1200" b="0" i="0" u="none" strike="noStrike" kern="1200" cap="none" spc="0" normalizeH="0" baseline="0" noProof="0" dirty="0">
                <a:ln>
                  <a:noFill/>
                </a:ln>
                <a:solidFill>
                  <a:srgbClr val="FF0033"/>
                </a:solidFill>
                <a:effectLst/>
                <a:uLnTx/>
                <a:uFillTx/>
                <a:latin typeface="+mn-lt"/>
                <a:ea typeface="+mn-ea"/>
                <a:cs typeface="+mn-cs"/>
              </a:rPr>
              <a:t>etc</a:t>
            </a: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en-US" altLang="en-US" sz="2400" b="0" i="0" u="none" strike="noStrike" kern="1200" cap="none" spc="0" normalizeH="0" baseline="0" noProof="0" dirty="0">
              <a:ln>
                <a:noFill/>
              </a:ln>
              <a:solidFill>
                <a:srgbClr val="FF0033"/>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en-US" altLang="en-US" sz="24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sp>
        <p:nvSpPr>
          <p:cNvPr id="21" name="Rectangle 2"/>
          <p:cNvSpPr txBox="1">
            <a:spLocks noChangeArrowheads="1"/>
          </p:cNvSpPr>
          <p:nvPr/>
        </p:nvSpPr>
        <p:spPr>
          <a:xfrm>
            <a:off x="457200" y="5181600"/>
            <a:ext cx="1600200" cy="304800"/>
          </a:xfrm>
          <a:prstGeom prst="rect">
            <a:avLst/>
          </a:prstGeom>
        </p:spPr>
        <p:txBody>
          <a:bodyPr vert="horz" anchor="t">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200" b="0" i="0" u="none" strike="noStrike" kern="1200" cap="all" spc="0" normalizeH="0" baseline="0" noProof="0" dirty="0">
                <a:ln>
                  <a:noFill/>
                </a:ln>
                <a:solidFill>
                  <a:srgbClr val="FF0033"/>
                </a:solidFill>
                <a:effectLst>
                  <a:reflection blurRad="12700" stA="48000" endA="300" endPos="55000" dir="5400000" sy="-90000" algn="bl" rotWithShape="0"/>
                </a:effectLst>
                <a:uLnTx/>
                <a:uFillTx/>
                <a:latin typeface="+mj-lt"/>
                <a:ea typeface="+mj-ea"/>
                <a:cs typeface="+mj-cs"/>
              </a:rPr>
              <a:t>Causes of Fire</a:t>
            </a:r>
          </a:p>
        </p:txBody>
      </p:sp>
      <p:sp>
        <p:nvSpPr>
          <p:cNvPr id="22" name="Rectangle 3"/>
          <p:cNvSpPr>
            <a:spLocks noChangeArrowheads="1"/>
          </p:cNvSpPr>
          <p:nvPr/>
        </p:nvSpPr>
        <p:spPr bwMode="auto">
          <a:xfrm>
            <a:off x="2819400" y="0"/>
            <a:ext cx="2743200" cy="1324081"/>
          </a:xfrm>
          <a:prstGeom prst="rect">
            <a:avLst/>
          </a:prstGeom>
          <a:noFill/>
          <a:ln w="9525">
            <a:noFill/>
            <a:miter lim="800000"/>
            <a:headEnd/>
            <a:tailEnd/>
          </a:ln>
          <a:effectLst/>
        </p:spPr>
        <p:txBody>
          <a:bodyPr wrap="square" lIns="92075" tIns="46038" rIns="92075" bIns="46038">
            <a:spAutoFit/>
          </a:bodyPr>
          <a:lstStyle/>
          <a:p>
            <a:r>
              <a:rPr lang="en-US" altLang="en-US" sz="1600" b="1" dirty="0">
                <a:latin typeface="Colonna MT" pitchFamily="82" charset="0"/>
              </a:rPr>
              <a:t>BASIC FIRE FIGHTING TECHNIQUES</a:t>
            </a:r>
          </a:p>
          <a:p>
            <a:r>
              <a:rPr lang="en-US" altLang="en-US" sz="1600" b="1" dirty="0">
                <a:latin typeface="Colonna MT" pitchFamily="82" charset="0"/>
              </a:rPr>
              <a:t>     P&amp;G[WEST AFRICA]-IBADAN</a:t>
            </a:r>
            <a:endParaRPr lang="en-US" altLang="en-US" sz="1600" b="1" i="1" dirty="0">
              <a:solidFill>
                <a:srgbClr val="FF0033"/>
              </a:solidFill>
              <a:latin typeface="Colonna MT" pitchFamily="82" charset="0"/>
            </a:endParaRPr>
          </a:p>
          <a:p>
            <a:r>
              <a:rPr lang="en-US" altLang="en-US" sz="1600" b="1" i="1" dirty="0">
                <a:solidFill>
                  <a:srgbClr val="FF0033"/>
                </a:solidFill>
                <a:latin typeface="Arial" charset="0"/>
              </a:rPr>
              <a:t>                                                        </a:t>
            </a:r>
            <a:endParaRPr lang="en-US" altLang="en-US" sz="1600" b="1" dirty="0">
              <a:solidFill>
                <a:srgbClr val="FF0033"/>
              </a:solidFill>
              <a:latin typeface="Comic Sans MS" pitchFamily="66" charset="0"/>
            </a:endParaRPr>
          </a:p>
          <a:p>
            <a:r>
              <a:rPr lang="en-US" altLang="en-US" sz="1600" b="1" dirty="0">
                <a:solidFill>
                  <a:srgbClr val="FF0033"/>
                </a:solidFill>
                <a:latin typeface="Comic Sans MS" pitchFamily="66" charset="0"/>
              </a:rPr>
              <a:t>                  </a:t>
            </a:r>
            <a:endParaRPr lang="en-US" altLang="en-US" sz="1600" b="1" dirty="0">
              <a:solidFill>
                <a:srgbClr val="000066"/>
              </a:solidFill>
              <a:latin typeface="Comic Sans MS" pitchFamily="66" charset="0"/>
            </a:endParaRPr>
          </a:p>
          <a:p>
            <a:r>
              <a:rPr lang="en-US" altLang="en-US" sz="1600" b="1" dirty="0">
                <a:solidFill>
                  <a:srgbClr val="000066"/>
                </a:solidFill>
                <a:latin typeface="Comic Sans MS" pitchFamily="66" charset="0"/>
              </a:rPr>
              <a:t>.</a:t>
            </a:r>
          </a:p>
        </p:txBody>
      </p:sp>
      <p:sp>
        <p:nvSpPr>
          <p:cNvPr id="23" name="Rectangle 3"/>
          <p:cNvSpPr txBox="1">
            <a:spLocks noChangeArrowheads="1"/>
          </p:cNvSpPr>
          <p:nvPr/>
        </p:nvSpPr>
        <p:spPr>
          <a:xfrm>
            <a:off x="2438400" y="5105400"/>
            <a:ext cx="2971800" cy="1752600"/>
          </a:xfrm>
          <a:prstGeom prst="rect">
            <a:avLst/>
          </a:prstGeom>
        </p:spPr>
        <p:txBody>
          <a:bodyPr vert="horz" anchor="b">
            <a:normAutofit/>
          </a:bodyPr>
          <a:lstStyle/>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Following hot work permit</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Good housekeeping</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Inspection</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Proper electrical connections</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Flammable liquids storage</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Empty pallets storage</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Smoking control</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Change Control</a:t>
            </a:r>
          </a:p>
          <a:p>
            <a:pPr marL="0" marR="0" lvl="0" indent="0" algn="l" defTabSz="914400" rtl="0" eaLnBrk="1" fontAlgn="auto" latinLnBrk="0" hangingPunct="1">
              <a:lnSpc>
                <a:spcPct val="80000"/>
              </a:lnSpc>
              <a:spcBef>
                <a:spcPct val="20000"/>
              </a:spcBef>
              <a:spcAft>
                <a:spcPts val="0"/>
              </a:spcAft>
              <a:buClr>
                <a:schemeClr val="accent1"/>
              </a:buClr>
              <a:buSzPct val="70000"/>
              <a:buFont typeface="Wingdings 2"/>
              <a:buNone/>
              <a:tabLst/>
              <a:defRPr/>
            </a:pPr>
            <a:r>
              <a:rPr kumimoji="0" lang="en-US" altLang="en-US" sz="1100" b="0" i="0" u="none" strike="noStrike" kern="1200" cap="none" spc="0" normalizeH="0" baseline="0" noProof="0" dirty="0">
                <a:ln>
                  <a:noFill/>
                </a:ln>
                <a:solidFill>
                  <a:srgbClr val="FF0033"/>
                </a:solidFill>
                <a:effectLst/>
                <a:uLnTx/>
                <a:uFillTx/>
                <a:latin typeface="+mn-lt"/>
                <a:ea typeface="+mn-ea"/>
                <a:cs typeface="+mn-cs"/>
              </a:rPr>
              <a:t>etc</a:t>
            </a:r>
          </a:p>
        </p:txBody>
      </p:sp>
      <p:sp>
        <p:nvSpPr>
          <p:cNvPr id="24" name="Rectangle 2"/>
          <p:cNvSpPr txBox="1">
            <a:spLocks noChangeArrowheads="1"/>
          </p:cNvSpPr>
          <p:nvPr/>
        </p:nvSpPr>
        <p:spPr>
          <a:xfrm>
            <a:off x="2895600" y="5029200"/>
            <a:ext cx="2286000" cy="381000"/>
          </a:xfrm>
          <a:prstGeom prst="rect">
            <a:avLst/>
          </a:prstGeom>
        </p:spPr>
        <p:txBody>
          <a:bodyPr vert="horz" anchor="t">
            <a:normAutofit/>
          </a:bodyPr>
          <a:lstStyle/>
          <a:p>
            <a:pPr lvl="0">
              <a:spcBef>
                <a:spcPct val="0"/>
              </a:spcBef>
              <a:defRPr/>
            </a:pPr>
            <a:r>
              <a:rPr kumimoji="0" lang="en-US" altLang="en-US" sz="1200" i="0" u="none" strike="noStrike" kern="1200" cap="all" spc="0" normalizeH="0" baseline="0" noProof="0" dirty="0">
                <a:ln>
                  <a:noFill/>
                </a:ln>
                <a:solidFill>
                  <a:srgbClr val="FF0033"/>
                </a:solidFill>
                <a:effectLst>
                  <a:reflection blurRad="12700" stA="48000" endA="300" endPos="55000" dir="5400000" sy="-90000" algn="bl" rotWithShape="0"/>
                </a:effectLst>
                <a:uLnTx/>
                <a:uFillTx/>
                <a:latin typeface="+mj-lt"/>
                <a:ea typeface="+mj-ea"/>
                <a:cs typeface="+mj-cs"/>
              </a:rPr>
              <a:t>Fire Prevention</a:t>
            </a:r>
          </a:p>
        </p:txBody>
      </p:sp>
      <p:sp>
        <p:nvSpPr>
          <p:cNvPr id="25" name="Rectangle 2"/>
          <p:cNvSpPr>
            <a:spLocks noChangeArrowheads="1"/>
          </p:cNvSpPr>
          <p:nvPr/>
        </p:nvSpPr>
        <p:spPr bwMode="auto">
          <a:xfrm>
            <a:off x="5791200" y="0"/>
            <a:ext cx="2776401" cy="308419"/>
          </a:xfrm>
          <a:prstGeom prst="rect">
            <a:avLst/>
          </a:prstGeom>
          <a:noFill/>
          <a:ln w="9525">
            <a:noFill/>
            <a:miter lim="800000"/>
            <a:headEnd/>
            <a:tailEnd/>
          </a:ln>
          <a:effectLst/>
        </p:spPr>
        <p:txBody>
          <a:bodyPr wrap="none" lIns="92075" tIns="46038" rIns="92075" bIns="46038">
            <a:spAutoFit/>
          </a:bodyPr>
          <a:lstStyle/>
          <a:p>
            <a:r>
              <a:rPr lang="en-US" altLang="en-US" sz="1400" b="1" dirty="0">
                <a:solidFill>
                  <a:srgbClr val="FF0033"/>
                </a:solidFill>
                <a:latin typeface="Book Antiqua" pitchFamily="18" charset="0"/>
              </a:rPr>
              <a:t>FIRE FIGHTING EQUIPMENT</a:t>
            </a:r>
          </a:p>
        </p:txBody>
      </p:sp>
      <p:sp>
        <p:nvSpPr>
          <p:cNvPr id="26" name="Rectangle 2"/>
          <p:cNvSpPr>
            <a:spLocks noChangeArrowheads="1"/>
          </p:cNvSpPr>
          <p:nvPr/>
        </p:nvSpPr>
        <p:spPr bwMode="auto">
          <a:xfrm>
            <a:off x="5855382" y="1371600"/>
            <a:ext cx="3212418" cy="1754969"/>
          </a:xfrm>
          <a:prstGeom prst="rect">
            <a:avLst/>
          </a:prstGeom>
          <a:ln>
            <a:noFill/>
            <a:headEnd/>
            <a:tailEnd/>
          </a:ln>
        </p:spPr>
        <p:style>
          <a:lnRef idx="2">
            <a:schemeClr val="dk1"/>
          </a:lnRef>
          <a:fillRef idx="1">
            <a:schemeClr val="lt1"/>
          </a:fillRef>
          <a:effectRef idx="0">
            <a:schemeClr val="dk1"/>
          </a:effectRef>
          <a:fontRef idx="minor">
            <a:schemeClr val="dk1"/>
          </a:fontRef>
        </p:style>
        <p:txBody>
          <a:bodyPr wrap="none" lIns="92075" tIns="46038" rIns="92075" bIns="46038">
            <a:spAutoFit/>
          </a:bodyPr>
          <a:lstStyle/>
          <a:p>
            <a:r>
              <a:rPr lang="en-US" altLang="en-US" sz="1200" dirty="0">
                <a:solidFill>
                  <a:srgbClr val="FF0033"/>
                </a:solidFill>
              </a:rPr>
              <a:t>The plant fire fighting equipment include:</a:t>
            </a:r>
          </a:p>
          <a:p>
            <a:endParaRPr lang="en-US" altLang="en-US" sz="1200" dirty="0">
              <a:solidFill>
                <a:srgbClr val="FF0033"/>
              </a:solidFill>
            </a:endParaRPr>
          </a:p>
          <a:p>
            <a:r>
              <a:rPr lang="en-US" altLang="en-US" sz="1200" dirty="0">
                <a:solidFill>
                  <a:srgbClr val="FF0033"/>
                </a:solidFill>
              </a:rPr>
              <a:t>1. Portable &amp; mobile / wheeled extinguishers</a:t>
            </a:r>
          </a:p>
          <a:p>
            <a:endParaRPr lang="en-US" altLang="en-US" sz="1200" dirty="0">
              <a:solidFill>
                <a:srgbClr val="FF0033"/>
              </a:solidFill>
            </a:endParaRPr>
          </a:p>
          <a:p>
            <a:r>
              <a:rPr lang="en-US" altLang="en-US" sz="1200" dirty="0">
                <a:solidFill>
                  <a:srgbClr val="FF0033"/>
                </a:solidFill>
              </a:rPr>
              <a:t>2. CO2 flooding system</a:t>
            </a:r>
          </a:p>
          <a:p>
            <a:endParaRPr lang="en-US" altLang="en-US" sz="1200" dirty="0">
              <a:solidFill>
                <a:srgbClr val="FF0033"/>
              </a:solidFill>
            </a:endParaRPr>
          </a:p>
          <a:p>
            <a:r>
              <a:rPr lang="en-US" altLang="en-US" sz="1200" dirty="0">
                <a:solidFill>
                  <a:srgbClr val="FF0033"/>
                </a:solidFill>
              </a:rPr>
              <a:t>3. Deluge &amp; Sprinkler system[ Dust Filters]</a:t>
            </a:r>
          </a:p>
          <a:p>
            <a:endParaRPr lang="en-US" altLang="en-US" sz="1200" dirty="0">
              <a:solidFill>
                <a:srgbClr val="FF0033"/>
              </a:solidFill>
            </a:endParaRPr>
          </a:p>
          <a:p>
            <a:r>
              <a:rPr lang="en-US" altLang="en-US" sz="1200" dirty="0">
                <a:solidFill>
                  <a:srgbClr val="FF0033"/>
                </a:solidFill>
              </a:rPr>
              <a:t>4. Hose reels and hydrant</a:t>
            </a:r>
          </a:p>
        </p:txBody>
      </p:sp>
      <p:sp>
        <p:nvSpPr>
          <p:cNvPr id="27" name="Rectangle 26"/>
          <p:cNvSpPr/>
          <p:nvPr/>
        </p:nvSpPr>
        <p:spPr>
          <a:xfrm>
            <a:off x="5181600" y="3581400"/>
            <a:ext cx="3470822" cy="307777"/>
          </a:xfrm>
          <a:prstGeom prst="rect">
            <a:avLst/>
          </a:prstGeom>
        </p:spPr>
        <p:txBody>
          <a:bodyPr wrap="none">
            <a:spAutoFit/>
          </a:bodyPr>
          <a:lstStyle/>
          <a:p>
            <a:r>
              <a:rPr lang="en-US" altLang="en-US" sz="1400" b="1" i="1" u="sng" dirty="0">
                <a:solidFill>
                  <a:srgbClr val="FF0033"/>
                </a:solidFill>
                <a:latin typeface="Book Antiqua" pitchFamily="18" charset="0"/>
              </a:rPr>
              <a:t>WATER EXTINGUISHERS [ for Class A]</a:t>
            </a:r>
            <a:endParaRPr lang="en-US" altLang="en-US" sz="1400" b="1" dirty="0">
              <a:solidFill>
                <a:srgbClr val="FF0033"/>
              </a:solidFill>
              <a:latin typeface="Book Antiqua" pitchFamily="18" charset="0"/>
            </a:endParaRPr>
          </a:p>
        </p:txBody>
      </p:sp>
      <p:sp>
        <p:nvSpPr>
          <p:cNvPr id="28" name="Rectangle 27"/>
          <p:cNvSpPr/>
          <p:nvPr/>
        </p:nvSpPr>
        <p:spPr>
          <a:xfrm>
            <a:off x="5105400" y="4549676"/>
            <a:ext cx="4572000" cy="2308324"/>
          </a:xfrm>
          <a:prstGeom prst="rect">
            <a:avLst/>
          </a:prstGeom>
        </p:spPr>
        <p:txBody>
          <a:bodyPr wrap="square">
            <a:spAutoFit/>
          </a:bodyPr>
          <a:lstStyle/>
          <a:p>
            <a:pPr marL="0" lvl="4"/>
            <a:r>
              <a:rPr lang="en-US" altLang="en-US" sz="1200" i="1" dirty="0">
                <a:solidFill>
                  <a:srgbClr val="FF0033"/>
                </a:solidFill>
                <a:latin typeface="Book Antiqua" pitchFamily="18" charset="0"/>
              </a:rPr>
              <a:t>     </a:t>
            </a:r>
            <a:r>
              <a:rPr lang="en-US" altLang="en-US" sz="1200" u="sng" dirty="0">
                <a:solidFill>
                  <a:srgbClr val="FF0033"/>
                </a:solidFill>
                <a:latin typeface="Book Antiqua" pitchFamily="18" charset="0"/>
              </a:rPr>
              <a:t>DRY POWDER [A,B,C&amp;D}</a:t>
            </a:r>
          </a:p>
          <a:p>
            <a:endParaRPr lang="en-US" altLang="en-US" sz="1200" dirty="0">
              <a:solidFill>
                <a:srgbClr val="FF0033"/>
              </a:solidFill>
              <a:latin typeface="Book Antiqua" pitchFamily="18" charset="0"/>
            </a:endParaRPr>
          </a:p>
          <a:p>
            <a:r>
              <a:rPr lang="en-US" altLang="en-US" sz="1200" dirty="0">
                <a:solidFill>
                  <a:srgbClr val="FF0033"/>
                </a:solidFill>
                <a:latin typeface="Book Antiqua" pitchFamily="18" charset="0"/>
              </a:rPr>
              <a:t>These are of two types.</a:t>
            </a:r>
          </a:p>
          <a:p>
            <a:endParaRPr lang="en-US" altLang="en-US" sz="1200" dirty="0">
              <a:solidFill>
                <a:srgbClr val="FF0033"/>
              </a:solidFill>
              <a:latin typeface="Book Antiqua" pitchFamily="18" charset="0"/>
            </a:endParaRPr>
          </a:p>
          <a:p>
            <a:r>
              <a:rPr lang="en-US" altLang="en-US" sz="1200" dirty="0">
                <a:solidFill>
                  <a:srgbClr val="FF0033"/>
                </a:solidFill>
                <a:latin typeface="Book Antiqua" pitchFamily="18" charset="0"/>
              </a:rPr>
              <a:t>‘‘ABC’’ Dry chemical</a:t>
            </a:r>
          </a:p>
          <a:p>
            <a:endParaRPr lang="en-US" altLang="en-US" sz="1200" dirty="0">
              <a:solidFill>
                <a:srgbClr val="FF0033"/>
              </a:solidFill>
              <a:latin typeface="Book Antiqua" pitchFamily="18" charset="0"/>
            </a:endParaRPr>
          </a:p>
          <a:p>
            <a:r>
              <a:rPr lang="en-US" altLang="en-US" sz="1200" dirty="0">
                <a:solidFill>
                  <a:srgbClr val="FF0033"/>
                </a:solidFill>
                <a:latin typeface="Book Antiqua" pitchFamily="18" charset="0"/>
              </a:rPr>
              <a:t>“BC’’ Dry chemical</a:t>
            </a:r>
          </a:p>
          <a:p>
            <a:endParaRPr lang="en-US" altLang="en-US" sz="1200" dirty="0">
              <a:solidFill>
                <a:srgbClr val="FF0033"/>
              </a:solidFill>
              <a:latin typeface="Book Antiqua" pitchFamily="18" charset="0"/>
            </a:endParaRPr>
          </a:p>
          <a:p>
            <a:r>
              <a:rPr lang="en-US" altLang="en-US" sz="1200" dirty="0">
                <a:solidFill>
                  <a:srgbClr val="FF0033"/>
                </a:solidFill>
                <a:latin typeface="Book Antiqua" pitchFamily="18" charset="0"/>
              </a:rPr>
              <a:t>They are both multipurpose extinguisher that  can </a:t>
            </a:r>
          </a:p>
          <a:p>
            <a:r>
              <a:rPr lang="en-US" altLang="en-US" sz="1200" dirty="0">
                <a:solidFill>
                  <a:srgbClr val="FF0033"/>
                </a:solidFill>
                <a:latin typeface="Book Antiqua" pitchFamily="18" charset="0"/>
              </a:rPr>
              <a:t>be used on all classes of fire [A,B&amp;C]</a:t>
            </a:r>
          </a:p>
          <a:p>
            <a:r>
              <a:rPr lang="en-US" altLang="en-US" sz="1200" dirty="0">
                <a:solidFill>
                  <a:srgbClr val="FF0033"/>
                </a:solidFill>
                <a:latin typeface="Book Antiqua" pitchFamily="18" charset="0"/>
              </a:rPr>
              <a:t> Cylinder color   </a:t>
            </a:r>
            <a:r>
              <a:rPr lang="en-US" altLang="en-US" sz="1200" b="1" dirty="0">
                <a:solidFill>
                  <a:srgbClr val="FF0033"/>
                </a:solidFill>
                <a:latin typeface="Book Antiqua" pitchFamily="18" charset="0"/>
              </a:rPr>
              <a:t>BLUE or Red</a:t>
            </a:r>
          </a:p>
          <a:p>
            <a:r>
              <a:rPr lang="en-US" altLang="en-US" sz="1200" dirty="0">
                <a:solidFill>
                  <a:srgbClr val="FF0033"/>
                </a:solidFill>
                <a:latin typeface="Book Antiqua" pitchFamily="18" charset="0"/>
              </a:rPr>
              <a:t>Capacity         </a:t>
            </a:r>
            <a:r>
              <a:rPr lang="en-US" altLang="en-US" sz="1200" b="1" dirty="0">
                <a:solidFill>
                  <a:srgbClr val="FF0033"/>
                </a:solidFill>
                <a:latin typeface="Book Antiqua" pitchFamily="18" charset="0"/>
              </a:rPr>
              <a:t>9kg.</a:t>
            </a:r>
          </a:p>
        </p:txBody>
      </p:sp>
      <p:sp>
        <p:nvSpPr>
          <p:cNvPr id="29" name="Rectangle 28"/>
          <p:cNvSpPr/>
          <p:nvPr/>
        </p:nvSpPr>
        <p:spPr>
          <a:xfrm>
            <a:off x="5257800" y="3886200"/>
            <a:ext cx="4572000" cy="1107996"/>
          </a:xfrm>
          <a:prstGeom prst="rect">
            <a:avLst/>
          </a:prstGeom>
        </p:spPr>
        <p:txBody>
          <a:bodyPr wrap="square">
            <a:spAutoFit/>
          </a:bodyPr>
          <a:lstStyle/>
          <a:p>
            <a:r>
              <a:rPr lang="en-US" altLang="en-US" sz="1200" i="1" u="sng" dirty="0">
                <a:solidFill>
                  <a:srgbClr val="FF0033"/>
                </a:solidFill>
                <a:latin typeface="Book Antiqua" pitchFamily="18" charset="0"/>
              </a:rPr>
              <a:t>CARBON DIOXIDE [for B &amp; C]</a:t>
            </a:r>
          </a:p>
          <a:p>
            <a:r>
              <a:rPr lang="en-US" altLang="en-US" sz="1200" dirty="0">
                <a:solidFill>
                  <a:srgbClr val="FF0033"/>
                </a:solidFill>
                <a:latin typeface="Book Antiqua" pitchFamily="18" charset="0"/>
              </a:rPr>
              <a:t>Cylinder color     </a:t>
            </a:r>
            <a:r>
              <a:rPr lang="en-US" altLang="en-US" sz="1200" b="1" dirty="0">
                <a:solidFill>
                  <a:srgbClr val="FF0033"/>
                </a:solidFill>
                <a:latin typeface="Book Antiqua" pitchFamily="18" charset="0"/>
              </a:rPr>
              <a:t>BLACK</a:t>
            </a:r>
          </a:p>
          <a:p>
            <a:r>
              <a:rPr lang="en-US" altLang="en-US" sz="1200" dirty="0">
                <a:solidFill>
                  <a:srgbClr val="FF0033"/>
                </a:solidFill>
                <a:latin typeface="Book Antiqua" pitchFamily="18" charset="0"/>
              </a:rPr>
              <a:t>Capacity               5 &amp; 9kg</a:t>
            </a:r>
          </a:p>
          <a:p>
            <a:endParaRPr lang="en-US" altLang="en-US" sz="1200" dirty="0">
              <a:solidFill>
                <a:srgbClr val="FF0033"/>
              </a:solidFill>
              <a:latin typeface="Book Antiqua" pitchFamily="18" charset="0"/>
            </a:endParaRPr>
          </a:p>
          <a:p>
            <a:endParaRPr lang="en-US" altLang="en-US" b="1" dirty="0">
              <a:solidFill>
                <a:srgbClr val="FF0033"/>
              </a:solidFill>
              <a:latin typeface="Book Antiqua" pitchFamily="18" charset="0"/>
            </a:endParaRPr>
          </a:p>
        </p:txBody>
      </p:sp>
      <p:sp>
        <p:nvSpPr>
          <p:cNvPr id="30" name="Rectangle 29"/>
          <p:cNvSpPr/>
          <p:nvPr/>
        </p:nvSpPr>
        <p:spPr>
          <a:xfrm>
            <a:off x="2362200" y="533400"/>
            <a:ext cx="3581400" cy="3170099"/>
          </a:xfrm>
          <a:prstGeom prst="rect">
            <a:avLst/>
          </a:prstGeom>
        </p:spPr>
        <p:txBody>
          <a:bodyPr wrap="square">
            <a:spAutoFit/>
          </a:bodyPr>
          <a:lstStyle/>
          <a:p>
            <a:r>
              <a:rPr lang="en-US" altLang="en-US" sz="1000" dirty="0">
                <a:solidFill>
                  <a:srgbClr val="FF0033"/>
                </a:solidFill>
                <a:latin typeface="Book Antiqua" pitchFamily="18" charset="0"/>
              </a:rPr>
              <a:t>    </a:t>
            </a:r>
            <a:r>
              <a:rPr lang="en-US" altLang="en-US" sz="1200" b="1" dirty="0">
                <a:solidFill>
                  <a:srgbClr val="FF0033"/>
                </a:solidFill>
                <a:latin typeface="Book Antiqua" pitchFamily="18" charset="0"/>
              </a:rPr>
              <a:t>Steps to follow in using fire extinguisher</a:t>
            </a:r>
            <a:r>
              <a:rPr lang="en-US" altLang="en-US" sz="1000" dirty="0">
                <a:solidFill>
                  <a:srgbClr val="FF0033"/>
                </a:solidFill>
                <a:latin typeface="Book Antiqua" pitchFamily="18" charset="0"/>
              </a:rPr>
              <a:t>.</a:t>
            </a:r>
          </a:p>
          <a:p>
            <a:r>
              <a:rPr lang="en-US" altLang="en-US" sz="1000" dirty="0">
                <a:solidFill>
                  <a:srgbClr val="FF0033"/>
                </a:solidFill>
                <a:latin typeface="Book Antiqua" pitchFamily="18" charset="0"/>
              </a:rPr>
              <a:t>1. Remove appropriate extinguisher from the hanger.</a:t>
            </a:r>
          </a:p>
          <a:p>
            <a:r>
              <a:rPr lang="en-US" altLang="en-US" sz="1000" dirty="0">
                <a:solidFill>
                  <a:srgbClr val="FF0033"/>
                </a:solidFill>
                <a:latin typeface="Book Antiqua" pitchFamily="18" charset="0"/>
              </a:rPr>
              <a:t>      [ After identifying the type of fire]</a:t>
            </a:r>
          </a:p>
          <a:p>
            <a:r>
              <a:rPr lang="en-US" altLang="en-US" sz="1000" dirty="0">
                <a:solidFill>
                  <a:srgbClr val="FF0033"/>
                </a:solidFill>
                <a:latin typeface="Book Antiqua" pitchFamily="18" charset="0"/>
              </a:rPr>
              <a:t>2. Hold the cylinder in upright position.</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3. Remove the seal.</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4. Remove the lock pin.</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5. Keep a relatively safe distance from the fire</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6. Hold the nozzle and direct it at the base of the fire.</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7. Squeeze the lever.</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NOTE : After extinguishing the flame, direct the stream at </a:t>
            </a:r>
          </a:p>
          <a:p>
            <a:r>
              <a:rPr lang="en-US" altLang="en-US" sz="1000" dirty="0">
                <a:solidFill>
                  <a:srgbClr val="FF0033"/>
                </a:solidFill>
                <a:latin typeface="Book Antiqua" pitchFamily="18" charset="0"/>
              </a:rPr>
              <a:t>smoldering or glowing surfaces.</a:t>
            </a:r>
          </a:p>
          <a:p>
            <a:endParaRPr lang="en-US" altLang="en-US" sz="1000" dirty="0">
              <a:solidFill>
                <a:srgbClr val="FF0033"/>
              </a:solidFill>
              <a:latin typeface="Book Antiqua" pitchFamily="18" charset="0"/>
            </a:endParaRPr>
          </a:p>
          <a:p>
            <a:r>
              <a:rPr lang="en-US" altLang="en-US" sz="1000" dirty="0">
                <a:solidFill>
                  <a:srgbClr val="FF0033"/>
                </a:solidFill>
                <a:latin typeface="Book Antiqua" pitchFamily="18" charset="0"/>
              </a:rPr>
              <a:t>The effectiveness of CO</a:t>
            </a:r>
            <a:r>
              <a:rPr lang="en-US" altLang="en-US" sz="1000" baseline="-25000" dirty="0">
                <a:solidFill>
                  <a:srgbClr val="FF0033"/>
                </a:solidFill>
                <a:latin typeface="Book Antiqua" pitchFamily="18" charset="0"/>
              </a:rPr>
              <a:t>2 </a:t>
            </a:r>
            <a:r>
              <a:rPr lang="en-US" altLang="en-US" sz="1000" dirty="0">
                <a:solidFill>
                  <a:srgbClr val="FF0033"/>
                </a:solidFill>
                <a:latin typeface="Book Antiqua" pitchFamily="18" charset="0"/>
              </a:rPr>
              <a:t>will be nullified if used in a strong </a:t>
            </a:r>
          </a:p>
          <a:p>
            <a:r>
              <a:rPr lang="en-US" altLang="en-US" sz="1000" dirty="0">
                <a:solidFill>
                  <a:srgbClr val="FF0033"/>
                </a:solidFill>
                <a:latin typeface="Book Antiqua" pitchFamily="18" charset="0"/>
              </a:rPr>
              <a:t>windy area</a:t>
            </a:r>
            <a:r>
              <a:rPr lang="en-US" altLang="en-US" sz="1000" b="1" dirty="0">
                <a:solidFill>
                  <a:srgbClr val="FF0033"/>
                </a:solidFill>
                <a:latin typeface="Book Antiqua"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2286000" y="152400"/>
            <a:ext cx="4254500" cy="462307"/>
          </a:xfrm>
          <a:prstGeom prst="rect">
            <a:avLst/>
          </a:prstGeom>
          <a:noFill/>
          <a:ln w="9525">
            <a:noFill/>
            <a:miter lim="800000"/>
            <a:headEnd/>
            <a:tailEnd/>
          </a:ln>
        </p:spPr>
        <p:txBody>
          <a:bodyPr wrap="square" lIns="92075" tIns="46038" rIns="92075" bIns="46038">
            <a:spAutoFit/>
          </a:bodyPr>
          <a:lstStyle/>
          <a:p>
            <a:pPr algn="l"/>
            <a:r>
              <a:rPr lang="de-DE" sz="2400" b="1" dirty="0">
                <a:solidFill>
                  <a:srgbClr val="000000"/>
                </a:solidFill>
                <a:latin typeface="Arial" charset="0"/>
              </a:rPr>
              <a:t>        Safety Map Creation</a:t>
            </a:r>
          </a:p>
        </p:txBody>
      </p:sp>
      <p:sp>
        <p:nvSpPr>
          <p:cNvPr id="5" name="Text Box 26"/>
          <p:cNvSpPr txBox="1">
            <a:spLocks noChangeArrowheads="1"/>
          </p:cNvSpPr>
          <p:nvPr/>
        </p:nvSpPr>
        <p:spPr bwMode="auto">
          <a:xfrm>
            <a:off x="0" y="1143000"/>
            <a:ext cx="4800599" cy="2492990"/>
          </a:xfrm>
          <a:prstGeom prst="rect">
            <a:avLst/>
          </a:prstGeom>
          <a:noFill/>
          <a:ln w="12700">
            <a:noFill/>
            <a:miter lim="800000"/>
            <a:headEnd type="none" w="sm" len="sm"/>
            <a:tailEnd type="none" w="sm" len="sm"/>
          </a:ln>
        </p:spPr>
        <p:txBody>
          <a:bodyPr wrap="square">
            <a:spAutoFit/>
          </a:bodyPr>
          <a:lstStyle/>
          <a:p>
            <a:pPr marL="342900" indent="-342900" algn="l"/>
            <a:r>
              <a:rPr lang="en-GB" sz="900" b="1" dirty="0">
                <a:solidFill>
                  <a:srgbClr val="800080"/>
                </a:solidFill>
              </a:rPr>
              <a:t>Objective of safety maps:</a:t>
            </a:r>
          </a:p>
          <a:p>
            <a:pPr marL="342900" indent="-342900" algn="l"/>
            <a:r>
              <a:rPr lang="en-GB" sz="900" dirty="0">
                <a:latin typeface="Arial Unicode MS" pitchFamily="34" charset="-128"/>
              </a:rPr>
              <a:t>	</a:t>
            </a:r>
          </a:p>
          <a:p>
            <a:pPr marL="342900" indent="-342900" algn="l"/>
            <a:r>
              <a:rPr lang="en-GB" sz="900" dirty="0"/>
              <a:t>To provide a visual display of the hazards present on a piece of</a:t>
            </a:r>
          </a:p>
          <a:p>
            <a:pPr marL="342900" indent="-342900" algn="l"/>
            <a:r>
              <a:rPr lang="en-GB" sz="900" dirty="0"/>
              <a:t>equipment and to document the countermeasures which should be</a:t>
            </a:r>
          </a:p>
          <a:p>
            <a:pPr marL="342900" indent="-342900" algn="l"/>
            <a:r>
              <a:rPr lang="en-GB" sz="900" dirty="0"/>
              <a:t>applied to minimize the risk.</a:t>
            </a:r>
          </a:p>
          <a:p>
            <a:pPr marL="342900" indent="-342900" algn="l"/>
            <a:endParaRPr lang="en-GB" sz="900" dirty="0"/>
          </a:p>
          <a:p>
            <a:pPr marL="342900" indent="-342900" algn="l"/>
            <a:r>
              <a:rPr lang="en-GB" sz="900" b="1" dirty="0">
                <a:solidFill>
                  <a:srgbClr val="800080"/>
                </a:solidFill>
              </a:rPr>
              <a:t>Process:</a:t>
            </a:r>
            <a:r>
              <a:rPr lang="en-GB" sz="900" dirty="0"/>
              <a:t>	</a:t>
            </a:r>
          </a:p>
          <a:p>
            <a:pPr marL="342900" indent="-342900" algn="l">
              <a:spcBef>
                <a:spcPct val="25000"/>
              </a:spcBef>
              <a:buFontTx/>
              <a:buAutoNum type="arabicPeriod"/>
            </a:pPr>
            <a:r>
              <a:rPr lang="en-GB" sz="900" dirty="0"/>
              <a:t>Identify the Sources of Energy and Hazards of your equipment.</a:t>
            </a:r>
          </a:p>
          <a:p>
            <a:pPr marL="342900" indent="-342900" algn="l">
              <a:spcBef>
                <a:spcPct val="25000"/>
              </a:spcBef>
              <a:buFontTx/>
              <a:buAutoNum type="arabicPeriod"/>
            </a:pPr>
            <a:r>
              <a:rPr lang="en-GB" sz="900" dirty="0"/>
              <a:t>Identify the safety equipment and devices, that protect from the identified hazards.</a:t>
            </a:r>
          </a:p>
          <a:p>
            <a:pPr marL="342900" indent="-342900" algn="l">
              <a:spcBef>
                <a:spcPct val="25000"/>
              </a:spcBef>
              <a:buFontTx/>
              <a:buAutoNum type="arabicPeriod"/>
            </a:pPr>
            <a:r>
              <a:rPr lang="en-GB" sz="900" dirty="0"/>
              <a:t>Identify the personal protective equipment that protect the people in case an incident happen.</a:t>
            </a:r>
          </a:p>
          <a:p>
            <a:pPr marL="342900" indent="-342900" algn="l">
              <a:spcBef>
                <a:spcPct val="25000"/>
              </a:spcBef>
              <a:buFontTx/>
              <a:buAutoNum type="arabicPeriod"/>
            </a:pPr>
            <a:endParaRPr lang="en-GB" sz="900" dirty="0"/>
          </a:p>
          <a:p>
            <a:pPr marL="342900" indent="-342900" algn="l"/>
            <a:endParaRPr lang="en-GB" sz="900" dirty="0"/>
          </a:p>
          <a:p>
            <a:pPr marL="342900" indent="-342900" algn="l"/>
            <a:endParaRPr lang="en-GB" sz="1000" dirty="0"/>
          </a:p>
          <a:p>
            <a:pPr marL="342900" indent="-342900" algn="l"/>
            <a:endParaRPr lang="en-GB" sz="1000" dirty="0"/>
          </a:p>
          <a:p>
            <a:pPr marL="342900" indent="-342900" algn="l"/>
            <a:r>
              <a:rPr lang="en-GB" sz="1000" dirty="0"/>
              <a:t>		</a:t>
            </a:r>
          </a:p>
        </p:txBody>
      </p:sp>
      <p:pic>
        <p:nvPicPr>
          <p:cNvPr id="6" name="Picture 30"/>
          <p:cNvPicPr>
            <a:picLocks noChangeAspect="1" noChangeArrowheads="1"/>
          </p:cNvPicPr>
          <p:nvPr/>
        </p:nvPicPr>
        <p:blipFill>
          <a:blip r:embed="rId2" cstate="print"/>
          <a:srcRect/>
          <a:stretch>
            <a:fillRect/>
          </a:stretch>
        </p:blipFill>
        <p:spPr bwMode="auto">
          <a:xfrm>
            <a:off x="152400" y="2819400"/>
            <a:ext cx="2757488" cy="3792538"/>
          </a:xfrm>
          <a:prstGeom prst="rect">
            <a:avLst/>
          </a:prstGeom>
          <a:noFill/>
          <a:ln w="12700">
            <a:noFill/>
            <a:miter lim="800000"/>
            <a:headEnd type="none" w="sm" len="sm"/>
            <a:tailEnd type="none" w="sm" len="sm"/>
          </a:ln>
        </p:spPr>
      </p:pic>
      <p:sp>
        <p:nvSpPr>
          <p:cNvPr id="7" name="Rectangle 6"/>
          <p:cNvSpPr/>
          <p:nvPr/>
        </p:nvSpPr>
        <p:spPr>
          <a:xfrm>
            <a:off x="3581400" y="1066800"/>
            <a:ext cx="4572000" cy="461665"/>
          </a:xfrm>
          <a:prstGeom prst="rect">
            <a:avLst/>
          </a:prstGeom>
        </p:spPr>
        <p:txBody>
          <a:bodyPr>
            <a:spAutoFit/>
          </a:bodyPr>
          <a:lstStyle/>
          <a:p>
            <a:r>
              <a:rPr lang="en-US" sz="1200" dirty="0"/>
              <a:t>The intent behind a safety map is to </a:t>
            </a:r>
            <a:r>
              <a:rPr lang="en-US" sz="1200" u="sng" dirty="0">
                <a:solidFill>
                  <a:srgbClr val="FF0000"/>
                </a:solidFill>
              </a:rPr>
              <a:t>point out all the potential hazards.</a:t>
            </a:r>
            <a:endParaRPr lang="en-US" sz="1200" dirty="0"/>
          </a:p>
        </p:txBody>
      </p:sp>
      <p:sp>
        <p:nvSpPr>
          <p:cNvPr id="8" name="Text Box 26"/>
          <p:cNvSpPr txBox="1">
            <a:spLocks noChangeArrowheads="1"/>
          </p:cNvSpPr>
          <p:nvPr/>
        </p:nvSpPr>
        <p:spPr bwMode="auto">
          <a:xfrm>
            <a:off x="3810001" y="4180344"/>
            <a:ext cx="5333999" cy="2677656"/>
          </a:xfrm>
          <a:prstGeom prst="rect">
            <a:avLst/>
          </a:prstGeom>
          <a:noFill/>
          <a:ln w="12700">
            <a:noFill/>
            <a:miter lim="800000"/>
            <a:headEnd type="none" w="sm" len="sm"/>
            <a:tailEnd type="none" w="sm" len="sm"/>
          </a:ln>
        </p:spPr>
        <p:txBody>
          <a:bodyPr wrap="square">
            <a:spAutoFit/>
          </a:bodyPr>
          <a:lstStyle/>
          <a:p>
            <a:pPr algn="l"/>
            <a:r>
              <a:rPr lang="en-GB" sz="1600" dirty="0">
                <a:latin typeface="Arial Unicode MS" pitchFamily="34" charset="-128"/>
              </a:rPr>
              <a:t>   </a:t>
            </a:r>
            <a:r>
              <a:rPr lang="en-GB" sz="1200" dirty="0"/>
              <a:t>Safety Maps should be:</a:t>
            </a:r>
          </a:p>
          <a:p>
            <a:pPr algn="l">
              <a:buFontTx/>
              <a:buChar char="•"/>
            </a:pPr>
            <a:endParaRPr lang="en-GB" sz="1200" dirty="0"/>
          </a:p>
          <a:p>
            <a:pPr algn="l"/>
            <a:r>
              <a:rPr lang="en-GB" sz="1200" dirty="0"/>
              <a:t>1.	Equipment specific</a:t>
            </a:r>
            <a:endParaRPr lang="en-GB" sz="1200" dirty="0">
              <a:latin typeface="Arial Unicode MS" pitchFamily="34" charset="-128"/>
            </a:endParaRPr>
          </a:p>
          <a:p>
            <a:pPr marL="571500" lvl="1" algn="l">
              <a:buFontTx/>
              <a:buChar char="•"/>
            </a:pPr>
            <a:endParaRPr lang="en-GB" sz="1200" i="1" dirty="0">
              <a:solidFill>
                <a:srgbClr val="FF3300"/>
              </a:solidFill>
              <a:latin typeface="Arial Unicode MS" pitchFamily="34" charset="-128"/>
            </a:endParaRPr>
          </a:p>
          <a:p>
            <a:pPr algn="l">
              <a:buFontTx/>
              <a:buChar char="•"/>
            </a:pPr>
            <a:r>
              <a:rPr lang="en-GB" sz="1200" i="1" dirty="0">
                <a:solidFill>
                  <a:srgbClr val="800000"/>
                </a:solidFill>
              </a:rPr>
              <a:t>Both of these machines do the same thing but are completely different.</a:t>
            </a:r>
            <a:endParaRPr lang="en-GB" sz="1200" i="1" dirty="0">
              <a:solidFill>
                <a:srgbClr val="FF3300"/>
              </a:solidFill>
            </a:endParaRPr>
          </a:p>
          <a:p>
            <a:pPr algn="l">
              <a:buFontTx/>
              <a:buChar char="•"/>
            </a:pPr>
            <a:r>
              <a:rPr lang="en-GB" sz="1200" i="1" dirty="0">
                <a:solidFill>
                  <a:srgbClr val="800000"/>
                </a:solidFill>
              </a:rPr>
              <a:t>The same safety map will not be suitable for both!</a:t>
            </a:r>
            <a:endParaRPr lang="en-GB" sz="1200" i="1" dirty="0">
              <a:solidFill>
                <a:srgbClr val="008080"/>
              </a:solidFill>
              <a:latin typeface="Arial Unicode MS" pitchFamily="34" charset="-128"/>
            </a:endParaRPr>
          </a:p>
          <a:p>
            <a:pPr algn="l"/>
            <a:r>
              <a:rPr lang="en-GB" sz="1200" dirty="0"/>
              <a:t>2.	Permanently available at the piece of equipment.</a:t>
            </a:r>
          </a:p>
          <a:p>
            <a:pPr algn="l"/>
            <a:endParaRPr lang="en-GB" sz="1200" dirty="0">
              <a:latin typeface="Arial Unicode MS" pitchFamily="34" charset="-128"/>
            </a:endParaRPr>
          </a:p>
          <a:p>
            <a:pPr algn="l"/>
            <a:r>
              <a:rPr lang="en-GB" sz="1200" dirty="0"/>
              <a:t>3.	Up to date and updated as the equipment is modified.</a:t>
            </a:r>
          </a:p>
          <a:p>
            <a:pPr algn="l">
              <a:buFontTx/>
              <a:buChar char="•"/>
            </a:pPr>
            <a:endParaRPr lang="en-GB" sz="1600" dirty="0"/>
          </a:p>
          <a:p>
            <a:pPr algn="l"/>
            <a:r>
              <a:rPr lang="en-GB" sz="1000" dirty="0"/>
              <a:t>	 </a:t>
            </a:r>
          </a:p>
          <a:p>
            <a:pPr algn="l"/>
            <a:endParaRPr lang="en-GB" sz="1000" dirty="0"/>
          </a:p>
          <a:p>
            <a:pPr algn="l"/>
            <a:endParaRPr lang="en-GB" sz="1000" dirty="0"/>
          </a:p>
          <a:p>
            <a:pPr algn="l"/>
            <a:r>
              <a:rPr lang="en-GB" sz="1000" dirty="0"/>
              <a:t>		</a:t>
            </a:r>
          </a:p>
        </p:txBody>
      </p:sp>
      <p:pic>
        <p:nvPicPr>
          <p:cNvPr id="9" name="Picture 35" descr="bike"/>
          <p:cNvPicPr>
            <a:picLocks noChangeAspect="1" noChangeArrowheads="1"/>
          </p:cNvPicPr>
          <p:nvPr/>
        </p:nvPicPr>
        <p:blipFill>
          <a:blip r:embed="rId3" cstate="print"/>
          <a:srcRect/>
          <a:stretch>
            <a:fillRect/>
          </a:stretch>
        </p:blipFill>
        <p:spPr bwMode="auto">
          <a:xfrm>
            <a:off x="6324600" y="4267200"/>
            <a:ext cx="958819" cy="591362"/>
          </a:xfrm>
          <a:prstGeom prst="rect">
            <a:avLst/>
          </a:prstGeom>
          <a:noFill/>
          <a:ln w="9525">
            <a:noFill/>
            <a:miter lim="800000"/>
            <a:headEnd/>
            <a:tailEnd/>
          </a:ln>
        </p:spPr>
      </p:pic>
      <p:pic>
        <p:nvPicPr>
          <p:cNvPr id="10" name="Picture 37" descr="Motorcycle"/>
          <p:cNvPicPr>
            <a:picLocks noChangeAspect="1" noChangeArrowheads="1"/>
          </p:cNvPicPr>
          <p:nvPr/>
        </p:nvPicPr>
        <p:blipFill>
          <a:blip r:embed="rId4" cstate="print"/>
          <a:srcRect/>
          <a:stretch>
            <a:fillRect/>
          </a:stretch>
        </p:blipFill>
        <p:spPr bwMode="auto">
          <a:xfrm>
            <a:off x="7696200" y="4191000"/>
            <a:ext cx="986807" cy="761999"/>
          </a:xfrm>
          <a:prstGeom prst="rect">
            <a:avLst/>
          </a:prstGeom>
          <a:noFill/>
          <a:ln w="9525">
            <a:noFill/>
            <a:miter lim="800000"/>
            <a:headEnd/>
            <a:tailEnd/>
          </a:ln>
        </p:spPr>
      </p:pic>
      <p:sp>
        <p:nvSpPr>
          <p:cNvPr id="11" name="Text Box 26"/>
          <p:cNvSpPr txBox="1">
            <a:spLocks noChangeArrowheads="1"/>
          </p:cNvSpPr>
          <p:nvPr/>
        </p:nvSpPr>
        <p:spPr bwMode="auto">
          <a:xfrm>
            <a:off x="4684712" y="1371600"/>
            <a:ext cx="4459288" cy="1046440"/>
          </a:xfrm>
          <a:prstGeom prst="rect">
            <a:avLst/>
          </a:prstGeom>
          <a:noFill/>
          <a:ln w="12700">
            <a:noFill/>
            <a:miter lim="800000"/>
            <a:headEnd type="none" w="sm" len="sm"/>
            <a:tailEnd type="none" w="sm" len="sm"/>
          </a:ln>
        </p:spPr>
        <p:txBody>
          <a:bodyPr wrap="square">
            <a:spAutoFit/>
          </a:bodyPr>
          <a:lstStyle/>
          <a:p>
            <a:pPr algn="l"/>
            <a:r>
              <a:rPr lang="en-GB" sz="1000" dirty="0"/>
              <a:t>  Colour coding:</a:t>
            </a:r>
            <a:endParaRPr lang="en-GB" sz="1000" dirty="0">
              <a:latin typeface="Arial Unicode MS" pitchFamily="34" charset="-128"/>
            </a:endParaRPr>
          </a:p>
          <a:p>
            <a:pPr algn="l">
              <a:buFontTx/>
              <a:buChar char="•"/>
            </a:pPr>
            <a:r>
              <a:rPr lang="en-GB" sz="1000" dirty="0"/>
              <a:t>Colour code the edges of all symbols used on the safety map following  </a:t>
            </a:r>
          </a:p>
          <a:p>
            <a:pPr algn="l"/>
            <a:r>
              <a:rPr lang="en-GB" sz="1000" dirty="0"/>
              <a:t>  a similar standard to below – colours used need to be consistent across </a:t>
            </a:r>
          </a:p>
          <a:p>
            <a:pPr algn="l"/>
            <a:r>
              <a:rPr lang="en-GB" sz="1000" dirty="0"/>
              <a:t>  the site</a:t>
            </a:r>
            <a:r>
              <a:rPr lang="en-GB" sz="1600" dirty="0"/>
              <a:t>.</a:t>
            </a:r>
          </a:p>
          <a:p>
            <a:pPr algn="l">
              <a:buFontTx/>
              <a:buChar char="•"/>
            </a:pPr>
            <a:endParaRPr lang="en-GB" sz="1600" dirty="0"/>
          </a:p>
        </p:txBody>
      </p:sp>
      <p:pic>
        <p:nvPicPr>
          <p:cNvPr id="12" name="Picture 34"/>
          <p:cNvPicPr>
            <a:picLocks noChangeAspect="1" noChangeArrowheads="1"/>
          </p:cNvPicPr>
          <p:nvPr/>
        </p:nvPicPr>
        <p:blipFill>
          <a:blip r:embed="rId5" cstate="print"/>
          <a:srcRect/>
          <a:stretch>
            <a:fillRect/>
          </a:stretch>
        </p:blipFill>
        <p:spPr bwMode="auto">
          <a:xfrm>
            <a:off x="4648200" y="2133600"/>
            <a:ext cx="2824162" cy="1752600"/>
          </a:xfrm>
          <a:prstGeom prst="rect">
            <a:avLst/>
          </a:prstGeom>
          <a:noFill/>
          <a:ln w="12700">
            <a:noFill/>
            <a:miter lim="800000"/>
            <a:headEnd type="none" w="sm" len="sm"/>
            <a:tailEnd type="none" w="sm" len="sm"/>
          </a:ln>
        </p:spPr>
      </p:pic>
      <p:sp>
        <p:nvSpPr>
          <p:cNvPr id="13" name="Text Box 35"/>
          <p:cNvSpPr txBox="1">
            <a:spLocks noChangeArrowheads="1"/>
          </p:cNvSpPr>
          <p:nvPr/>
        </p:nvSpPr>
        <p:spPr bwMode="auto">
          <a:xfrm>
            <a:off x="7467600" y="2057400"/>
            <a:ext cx="1676400" cy="553998"/>
          </a:xfrm>
          <a:prstGeom prst="rect">
            <a:avLst/>
          </a:prstGeom>
          <a:noFill/>
          <a:ln w="12700">
            <a:noFill/>
            <a:miter lim="800000"/>
            <a:headEnd type="none" w="sm" len="sm"/>
            <a:tailEnd type="none" w="sm" len="sm"/>
          </a:ln>
        </p:spPr>
        <p:txBody>
          <a:bodyPr wrap="square">
            <a:spAutoFit/>
          </a:bodyPr>
          <a:lstStyle/>
          <a:p>
            <a:pPr algn="l">
              <a:spcBef>
                <a:spcPct val="50000"/>
              </a:spcBef>
            </a:pPr>
            <a:r>
              <a:rPr lang="en-GB" sz="1000" dirty="0">
                <a:solidFill>
                  <a:srgbClr val="FF3300"/>
                </a:solidFill>
              </a:rPr>
              <a:t>Red is used to identify sources of energy and hazards</a:t>
            </a:r>
          </a:p>
        </p:txBody>
      </p:sp>
      <p:sp>
        <p:nvSpPr>
          <p:cNvPr id="14" name="Text Box 36"/>
          <p:cNvSpPr txBox="1">
            <a:spLocks noChangeArrowheads="1"/>
          </p:cNvSpPr>
          <p:nvPr/>
        </p:nvSpPr>
        <p:spPr bwMode="auto">
          <a:xfrm>
            <a:off x="7467600" y="2590800"/>
            <a:ext cx="1430337" cy="553998"/>
          </a:xfrm>
          <a:prstGeom prst="rect">
            <a:avLst/>
          </a:prstGeom>
          <a:noFill/>
          <a:ln w="12700">
            <a:noFill/>
            <a:miter lim="800000"/>
            <a:headEnd type="none" w="sm" len="sm"/>
            <a:tailEnd type="none" w="sm" len="sm"/>
          </a:ln>
        </p:spPr>
        <p:txBody>
          <a:bodyPr wrap="square">
            <a:spAutoFit/>
          </a:bodyPr>
          <a:lstStyle/>
          <a:p>
            <a:pPr algn="l">
              <a:spcBef>
                <a:spcPct val="50000"/>
              </a:spcBef>
            </a:pPr>
            <a:r>
              <a:rPr lang="en-GB" sz="1000" dirty="0">
                <a:solidFill>
                  <a:srgbClr val="33CC33"/>
                </a:solidFill>
              </a:rPr>
              <a:t>Green is used to identify safety devices (e.g. isolators)</a:t>
            </a:r>
          </a:p>
        </p:txBody>
      </p:sp>
      <p:sp>
        <p:nvSpPr>
          <p:cNvPr id="15" name="Text Box 37"/>
          <p:cNvSpPr txBox="1">
            <a:spLocks noChangeArrowheads="1"/>
          </p:cNvSpPr>
          <p:nvPr/>
        </p:nvSpPr>
        <p:spPr bwMode="auto">
          <a:xfrm>
            <a:off x="7467600" y="3124200"/>
            <a:ext cx="1600200" cy="646331"/>
          </a:xfrm>
          <a:prstGeom prst="rect">
            <a:avLst/>
          </a:prstGeom>
          <a:noFill/>
          <a:ln w="12700">
            <a:noFill/>
            <a:miter lim="800000"/>
            <a:headEnd type="none" w="sm" len="sm"/>
            <a:tailEnd type="none" w="sm" len="sm"/>
          </a:ln>
        </p:spPr>
        <p:txBody>
          <a:bodyPr wrap="square">
            <a:spAutoFit/>
          </a:bodyPr>
          <a:lstStyle/>
          <a:p>
            <a:pPr algn="l">
              <a:spcBef>
                <a:spcPct val="50000"/>
              </a:spcBef>
            </a:pPr>
            <a:r>
              <a:rPr lang="en-GB" sz="1200" dirty="0">
                <a:solidFill>
                  <a:srgbClr val="0070C0"/>
                </a:solidFill>
              </a:rPr>
              <a:t>Blue is used to identify PPE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2514600" y="76200"/>
            <a:ext cx="4953000" cy="400752"/>
          </a:xfrm>
          <a:prstGeom prst="rect">
            <a:avLst/>
          </a:prstGeom>
          <a:noFill/>
          <a:ln w="9525">
            <a:noFill/>
            <a:miter lim="800000"/>
            <a:headEnd/>
            <a:tailEnd/>
          </a:ln>
        </p:spPr>
        <p:txBody>
          <a:bodyPr wrap="square" lIns="92075" tIns="46038" rIns="92075" bIns="46038">
            <a:spAutoFit/>
          </a:bodyPr>
          <a:lstStyle/>
          <a:p>
            <a:pPr algn="l"/>
            <a:r>
              <a:rPr lang="de-DE" sz="2000" b="1" dirty="0">
                <a:solidFill>
                  <a:srgbClr val="000000"/>
                </a:solidFill>
                <a:latin typeface="Arial" charset="0"/>
              </a:rPr>
              <a:t>         HSE KEY ELEMENTS</a:t>
            </a:r>
          </a:p>
        </p:txBody>
      </p:sp>
      <p:sp>
        <p:nvSpPr>
          <p:cNvPr id="5" name="Rectangle 2"/>
          <p:cNvSpPr>
            <a:spLocks noGrp="1" noChangeArrowheads="1"/>
          </p:cNvSpPr>
          <p:nvPr>
            <p:ph type="title"/>
          </p:nvPr>
        </p:nvSpPr>
        <p:spPr>
          <a:xfrm>
            <a:off x="457200" y="274638"/>
            <a:ext cx="2590800" cy="487362"/>
          </a:xfrm>
        </p:spPr>
        <p:txBody>
          <a:bodyPr>
            <a:normAutofit/>
          </a:bodyPr>
          <a:lstStyle/>
          <a:p>
            <a:r>
              <a:rPr lang="en-US" sz="1200" b="1" dirty="0">
                <a:solidFill>
                  <a:srgbClr val="0070C0"/>
                </a:solidFill>
              </a:rPr>
              <a:t>KE I </a:t>
            </a:r>
            <a:r>
              <a:rPr lang="en-US" sz="1200" dirty="0"/>
              <a:t>Leadership &amp; Commitment</a:t>
            </a:r>
          </a:p>
        </p:txBody>
      </p:sp>
      <p:sp>
        <p:nvSpPr>
          <p:cNvPr id="6" name="Rectangle 3"/>
          <p:cNvSpPr txBox="1">
            <a:spLocks noChangeArrowheads="1"/>
          </p:cNvSpPr>
          <p:nvPr/>
        </p:nvSpPr>
        <p:spPr>
          <a:xfrm>
            <a:off x="0" y="685800"/>
            <a:ext cx="4724400" cy="11430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WHO? </a:t>
            </a:r>
            <a:r>
              <a:rPr kumimoji="0" lang="en-US" sz="1000" b="0" i="0" u="none" strike="noStrike" kern="1200" cap="none" spc="0" normalizeH="0" baseline="0" noProof="0" dirty="0">
                <a:ln>
                  <a:noFill/>
                </a:ln>
                <a:solidFill>
                  <a:srgbClr val="0099FF"/>
                </a:solidFill>
                <a:effectLst/>
                <a:uLnTx/>
                <a:uFillTx/>
                <a:latin typeface="+mn-lt"/>
                <a:ea typeface="+mn-ea"/>
                <a:cs typeface="Times New Roman" charset="0"/>
              </a:rPr>
              <a:t>Everyone Including You</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 WHAT? </a:t>
            </a: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Make sure you: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Know your HS&amp;E expectations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Read and follow recommendations found in routine HS&amp;E communications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Reinforce safe practices with co-workers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sz="2400" b="0" i="0" u="none" strike="noStrike" kern="1200" cap="none" spc="0" normalizeH="0" baseline="0" noProof="0" dirty="0">
              <a:ln>
                <a:noFill/>
              </a:ln>
              <a:solidFill>
                <a:schemeClr val="tx2"/>
              </a:solidFill>
              <a:effectLst/>
              <a:uLnTx/>
              <a:uFillTx/>
              <a:latin typeface="+mn-lt"/>
              <a:ea typeface="+mn-ea"/>
              <a:cs typeface="Times New Roman" charset="0"/>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7" name="Rectangle 2"/>
          <p:cNvSpPr txBox="1">
            <a:spLocks noChangeArrowheads="1"/>
          </p:cNvSpPr>
          <p:nvPr/>
        </p:nvSpPr>
        <p:spPr>
          <a:xfrm>
            <a:off x="304800" y="1676400"/>
            <a:ext cx="3048000" cy="609600"/>
          </a:xfrm>
          <a:prstGeom prst="rect">
            <a:avLst/>
          </a:prstGeom>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200" b="1" i="0" u="none" strike="noStrike" kern="1200" cap="all" spc="0" normalizeH="0" baseline="0" noProof="0" dirty="0">
                <a:ln>
                  <a:noFill/>
                </a:ln>
                <a:solidFill>
                  <a:srgbClr val="0070C0"/>
                </a:solidFill>
                <a:effectLst>
                  <a:reflection blurRad="12700" stA="48000" endA="300" endPos="55000" dir="5400000" sy="-90000" algn="bl" rotWithShape="0"/>
                </a:effectLst>
                <a:uLnTx/>
                <a:uFillTx/>
                <a:latin typeface="+mj-lt"/>
                <a:ea typeface="+mj-ea"/>
                <a:cs typeface="+mj-cs"/>
              </a:rPr>
              <a:t>KE II </a:t>
            </a:r>
            <a:r>
              <a:rPr kumimoji="0" lang="en-US" sz="1200" b="0" i="0" u="none" strike="noStrike" kern="1200" cap="all" spc="0" normalizeH="0" baseline="0" noProof="0" dirty="0">
                <a:ln>
                  <a:noFill/>
                </a:ln>
                <a:effectLst>
                  <a:reflection blurRad="12700" stA="48000" endA="300" endPos="55000" dir="5400000" sy="-90000" algn="bl" rotWithShape="0"/>
                </a:effectLst>
                <a:uLnTx/>
                <a:uFillTx/>
                <a:latin typeface="+mj-lt"/>
                <a:ea typeface="+mj-ea"/>
                <a:cs typeface="Times New Roman" charset="0"/>
              </a:rPr>
              <a:t>Risk Assessment, Design and Construction</a:t>
            </a:r>
            <a:r>
              <a:rPr kumimoji="0" lang="en-US" sz="1200" b="0" i="0" u="none" strike="noStrike" kern="1200" cap="all" spc="0" normalizeH="0" baseline="0" noProof="0" dirty="0">
                <a:ln>
                  <a:noFill/>
                </a:ln>
                <a:effectLst>
                  <a:reflection blurRad="12700" stA="48000" endA="300" endPos="55000" dir="5400000" sy="-90000" algn="bl" rotWithShape="0"/>
                </a:effectLst>
                <a:uLnTx/>
                <a:uFillTx/>
                <a:latin typeface="+mj-lt"/>
                <a:ea typeface="+mj-ea"/>
                <a:cs typeface="+mj-cs"/>
              </a:rPr>
              <a:t> </a:t>
            </a:r>
          </a:p>
        </p:txBody>
      </p:sp>
      <p:sp>
        <p:nvSpPr>
          <p:cNvPr id="8" name="Rectangle 3"/>
          <p:cNvSpPr txBox="1">
            <a:spLocks noChangeArrowheads="1"/>
          </p:cNvSpPr>
          <p:nvPr/>
        </p:nvSpPr>
        <p:spPr>
          <a:xfrm>
            <a:off x="0" y="2209800"/>
            <a:ext cx="3581400" cy="1524000"/>
          </a:xfrm>
          <a:prstGeom prst="rect">
            <a:avLst/>
          </a:prstGeom>
        </p:spPr>
        <p:txBody>
          <a:bodyPr vert="horz">
            <a:normAutofit/>
          </a:bodyPr>
          <a:lstStyle/>
          <a:p>
            <a:pPr marL="609600" marR="0" lvl="0" indent="-6096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200" b="1" i="0" u="none" strike="noStrike" kern="1200" cap="none" spc="0" normalizeH="0" baseline="0" noProof="0" dirty="0">
                <a:ln>
                  <a:noFill/>
                </a:ln>
                <a:solidFill>
                  <a:schemeClr val="tx2"/>
                </a:solidFill>
                <a:effectLst/>
                <a:uLnTx/>
                <a:uFillTx/>
                <a:latin typeface="+mn-lt"/>
                <a:ea typeface="+mn-ea"/>
                <a:cs typeface="Times New Roman" charset="0"/>
              </a:rPr>
              <a:t>This Key Element  has four sub-elements:</a:t>
            </a:r>
            <a:br>
              <a:rPr kumimoji="0" lang="en-US" sz="1200" b="0" i="0" u="none" strike="noStrike" kern="1200" cap="none" spc="0" normalizeH="0" baseline="0" noProof="0" dirty="0">
                <a:ln>
                  <a:noFill/>
                </a:ln>
                <a:solidFill>
                  <a:schemeClr val="tx2"/>
                </a:solidFill>
                <a:effectLst/>
                <a:uLnTx/>
                <a:uFillTx/>
                <a:latin typeface="+mn-lt"/>
                <a:ea typeface="+mn-ea"/>
                <a:cs typeface="Times New Roman" charset="0"/>
              </a:rPr>
            </a:br>
            <a:endParaRPr kumimoji="0" lang="en-US" sz="1200" b="0" i="0" u="none" strike="noStrike" kern="1200" cap="none" spc="0" normalizeH="0" baseline="0" noProof="0" dirty="0">
              <a:ln>
                <a:noFill/>
              </a:ln>
              <a:solidFill>
                <a:schemeClr val="tx2"/>
              </a:solidFill>
              <a:effectLst/>
              <a:uLnTx/>
              <a:uFillTx/>
              <a:latin typeface="+mn-lt"/>
              <a:ea typeface="+mn-ea"/>
              <a:cs typeface="Times New Roman" charset="0"/>
            </a:endParaRP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200" b="0" i="0" u="none" strike="noStrike" kern="1200" cap="none" spc="0" normalizeH="0" baseline="0" noProof="0" dirty="0">
                <a:ln>
                  <a:noFill/>
                </a:ln>
                <a:solidFill>
                  <a:schemeClr val="tx2"/>
                </a:solidFill>
                <a:effectLst/>
                <a:uLnTx/>
                <a:uFillTx/>
                <a:latin typeface="+mn-lt"/>
                <a:ea typeface="+mn-ea"/>
                <a:cs typeface="Times New Roman" charset="0"/>
              </a:rPr>
              <a:t>Process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200" b="0" i="0" u="none" strike="noStrike" kern="1200" cap="none" spc="0" normalizeH="0" baseline="0" noProof="0" dirty="0">
                <a:ln>
                  <a:noFill/>
                </a:ln>
                <a:solidFill>
                  <a:schemeClr val="tx2"/>
                </a:solidFill>
                <a:effectLst/>
                <a:uLnTx/>
                <a:uFillTx/>
                <a:latin typeface="+mn-lt"/>
                <a:ea typeface="+mn-ea"/>
                <a:cs typeface="Times New Roman" charset="0"/>
              </a:rPr>
              <a:t>Utility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200" b="0" i="0" u="none" strike="noStrike" kern="1200" cap="none" spc="0" normalizeH="0" baseline="0" noProof="0" dirty="0">
                <a:ln>
                  <a:noFill/>
                </a:ln>
                <a:solidFill>
                  <a:schemeClr val="tx2"/>
                </a:solidFill>
                <a:effectLst/>
                <a:uLnTx/>
                <a:uFillTx/>
                <a:latin typeface="+mn-lt"/>
                <a:ea typeface="+mn-ea"/>
                <a:cs typeface="Times New Roman" charset="0"/>
              </a:rPr>
              <a:t>Health and Safety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200" b="0" i="0" u="none" strike="noStrike" kern="1200" cap="none" spc="0" normalizeH="0" baseline="0" noProof="0" dirty="0">
                <a:ln>
                  <a:noFill/>
                </a:ln>
                <a:solidFill>
                  <a:schemeClr val="tx2"/>
                </a:solidFill>
                <a:effectLst/>
                <a:uLnTx/>
                <a:uFillTx/>
                <a:latin typeface="+mn-lt"/>
                <a:ea typeface="+mn-ea"/>
                <a:cs typeface="Times New Roman" charset="0"/>
              </a:rPr>
              <a:t>Environmental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1" name="Rectangle 10"/>
          <p:cNvSpPr/>
          <p:nvPr/>
        </p:nvSpPr>
        <p:spPr>
          <a:xfrm>
            <a:off x="5867400" y="457200"/>
            <a:ext cx="2345514" cy="276999"/>
          </a:xfrm>
          <a:prstGeom prst="rect">
            <a:avLst/>
          </a:prstGeom>
        </p:spPr>
        <p:txBody>
          <a:bodyPr wrap="none">
            <a:spAutoFit/>
          </a:bodyPr>
          <a:lstStyle/>
          <a:p>
            <a:r>
              <a:rPr lang="en-US" sz="1200" b="1" dirty="0">
                <a:solidFill>
                  <a:srgbClr val="0070C0"/>
                </a:solidFill>
              </a:rPr>
              <a:t>KE III </a:t>
            </a:r>
            <a:r>
              <a:rPr lang="en-US" sz="1200" dirty="0"/>
              <a:t>Operation &amp; Maintenance</a:t>
            </a:r>
          </a:p>
        </p:txBody>
      </p:sp>
      <p:sp>
        <p:nvSpPr>
          <p:cNvPr id="12" name="Rectangle 3"/>
          <p:cNvSpPr txBox="1">
            <a:spLocks noChangeArrowheads="1"/>
          </p:cNvSpPr>
          <p:nvPr/>
        </p:nvSpPr>
        <p:spPr>
          <a:xfrm>
            <a:off x="5410200" y="762000"/>
            <a:ext cx="3733800" cy="14478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WHO?</a:t>
            </a:r>
            <a:r>
              <a:rPr kumimoji="0" lang="en-US" sz="1000" b="0" i="0" u="none" strike="noStrike" kern="1200" cap="none" spc="0" normalizeH="0" baseline="0" noProof="0" dirty="0">
                <a:ln>
                  <a:noFill/>
                </a:ln>
                <a:solidFill>
                  <a:schemeClr val="tx2"/>
                </a:solidFill>
                <a:effectLst/>
                <a:uLnTx/>
                <a:uFillTx/>
                <a:latin typeface="+mn-lt"/>
                <a:ea typeface="+mn-ea"/>
                <a:cs typeface="+mn-cs"/>
              </a:rPr>
              <a:t> </a:t>
            </a:r>
            <a:r>
              <a:rPr kumimoji="0" lang="en-US" sz="1000" b="0" i="0" u="none" strike="noStrike" kern="1200" cap="none" spc="0" normalizeH="0" baseline="0" noProof="0" dirty="0">
                <a:ln>
                  <a:noFill/>
                </a:ln>
                <a:solidFill>
                  <a:srgbClr val="0066FF"/>
                </a:solidFill>
                <a:effectLst/>
                <a:uLnTx/>
                <a:uFillTx/>
                <a:latin typeface="+mn-lt"/>
                <a:ea typeface="+mn-ea"/>
                <a:cs typeface="Times New Roman" charset="0"/>
              </a:rPr>
              <a:t>HS&amp;E Leadership and You</a:t>
            </a:r>
            <a:r>
              <a:rPr kumimoji="0" lang="en-US" sz="1000" b="0" i="0" u="none" strike="noStrike" kern="1200" cap="none" spc="0" normalizeH="0" baseline="0" noProof="0" dirty="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WHAT?</a:t>
            </a:r>
            <a:r>
              <a:rPr kumimoji="0" lang="en-US" sz="1000" b="0" i="0" u="none" strike="noStrike" kern="1200" cap="none" spc="0" normalizeH="0" baseline="0" noProof="0" dirty="0">
                <a:ln>
                  <a:noFill/>
                </a:ln>
                <a:solidFill>
                  <a:schemeClr val="tx2"/>
                </a:solidFill>
                <a:effectLst/>
                <a:uLnTx/>
                <a:uFillTx/>
                <a:latin typeface="+mn-lt"/>
                <a:ea typeface="+mn-ea"/>
                <a:cs typeface="+mn-cs"/>
              </a:rPr>
              <a:t> </a:t>
            </a: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Make sure that you: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Set and follow proper Operation &amp; Maintenance Procedures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Provide and obtain training on proper procedures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Ensure inspections and maintenance are completed</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13" name="Rectangle 3"/>
          <p:cNvSpPr txBox="1">
            <a:spLocks noChangeArrowheads="1"/>
          </p:cNvSpPr>
          <p:nvPr/>
        </p:nvSpPr>
        <p:spPr>
          <a:xfrm>
            <a:off x="5486400" y="1905000"/>
            <a:ext cx="3276600" cy="1295400"/>
          </a:xfrm>
          <a:prstGeom prst="rect">
            <a:avLst/>
          </a:prstGeom>
        </p:spPr>
        <p:txBody>
          <a:bodyPr vert="horz">
            <a:normAutofit/>
          </a:bodyPr>
          <a:lstStyle/>
          <a:p>
            <a:pPr marL="609600" marR="0" lvl="0" indent="-6096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200" b="1" i="0" u="none" strike="noStrike" kern="1200" cap="none" spc="0" normalizeH="0" baseline="0" noProof="0" dirty="0">
                <a:ln>
                  <a:noFill/>
                </a:ln>
                <a:solidFill>
                  <a:schemeClr val="tx2"/>
                </a:solidFill>
                <a:effectLst/>
                <a:uLnTx/>
                <a:uFillTx/>
                <a:latin typeface="+mn-lt"/>
                <a:ea typeface="+mn-ea"/>
                <a:cs typeface="Times New Roman" charset="0"/>
              </a:rPr>
              <a:t>Key Element III has four sub-elements:</a:t>
            </a:r>
            <a:b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br>
            <a:endParaRPr kumimoji="0" lang="en-US" sz="1000" b="0" i="0" u="none" strike="noStrike" kern="1200" cap="none" spc="0" normalizeH="0" baseline="0" noProof="0" dirty="0">
              <a:ln>
                <a:noFill/>
              </a:ln>
              <a:solidFill>
                <a:schemeClr val="tx2"/>
              </a:solidFill>
              <a:effectLst/>
              <a:uLnTx/>
              <a:uFillTx/>
              <a:latin typeface="+mn-lt"/>
              <a:ea typeface="+mn-ea"/>
              <a:cs typeface="Times New Roman" charset="0"/>
            </a:endParaRP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000" b="1" i="0" u="none" strike="noStrike" kern="1200" cap="none" spc="0" normalizeH="0" baseline="0" noProof="0" dirty="0">
                <a:ln>
                  <a:noFill/>
                </a:ln>
                <a:solidFill>
                  <a:schemeClr val="tx2"/>
                </a:solidFill>
                <a:effectLst/>
                <a:uLnTx/>
                <a:uFillTx/>
                <a:latin typeface="+mn-lt"/>
                <a:ea typeface="+mn-ea"/>
                <a:cs typeface="Times New Roman" charset="0"/>
              </a:rPr>
              <a:t>Process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Utility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Health and Safety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Tx/>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Environmental Systems</a:t>
            </a:r>
          </a:p>
          <a:p>
            <a:pPr marL="609600" marR="0" lvl="0" indent="-6096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4" name="Rectangle 13"/>
          <p:cNvSpPr/>
          <p:nvPr/>
        </p:nvSpPr>
        <p:spPr>
          <a:xfrm>
            <a:off x="5867400" y="3124200"/>
            <a:ext cx="2106218" cy="276999"/>
          </a:xfrm>
          <a:prstGeom prst="rect">
            <a:avLst/>
          </a:prstGeom>
        </p:spPr>
        <p:txBody>
          <a:bodyPr wrap="none">
            <a:spAutoFit/>
          </a:bodyPr>
          <a:lstStyle/>
          <a:p>
            <a:r>
              <a:rPr lang="en-US" sz="1200" b="1" dirty="0">
                <a:solidFill>
                  <a:srgbClr val="0070C0"/>
                </a:solidFill>
              </a:rPr>
              <a:t>KE IV </a:t>
            </a:r>
            <a:r>
              <a:rPr lang="en-US" sz="1200" dirty="0"/>
              <a:t>Training  &amp; Procedure</a:t>
            </a:r>
          </a:p>
        </p:txBody>
      </p:sp>
      <p:sp>
        <p:nvSpPr>
          <p:cNvPr id="15" name="Rectangle 3"/>
          <p:cNvSpPr txBox="1">
            <a:spLocks noChangeArrowheads="1"/>
          </p:cNvSpPr>
          <p:nvPr/>
        </p:nvSpPr>
        <p:spPr>
          <a:xfrm>
            <a:off x="5562600" y="3429000"/>
            <a:ext cx="3429000" cy="11430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WHO? </a:t>
            </a:r>
            <a:r>
              <a:rPr kumimoji="0" lang="en-US" sz="1000" b="0" i="0" u="none" strike="noStrike" kern="1200" cap="none" spc="0" normalizeH="0" baseline="0" noProof="0" dirty="0">
                <a:ln>
                  <a:noFill/>
                </a:ln>
                <a:solidFill>
                  <a:srgbClr val="0066FF"/>
                </a:solidFill>
                <a:effectLst/>
                <a:uLnTx/>
                <a:uFillTx/>
                <a:latin typeface="+mn-lt"/>
                <a:ea typeface="+mn-ea"/>
                <a:cs typeface="Times New Roman" charset="0"/>
              </a:rPr>
              <a:t>Everyone including you</a:t>
            </a:r>
            <a:r>
              <a:rPr kumimoji="0" lang="en-US" sz="1000" b="0" i="0" u="none" strike="noStrike" kern="1200" cap="none" spc="0" normalizeH="0" baseline="0" noProof="0" dirty="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WHAT? </a:t>
            </a: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Obtain proper training BEFORE you do any job. In some cases, you may be required to obtain medical clearance before doing specific tasks (e.g., Lift truck operation requires that you have your eyes tested.)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sz="2400" b="0" i="0" u="none" strike="noStrike" kern="1200" cap="none" spc="0" normalizeH="0" baseline="0" noProof="0" dirty="0">
              <a:ln>
                <a:noFill/>
              </a:ln>
              <a:solidFill>
                <a:schemeClr val="tx2"/>
              </a:solidFill>
              <a:effectLst/>
              <a:uLnTx/>
              <a:uFillTx/>
              <a:latin typeface="+mn-lt"/>
              <a:ea typeface="+mn-ea"/>
              <a:cs typeface="Times New Roman" charset="0"/>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endParaRPr kumimoji="0" lang="en-US" sz="2800" b="0" i="0" u="none" strike="noStrike" kern="1200" cap="none" spc="0" normalizeH="0" baseline="0" noProof="0" dirty="0">
              <a:ln>
                <a:noFill/>
              </a:ln>
              <a:solidFill>
                <a:schemeClr val="tx2"/>
              </a:solidFill>
              <a:effectLst/>
              <a:uLnTx/>
              <a:uFillTx/>
              <a:latin typeface="+mn-lt"/>
              <a:ea typeface="+mn-ea"/>
              <a:cs typeface="Times New Roman" charset="0"/>
            </a:endParaRPr>
          </a:p>
        </p:txBody>
      </p:sp>
      <p:sp>
        <p:nvSpPr>
          <p:cNvPr id="16" name="Rectangle 3"/>
          <p:cNvSpPr txBox="1">
            <a:spLocks noChangeArrowheads="1"/>
          </p:cNvSpPr>
          <p:nvPr/>
        </p:nvSpPr>
        <p:spPr>
          <a:xfrm>
            <a:off x="0" y="3505201"/>
            <a:ext cx="3505200" cy="14478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WHO?</a:t>
            </a:r>
            <a:r>
              <a:rPr kumimoji="0" lang="en-US" sz="1000" b="0" i="0" u="none" strike="noStrike" kern="1200" cap="none" spc="0" normalizeH="0" baseline="0" noProof="0" dirty="0">
                <a:ln>
                  <a:noFill/>
                </a:ln>
                <a:solidFill>
                  <a:schemeClr val="tx2"/>
                </a:solidFill>
                <a:effectLst/>
                <a:uLnTx/>
                <a:uFillTx/>
                <a:latin typeface="+mn-lt"/>
                <a:ea typeface="+mn-ea"/>
                <a:cs typeface="+mn-cs"/>
              </a:rPr>
              <a:t> </a:t>
            </a:r>
            <a:r>
              <a:rPr kumimoji="0" lang="en-US" sz="1000" b="0" i="0" u="none" strike="noStrike" kern="1200" cap="none" spc="0" normalizeH="0" baseline="0" noProof="0" dirty="0">
                <a:ln>
                  <a:noFill/>
                </a:ln>
                <a:solidFill>
                  <a:srgbClr val="0066FF"/>
                </a:solidFill>
                <a:effectLst/>
                <a:uLnTx/>
                <a:uFillTx/>
                <a:latin typeface="+mn-lt"/>
                <a:ea typeface="+mn-ea"/>
                <a:cs typeface="Times New Roman" charset="0"/>
              </a:rPr>
              <a:t>Site HS&amp;E Leadership, Technical Resources, with assistance from you as requested</a:t>
            </a:r>
            <a:r>
              <a:rPr kumimoji="0" lang="en-US" sz="1000" b="0" i="0" u="none" strike="noStrike" kern="1200" cap="none" spc="0" normalizeH="0" baseline="0" noProof="0" dirty="0">
                <a:ln>
                  <a:noFill/>
                </a:ln>
                <a:solidFill>
                  <a:schemeClr val="tx2"/>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r>
              <a:rPr kumimoji="0" lang="en-US" sz="1000" b="1" i="0" u="none" strike="noStrike" kern="1200" cap="none" spc="0" normalizeH="0" baseline="0" noProof="0" dirty="0">
                <a:ln>
                  <a:noFill/>
                </a:ln>
                <a:solidFill>
                  <a:schemeClr val="tx2"/>
                </a:solidFill>
                <a:effectLst/>
                <a:uLnTx/>
                <a:uFillTx/>
                <a:latin typeface="+mn-lt"/>
                <a:ea typeface="+mn-ea"/>
                <a:cs typeface="+mn-cs"/>
              </a:rPr>
              <a:t>WHAT?</a:t>
            </a:r>
            <a:r>
              <a:rPr kumimoji="0" lang="en-US" sz="1000" b="0" i="0" u="none" strike="noStrike" kern="1200" cap="none" spc="0" normalizeH="0" baseline="0" noProof="0" dirty="0">
                <a:ln>
                  <a:noFill/>
                </a:ln>
                <a:solidFill>
                  <a:schemeClr val="tx2"/>
                </a:solidFill>
                <a:effectLst/>
                <a:uLnTx/>
                <a:uFillTx/>
                <a:latin typeface="+mn-lt"/>
                <a:ea typeface="+mn-ea"/>
                <a:cs typeface="+mn-cs"/>
              </a:rPr>
              <a:t> </a:t>
            </a: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Make sure you: </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Evaluate the potential HS&amp;E hazards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Design equipment and systems to address hazards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Ensure proper construction of systems</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Provide input on proper operation and</a:t>
            </a:r>
            <a:r>
              <a:rPr kumimoji="0" lang="en-US" sz="1000" b="1" i="0" u="none" strike="noStrike" kern="1200" cap="none" spc="0" normalizeH="0" baseline="0" noProof="0" dirty="0">
                <a:ln>
                  <a:noFill/>
                </a:ln>
                <a:solidFill>
                  <a:schemeClr val="tx2"/>
                </a:solidFill>
                <a:effectLst/>
                <a:uLnTx/>
                <a:uFillTx/>
                <a:latin typeface="+mn-lt"/>
                <a:ea typeface="+mn-ea"/>
                <a:cs typeface="Times New Roman" charset="0"/>
              </a:rPr>
              <a:t> </a:t>
            </a: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maintenance</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sz="2400" b="0" i="0" u="none" strike="noStrike" kern="1200" cap="none" spc="0" normalizeH="0" baseline="0" noProof="0" dirty="0">
              <a:ln>
                <a:noFill/>
              </a:ln>
              <a:solidFill>
                <a:schemeClr val="tx2"/>
              </a:solidFill>
              <a:effectLst/>
              <a:uLnTx/>
              <a:uFillTx/>
              <a:latin typeface="+mn-lt"/>
              <a:ea typeface="+mn-ea"/>
              <a:cs typeface="Times New Roman" charset="0"/>
            </a:endParaRPr>
          </a:p>
          <a:p>
            <a:pPr marL="342900" marR="0" lvl="0" indent="-342900" algn="l" defTabSz="914400" rtl="0" eaLnBrk="1" fontAlgn="auto" latinLnBrk="0" hangingPunct="1">
              <a:lnSpc>
                <a:spcPct val="100000"/>
              </a:lnSpc>
              <a:spcBef>
                <a:spcPct val="20000"/>
              </a:spcBef>
              <a:spcAft>
                <a:spcPts val="0"/>
              </a:spcAft>
              <a:buClr>
                <a:schemeClr val="accent1"/>
              </a:buClr>
              <a:buSzPct val="70000"/>
              <a:buFontTx/>
              <a:buNone/>
              <a:tabLst/>
              <a:defRPr/>
            </a:pPr>
            <a:endParaRPr kumimoji="0" lang="en-US" sz="28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Rectangle 16"/>
          <p:cNvSpPr/>
          <p:nvPr/>
        </p:nvSpPr>
        <p:spPr>
          <a:xfrm>
            <a:off x="304800" y="4876800"/>
            <a:ext cx="3068469" cy="276999"/>
          </a:xfrm>
          <a:prstGeom prst="rect">
            <a:avLst/>
          </a:prstGeom>
        </p:spPr>
        <p:txBody>
          <a:bodyPr wrap="none">
            <a:spAutoFit/>
          </a:bodyPr>
          <a:lstStyle/>
          <a:p>
            <a:r>
              <a:rPr lang="en-US" sz="1200" b="1" dirty="0">
                <a:solidFill>
                  <a:srgbClr val="0070C0"/>
                </a:solidFill>
              </a:rPr>
              <a:t>KE V </a:t>
            </a:r>
            <a:r>
              <a:rPr lang="en-US" sz="1200" dirty="0"/>
              <a:t>Behavior Observation and Feedback</a:t>
            </a:r>
          </a:p>
        </p:txBody>
      </p:sp>
      <p:sp>
        <p:nvSpPr>
          <p:cNvPr id="18" name="Rectangle 17"/>
          <p:cNvSpPr/>
          <p:nvPr/>
        </p:nvSpPr>
        <p:spPr>
          <a:xfrm>
            <a:off x="0" y="5181600"/>
            <a:ext cx="4343400" cy="707886"/>
          </a:xfrm>
          <a:prstGeom prst="rect">
            <a:avLst/>
          </a:prstGeom>
        </p:spPr>
        <p:txBody>
          <a:bodyPr wrap="square">
            <a:spAutoFit/>
          </a:bodyPr>
          <a:lstStyle/>
          <a:p>
            <a:pPr>
              <a:buFontTx/>
              <a:buNone/>
            </a:pPr>
            <a:r>
              <a:rPr lang="en-US" sz="1000" dirty="0"/>
              <a:t>WHO? </a:t>
            </a:r>
            <a:r>
              <a:rPr lang="en-US" sz="1000" dirty="0">
                <a:solidFill>
                  <a:srgbClr val="0066FF"/>
                </a:solidFill>
                <a:cs typeface="Times New Roman" charset="0"/>
              </a:rPr>
              <a:t>Everyone including you</a:t>
            </a:r>
          </a:p>
          <a:p>
            <a:pPr>
              <a:buFontTx/>
              <a:buNone/>
            </a:pPr>
            <a:r>
              <a:rPr lang="en-US" sz="1000" dirty="0"/>
              <a:t> </a:t>
            </a:r>
          </a:p>
          <a:p>
            <a:pPr>
              <a:buFontTx/>
              <a:buNone/>
            </a:pPr>
            <a:r>
              <a:rPr lang="en-US" sz="1000" dirty="0"/>
              <a:t>WHAT? </a:t>
            </a:r>
            <a:r>
              <a:rPr lang="en-US" sz="1000" dirty="0">
                <a:cs typeface="Times New Roman" charset="0"/>
              </a:rPr>
              <a:t>Provide your co-workers with on-going feedback on safety behaviors (Both Safe and Unsafe</a:t>
            </a:r>
            <a:endParaRPr lang="en-US" sz="1000" dirty="0"/>
          </a:p>
        </p:txBody>
      </p:sp>
      <p:sp>
        <p:nvSpPr>
          <p:cNvPr id="19" name="Rectangle 18"/>
          <p:cNvSpPr/>
          <p:nvPr/>
        </p:nvSpPr>
        <p:spPr>
          <a:xfrm>
            <a:off x="0" y="5867400"/>
            <a:ext cx="4572000" cy="861774"/>
          </a:xfrm>
          <a:prstGeom prst="rect">
            <a:avLst/>
          </a:prstGeom>
        </p:spPr>
        <p:txBody>
          <a:bodyPr>
            <a:spAutoFit/>
          </a:bodyPr>
          <a:lstStyle/>
          <a:p>
            <a:r>
              <a:rPr lang="en-US" sz="1000" dirty="0">
                <a:cs typeface="Times New Roman" charset="0"/>
              </a:rPr>
              <a:t>Worldwide statistics show Unsafe Behaviors cause the majority of ALL Injuries.</a:t>
            </a:r>
            <a:br>
              <a:rPr lang="en-US" sz="1000" dirty="0">
                <a:cs typeface="Times New Roman" charset="0"/>
              </a:rPr>
            </a:br>
            <a:endParaRPr lang="en-US" sz="1000" dirty="0">
              <a:cs typeface="Times New Roman" charset="0"/>
            </a:endParaRPr>
          </a:p>
          <a:p>
            <a:r>
              <a:rPr lang="en-US" sz="1000" dirty="0">
                <a:cs typeface="Times New Roman" charset="0"/>
              </a:rPr>
              <a:t>Use of the Behavior Feedback System at P&amp;G has decreased the injury rate significantly.</a:t>
            </a:r>
            <a:endParaRPr lang="en-US" sz="1000" dirty="0"/>
          </a:p>
        </p:txBody>
      </p:sp>
      <p:sp>
        <p:nvSpPr>
          <p:cNvPr id="20" name="Rectangle 19"/>
          <p:cNvSpPr/>
          <p:nvPr/>
        </p:nvSpPr>
        <p:spPr>
          <a:xfrm>
            <a:off x="6172200" y="4495800"/>
            <a:ext cx="2440092" cy="276999"/>
          </a:xfrm>
          <a:prstGeom prst="rect">
            <a:avLst/>
          </a:prstGeom>
        </p:spPr>
        <p:txBody>
          <a:bodyPr wrap="none">
            <a:spAutoFit/>
          </a:bodyPr>
          <a:lstStyle/>
          <a:p>
            <a:r>
              <a:rPr lang="en-US" sz="1200" b="1" dirty="0">
                <a:solidFill>
                  <a:srgbClr val="0070C0"/>
                </a:solidFill>
              </a:rPr>
              <a:t>KE VI </a:t>
            </a:r>
            <a:r>
              <a:rPr lang="en-US" sz="1200" dirty="0"/>
              <a:t>Prevention &amp; Improvement</a:t>
            </a:r>
          </a:p>
        </p:txBody>
      </p:sp>
      <p:sp>
        <p:nvSpPr>
          <p:cNvPr id="21" name="Rectangle 3"/>
          <p:cNvSpPr txBox="1">
            <a:spLocks noChangeArrowheads="1"/>
          </p:cNvSpPr>
          <p:nvPr/>
        </p:nvSpPr>
        <p:spPr>
          <a:xfrm>
            <a:off x="5105400" y="4876800"/>
            <a:ext cx="3886200" cy="1981200"/>
          </a:xfrm>
          <a:prstGeom prst="rect">
            <a:avLst/>
          </a:prstGeom>
        </p:spPr>
        <p:txBody>
          <a:bodyPr vert="horz">
            <a:normAutofit/>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Tx/>
              <a:buNone/>
              <a:tabLst/>
              <a:defRPr/>
            </a:pPr>
            <a:r>
              <a:rPr kumimoji="0" lang="en-US" sz="1100" i="0" u="none" strike="noStrike" kern="1200" cap="none" spc="0" normalizeH="0" baseline="0" noProof="0" dirty="0">
                <a:ln>
                  <a:noFill/>
                </a:ln>
                <a:solidFill>
                  <a:schemeClr val="tx2"/>
                </a:solidFill>
                <a:effectLst/>
                <a:uLnTx/>
                <a:uFillTx/>
                <a:latin typeface="+mn-lt"/>
                <a:ea typeface="+mn-ea"/>
                <a:cs typeface="+mn-cs"/>
              </a:rPr>
              <a:t>WHO</a:t>
            </a:r>
            <a:r>
              <a:rPr kumimoji="0" lang="en-US" sz="1000" b="1" i="0" u="none" strike="noStrike" kern="1200" cap="none" spc="0" normalizeH="0" baseline="0" noProof="0" dirty="0">
                <a:ln>
                  <a:noFill/>
                </a:ln>
                <a:solidFill>
                  <a:schemeClr val="tx2"/>
                </a:solidFill>
                <a:effectLst/>
                <a:uLnTx/>
                <a:uFillTx/>
                <a:latin typeface="+mn-lt"/>
                <a:ea typeface="+mn-ea"/>
                <a:cs typeface="+mn-cs"/>
              </a:rPr>
              <a:t>? </a:t>
            </a:r>
            <a:r>
              <a:rPr kumimoji="0" lang="en-US" sz="1000" b="0" i="0" u="none" strike="noStrike" kern="1200" cap="none" spc="0" normalizeH="0" baseline="0" noProof="0" dirty="0">
                <a:ln>
                  <a:noFill/>
                </a:ln>
                <a:solidFill>
                  <a:srgbClr val="0066FF"/>
                </a:solidFill>
                <a:effectLst/>
                <a:uLnTx/>
                <a:uFillTx/>
                <a:latin typeface="+mn-lt"/>
                <a:ea typeface="+mn-ea"/>
                <a:cs typeface="Times New Roman" charset="0"/>
              </a:rPr>
              <a:t>Everyone including you</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Tx/>
              <a:buNone/>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 </a:t>
            </a:r>
            <a:r>
              <a:rPr kumimoji="0" lang="en-US" sz="1000" b="1" i="0" u="none" strike="noStrike" kern="1200" cap="none" spc="0" normalizeH="0" baseline="0" noProof="0" dirty="0">
                <a:ln>
                  <a:noFill/>
                </a:ln>
                <a:solidFill>
                  <a:schemeClr val="tx2"/>
                </a:solidFill>
                <a:effectLst/>
                <a:uLnTx/>
                <a:uFillTx/>
                <a:latin typeface="+mn-lt"/>
                <a:ea typeface="+mn-ea"/>
                <a:cs typeface="+mn-cs"/>
              </a:rPr>
              <a:t>WHAT? </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Know and follow Site Emergency Response plans, including evacuation procedures</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Participate in correcting unsafe conditions in hazard or condition audits as requested.</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Report all incidents. If you are injured, report to your team leader and seek medical attention immediately. You are also required to report near misses.</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Times New Roman" charset="0"/>
              </a:rPr>
              <a:t>Make no changes to processes, procedures, equipment or introduce new chemicals to the workplace without receiving proper authorization. </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Tx/>
              <a:buNone/>
              <a:tabLst/>
              <a:defRPr/>
            </a:pPr>
            <a:endParaRPr kumimoji="0" lang="en-US" sz="2000" b="0" i="0" u="none" strike="noStrike" kern="1200" cap="none" spc="0" normalizeH="0" baseline="0" noProof="0" dirty="0">
              <a:ln>
                <a:noFill/>
              </a:ln>
              <a:solidFill>
                <a:schemeClr val="tx2"/>
              </a:solidFill>
              <a:effectLst/>
              <a:uLnTx/>
              <a:uFillTx/>
              <a:latin typeface="+mn-lt"/>
              <a:ea typeface="+mn-ea"/>
              <a:cs typeface="Times New Roman" charset="0"/>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endParaRPr kumimoji="0" lang="en-US" sz="2000" b="0" i="0" u="none" strike="noStrike" kern="1200" cap="none" spc="0" normalizeH="0" baseline="0" noProof="0" dirty="0">
              <a:ln>
                <a:noFill/>
              </a:ln>
              <a:solidFill>
                <a:schemeClr val="tx2"/>
              </a:solidFill>
              <a:effectLst/>
              <a:uLnTx/>
              <a:uFillTx/>
              <a:latin typeface="+mn-lt"/>
              <a:ea typeface="+mn-ea"/>
              <a:cs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76200"/>
            <a:ext cx="5943600" cy="276999"/>
          </a:xfrm>
          <a:prstGeom prst="rect">
            <a:avLst/>
          </a:prstGeom>
        </p:spPr>
        <p:txBody>
          <a:bodyPr wrap="square">
            <a:spAutoFit/>
          </a:bodyPr>
          <a:lstStyle/>
          <a:p>
            <a:r>
              <a:rPr lang="en-US" sz="1200" b="1" dirty="0"/>
              <a:t>           </a:t>
            </a:r>
            <a:r>
              <a:rPr lang="en-US" sz="1200" b="1" u="sng" dirty="0"/>
              <a:t>BASIC ENZYME HYGIENE QUALIFICATION</a:t>
            </a:r>
          </a:p>
        </p:txBody>
      </p:sp>
      <p:sp>
        <p:nvSpPr>
          <p:cNvPr id="5" name="Rectangle 4"/>
          <p:cNvSpPr/>
          <p:nvPr/>
        </p:nvSpPr>
        <p:spPr>
          <a:xfrm>
            <a:off x="152400" y="762000"/>
            <a:ext cx="1852302" cy="276999"/>
          </a:xfrm>
          <a:prstGeom prst="rect">
            <a:avLst/>
          </a:prstGeom>
        </p:spPr>
        <p:txBody>
          <a:bodyPr wrap="none">
            <a:spAutoFit/>
          </a:bodyPr>
          <a:lstStyle/>
          <a:p>
            <a:pPr eaLnBrk="0" hangingPunct="0">
              <a:defRPr/>
            </a:pPr>
            <a:r>
              <a:rPr lang="en-US" sz="1200" i="1" dirty="0">
                <a:solidFill>
                  <a:schemeClr val="tx2"/>
                </a:solidFill>
                <a:effectLst>
                  <a:outerShdw blurRad="38100" dist="38100" dir="2700000" algn="tl">
                    <a:srgbClr val="C0C0C0"/>
                  </a:outerShdw>
                </a:effectLst>
              </a:rPr>
              <a:t>WHAT ARE ENZYMES?</a:t>
            </a:r>
          </a:p>
        </p:txBody>
      </p:sp>
      <p:sp>
        <p:nvSpPr>
          <p:cNvPr id="6" name="Text Box 6"/>
          <p:cNvSpPr txBox="1">
            <a:spLocks noChangeArrowheads="1"/>
          </p:cNvSpPr>
          <p:nvPr/>
        </p:nvSpPr>
        <p:spPr bwMode="auto">
          <a:xfrm>
            <a:off x="0" y="990601"/>
            <a:ext cx="2739853" cy="1723549"/>
          </a:xfrm>
          <a:prstGeom prst="rect">
            <a:avLst/>
          </a:prstGeom>
          <a:noFill/>
          <a:ln w="9525">
            <a:noFill/>
            <a:miter lim="800000"/>
            <a:headEnd/>
            <a:tailEnd/>
          </a:ln>
        </p:spPr>
        <p:txBody>
          <a:bodyPr wrap="square">
            <a:spAutoFit/>
          </a:bodyPr>
          <a:lstStyle/>
          <a:p>
            <a:pPr lvl="1">
              <a:spcBef>
                <a:spcPct val="20000"/>
              </a:spcBef>
              <a:buClr>
                <a:srgbClr val="FF33CC"/>
              </a:buClr>
              <a:buFont typeface="Arial" pitchFamily="34" charset="0"/>
              <a:buChar char="•"/>
            </a:pPr>
            <a:r>
              <a:rPr lang="en-US" sz="2200" dirty="0">
                <a:solidFill>
                  <a:srgbClr val="330099"/>
                </a:solidFill>
                <a:latin typeface="Tms Rmn"/>
              </a:rPr>
              <a:t> </a:t>
            </a:r>
            <a:r>
              <a:rPr lang="en-US" sz="1000" dirty="0">
                <a:solidFill>
                  <a:srgbClr val="330099"/>
                </a:solidFill>
                <a:latin typeface="Tms Rmn"/>
              </a:rPr>
              <a:t>Protein molecules</a:t>
            </a:r>
          </a:p>
          <a:p>
            <a:pPr lvl="1">
              <a:spcBef>
                <a:spcPct val="20000"/>
              </a:spcBef>
              <a:buClr>
                <a:srgbClr val="FF33CC"/>
              </a:buClr>
              <a:buFont typeface="Arial" pitchFamily="34" charset="0"/>
              <a:buChar char="•"/>
            </a:pPr>
            <a:r>
              <a:rPr lang="en-US" sz="1000" dirty="0">
                <a:solidFill>
                  <a:srgbClr val="330099"/>
                </a:solidFill>
                <a:latin typeface="Tms Rmn"/>
              </a:rPr>
              <a:t> Effective catalysts</a:t>
            </a:r>
          </a:p>
          <a:p>
            <a:pPr lvl="1">
              <a:spcBef>
                <a:spcPct val="20000"/>
              </a:spcBef>
              <a:buClr>
                <a:srgbClr val="FF33CC"/>
              </a:buClr>
              <a:buFont typeface="Wingdings" pitchFamily="2" charset="2"/>
              <a:buChar char="§"/>
            </a:pPr>
            <a:r>
              <a:rPr lang="en-US" sz="1000" dirty="0">
                <a:solidFill>
                  <a:srgbClr val="330099"/>
                </a:solidFill>
                <a:latin typeface="Tms Rmn"/>
              </a:rPr>
              <a:t>  Biodegradable</a:t>
            </a:r>
          </a:p>
          <a:p>
            <a:pPr lvl="1">
              <a:spcBef>
                <a:spcPct val="20000"/>
              </a:spcBef>
              <a:buClr>
                <a:srgbClr val="FF33CC"/>
              </a:buClr>
              <a:buFont typeface="Wingdings" pitchFamily="2" charset="2"/>
              <a:buChar char="§"/>
            </a:pPr>
            <a:r>
              <a:rPr lang="en-US" sz="1000" dirty="0">
                <a:solidFill>
                  <a:srgbClr val="330099"/>
                </a:solidFill>
                <a:latin typeface="Tms Rmn"/>
              </a:rPr>
              <a:t> Very specific</a:t>
            </a:r>
          </a:p>
          <a:p>
            <a:pPr lvl="1">
              <a:spcBef>
                <a:spcPct val="20000"/>
              </a:spcBef>
              <a:buClr>
                <a:srgbClr val="FF33CC"/>
              </a:buClr>
              <a:buFont typeface="Wingdings" pitchFamily="2" charset="2"/>
              <a:buChar char="§"/>
            </a:pPr>
            <a:r>
              <a:rPr lang="en-US" sz="1000" dirty="0">
                <a:solidFill>
                  <a:srgbClr val="330099"/>
                </a:solidFill>
                <a:latin typeface="Tms Rmn"/>
              </a:rPr>
              <a:t> Used in lot of industrial applications</a:t>
            </a:r>
          </a:p>
          <a:p>
            <a:pPr lvl="1">
              <a:spcBef>
                <a:spcPct val="20000"/>
              </a:spcBef>
              <a:buClr>
                <a:srgbClr val="FF33CC"/>
              </a:buClr>
              <a:buFont typeface="Wingdings" pitchFamily="2" charset="2"/>
              <a:buChar char="§"/>
            </a:pPr>
            <a:r>
              <a:rPr lang="en-US" sz="1000" dirty="0">
                <a:solidFill>
                  <a:srgbClr val="330099"/>
                </a:solidFill>
                <a:latin typeface="Tms Rmn"/>
              </a:rPr>
              <a:t>Not living organism</a:t>
            </a:r>
          </a:p>
          <a:p>
            <a:pPr lvl="1">
              <a:spcBef>
                <a:spcPct val="20000"/>
              </a:spcBef>
              <a:buClr>
                <a:srgbClr val="FF33CC"/>
              </a:buClr>
              <a:buFont typeface="Wingdings" pitchFamily="2" charset="2"/>
              <a:buChar char="§"/>
            </a:pPr>
            <a:r>
              <a:rPr lang="en-US" sz="1000" dirty="0">
                <a:solidFill>
                  <a:srgbClr val="330099"/>
                </a:solidFill>
                <a:latin typeface="Tms Rmn"/>
              </a:rPr>
              <a:t> Not Chemicals</a:t>
            </a:r>
          </a:p>
          <a:p>
            <a:pPr lvl="1">
              <a:spcBef>
                <a:spcPct val="20000"/>
              </a:spcBef>
              <a:buClr>
                <a:srgbClr val="FF33CC"/>
              </a:buClr>
              <a:buFont typeface="Wingdings" pitchFamily="2" charset="2"/>
              <a:buChar char="§"/>
            </a:pPr>
            <a:endParaRPr lang="en-GB" sz="1000" dirty="0">
              <a:solidFill>
                <a:srgbClr val="330099"/>
              </a:solidFill>
              <a:latin typeface="Tms Rmn"/>
            </a:endParaRPr>
          </a:p>
        </p:txBody>
      </p:sp>
      <p:sp>
        <p:nvSpPr>
          <p:cNvPr id="7" name="Rectangle 6"/>
          <p:cNvSpPr/>
          <p:nvPr/>
        </p:nvSpPr>
        <p:spPr>
          <a:xfrm>
            <a:off x="152400" y="2590800"/>
            <a:ext cx="2733441" cy="276999"/>
          </a:xfrm>
          <a:prstGeom prst="rect">
            <a:avLst/>
          </a:prstGeom>
        </p:spPr>
        <p:txBody>
          <a:bodyPr wrap="none">
            <a:spAutoFit/>
          </a:bodyPr>
          <a:lstStyle/>
          <a:p>
            <a:pPr eaLnBrk="0" hangingPunct="0">
              <a:defRPr/>
            </a:pPr>
            <a:r>
              <a:rPr lang="en-US" sz="1200" i="1" dirty="0">
                <a:solidFill>
                  <a:schemeClr val="tx2"/>
                </a:solidFill>
                <a:effectLst>
                  <a:outerShdw blurRad="38100" dist="38100" dir="2700000" algn="tl">
                    <a:srgbClr val="C0C0C0"/>
                  </a:outerShdw>
                </a:effectLst>
              </a:rPr>
              <a:t>ENZYMES BEING USED IN IBADAN</a:t>
            </a:r>
            <a:endParaRPr lang="en-US" i="1" dirty="0">
              <a:solidFill>
                <a:schemeClr val="tx2"/>
              </a:solidFill>
              <a:effectLst>
                <a:outerShdw blurRad="38100" dist="38100" dir="2700000" algn="tl">
                  <a:srgbClr val="C0C0C0"/>
                </a:outerShdw>
              </a:effectLst>
            </a:endParaRPr>
          </a:p>
        </p:txBody>
      </p:sp>
      <p:sp>
        <p:nvSpPr>
          <p:cNvPr id="8" name="Text Box 6"/>
          <p:cNvSpPr txBox="1">
            <a:spLocks noChangeArrowheads="1"/>
          </p:cNvSpPr>
          <p:nvPr/>
        </p:nvSpPr>
        <p:spPr bwMode="auto">
          <a:xfrm>
            <a:off x="228600" y="2819400"/>
            <a:ext cx="2739853" cy="1169551"/>
          </a:xfrm>
          <a:prstGeom prst="rect">
            <a:avLst/>
          </a:prstGeom>
          <a:noFill/>
          <a:ln w="9525">
            <a:noFill/>
            <a:miter lim="800000"/>
            <a:headEnd/>
            <a:tailEnd/>
          </a:ln>
        </p:spPr>
        <p:txBody>
          <a:bodyPr wrap="square">
            <a:spAutoFit/>
          </a:bodyPr>
          <a:lstStyle/>
          <a:p>
            <a:pPr lvl="1">
              <a:spcBef>
                <a:spcPct val="20000"/>
              </a:spcBef>
              <a:buClr>
                <a:srgbClr val="FF33CC"/>
              </a:buClr>
              <a:buFont typeface="Arial" pitchFamily="34" charset="0"/>
              <a:buChar char="•"/>
            </a:pPr>
            <a:r>
              <a:rPr lang="en-US" sz="1000" dirty="0">
                <a:solidFill>
                  <a:srgbClr val="330099"/>
                </a:solidFill>
                <a:latin typeface="Tms Rmn"/>
              </a:rPr>
              <a:t>Purafect</a:t>
            </a:r>
          </a:p>
          <a:p>
            <a:pPr lvl="1">
              <a:spcBef>
                <a:spcPct val="20000"/>
              </a:spcBef>
              <a:buClr>
                <a:srgbClr val="FF33CC"/>
              </a:buClr>
              <a:buFont typeface="Arial" pitchFamily="34" charset="0"/>
              <a:buChar char="•"/>
            </a:pPr>
            <a:r>
              <a:rPr lang="en-US" sz="1000" dirty="0">
                <a:solidFill>
                  <a:srgbClr val="330099"/>
                </a:solidFill>
                <a:latin typeface="Tms Rmn"/>
              </a:rPr>
              <a:t>Celluclean</a:t>
            </a:r>
          </a:p>
          <a:p>
            <a:pPr lvl="1">
              <a:spcBef>
                <a:spcPct val="20000"/>
              </a:spcBef>
              <a:buClr>
                <a:srgbClr val="FF33CC"/>
              </a:buClr>
              <a:buFont typeface="Arial" pitchFamily="34" charset="0"/>
              <a:buChar char="•"/>
            </a:pPr>
            <a:r>
              <a:rPr lang="en-US" sz="1000" dirty="0">
                <a:solidFill>
                  <a:srgbClr val="330099"/>
                </a:solidFill>
                <a:latin typeface="Tms Rmn"/>
              </a:rPr>
              <a:t>Stainzyme</a:t>
            </a:r>
          </a:p>
          <a:p>
            <a:pPr lvl="1">
              <a:spcBef>
                <a:spcPct val="20000"/>
              </a:spcBef>
              <a:buClr>
                <a:srgbClr val="FF33CC"/>
              </a:buClr>
              <a:buFont typeface="Arial" pitchFamily="34" charset="0"/>
              <a:buChar char="•"/>
            </a:pPr>
            <a:r>
              <a:rPr lang="en-US" sz="1000" dirty="0">
                <a:solidFill>
                  <a:srgbClr val="330099"/>
                </a:solidFill>
                <a:latin typeface="Tms Rmn"/>
              </a:rPr>
              <a:t>Mannanase</a:t>
            </a:r>
          </a:p>
          <a:p>
            <a:pPr lvl="1">
              <a:spcBef>
                <a:spcPct val="20000"/>
              </a:spcBef>
              <a:buClr>
                <a:srgbClr val="FF33CC"/>
              </a:buClr>
              <a:buFont typeface="Arial" pitchFamily="34" charset="0"/>
              <a:buChar char="•"/>
            </a:pPr>
            <a:r>
              <a:rPr lang="en-US" sz="1000" dirty="0">
                <a:solidFill>
                  <a:srgbClr val="330099"/>
                </a:solidFill>
                <a:latin typeface="Tms Rmn"/>
              </a:rPr>
              <a:t>Calipso</a:t>
            </a:r>
          </a:p>
          <a:p>
            <a:pPr lvl="1">
              <a:spcBef>
                <a:spcPct val="20000"/>
              </a:spcBef>
              <a:buClr>
                <a:srgbClr val="FF33CC"/>
              </a:buClr>
              <a:buFont typeface="Wingdings" pitchFamily="2" charset="2"/>
              <a:buChar char="§"/>
            </a:pPr>
            <a:endParaRPr lang="en-GB" sz="1000" dirty="0">
              <a:solidFill>
                <a:srgbClr val="330099"/>
              </a:solidFill>
              <a:latin typeface="Tms Rmn"/>
            </a:endParaRPr>
          </a:p>
        </p:txBody>
      </p:sp>
      <p:sp>
        <p:nvSpPr>
          <p:cNvPr id="9" name="Rectangle 8"/>
          <p:cNvSpPr/>
          <p:nvPr/>
        </p:nvSpPr>
        <p:spPr>
          <a:xfrm>
            <a:off x="0" y="3886200"/>
            <a:ext cx="4572000" cy="1200329"/>
          </a:xfrm>
          <a:prstGeom prst="rect">
            <a:avLst/>
          </a:prstGeom>
        </p:spPr>
        <p:txBody>
          <a:bodyPr>
            <a:spAutoFit/>
          </a:bodyPr>
          <a:lstStyle/>
          <a:p>
            <a:r>
              <a:rPr lang="en-US" sz="1200" b="1" u="sng" dirty="0">
                <a:solidFill>
                  <a:srgbClr val="FF33CC"/>
                </a:solidFill>
                <a:latin typeface="Tms Rmn"/>
              </a:rPr>
              <a:t>ENZYMES ARE EFFICIENT AND COST-EFFECTIVE</a:t>
            </a:r>
            <a:endParaRPr lang="en-US" sz="1200" u="sng" dirty="0">
              <a:solidFill>
                <a:schemeClr val="tx2"/>
              </a:solidFill>
            </a:endParaRPr>
          </a:p>
          <a:p>
            <a:pPr algn="just"/>
            <a:endParaRPr lang="en-US" sz="1200" dirty="0">
              <a:latin typeface="Tms Rmn"/>
            </a:endParaRPr>
          </a:p>
          <a:p>
            <a:pPr>
              <a:buClr>
                <a:srgbClr val="FF33CC"/>
              </a:buClr>
            </a:pPr>
            <a:r>
              <a:rPr lang="en-US" sz="1200" dirty="0">
                <a:solidFill>
                  <a:srgbClr val="330099"/>
                </a:solidFill>
                <a:latin typeface="Tms Rmn"/>
              </a:rPr>
              <a:t>Enzymes are very efficient catalysts</a:t>
            </a:r>
            <a:br>
              <a:rPr lang="en-US" sz="1200" dirty="0">
                <a:solidFill>
                  <a:srgbClr val="330099"/>
                </a:solidFill>
                <a:latin typeface="Tms Rmn"/>
              </a:rPr>
            </a:br>
            <a:endParaRPr lang="en-US" sz="1200" dirty="0">
              <a:solidFill>
                <a:srgbClr val="330099"/>
              </a:solidFill>
              <a:latin typeface="Tms Rmn"/>
            </a:endParaRPr>
          </a:p>
          <a:p>
            <a:pPr>
              <a:buClr>
                <a:srgbClr val="FF33CC"/>
              </a:buClr>
            </a:pPr>
            <a:r>
              <a:rPr lang="en-US" sz="1200" dirty="0">
                <a:solidFill>
                  <a:srgbClr val="330099"/>
                </a:solidFill>
                <a:latin typeface="Tms Rmn"/>
              </a:rPr>
              <a:t>Only a SMALL amount of enzyme being used in our products gives high </a:t>
            </a:r>
            <a:endParaRPr lang="en-US" sz="1200" dirty="0"/>
          </a:p>
        </p:txBody>
      </p:sp>
      <p:sp>
        <p:nvSpPr>
          <p:cNvPr id="10" name="Rectangle 3"/>
          <p:cNvSpPr>
            <a:spLocks noGrp="1" noChangeArrowheads="1"/>
          </p:cNvSpPr>
          <p:nvPr>
            <p:ph idx="1"/>
          </p:nvPr>
        </p:nvSpPr>
        <p:spPr>
          <a:xfrm>
            <a:off x="0" y="5059363"/>
            <a:ext cx="4000500" cy="1798637"/>
          </a:xfrm>
        </p:spPr>
        <p:txBody>
          <a:bodyPr>
            <a:normAutofit/>
          </a:bodyPr>
          <a:lstStyle/>
          <a:p>
            <a:pPr eaLnBrk="1" hangingPunct="1">
              <a:buFont typeface="Wingdings" pitchFamily="2" charset="2"/>
              <a:buNone/>
            </a:pPr>
            <a:r>
              <a:rPr lang="en-US" sz="1200" b="1" dirty="0">
                <a:solidFill>
                  <a:srgbClr val="330099"/>
                </a:solidFill>
                <a:latin typeface="Tms Rmn"/>
              </a:rPr>
              <a:t>Routes of exposure </a:t>
            </a:r>
            <a:r>
              <a:rPr lang="en-US" sz="1000" dirty="0">
                <a:solidFill>
                  <a:srgbClr val="330099"/>
                </a:solidFill>
                <a:latin typeface="Tms Rmn"/>
              </a:rPr>
              <a:t>:</a:t>
            </a:r>
          </a:p>
          <a:p>
            <a:pPr lvl="1" eaLnBrk="1" hangingPunct="1">
              <a:buFontTx/>
              <a:buNone/>
            </a:pPr>
            <a:endParaRPr lang="en-US" sz="1000" dirty="0">
              <a:solidFill>
                <a:srgbClr val="330099"/>
              </a:solidFill>
              <a:latin typeface="Tms Rmn"/>
            </a:endParaRPr>
          </a:p>
          <a:p>
            <a:pPr lvl="1" eaLnBrk="1" hangingPunct="1">
              <a:buClr>
                <a:srgbClr val="FF33CC"/>
              </a:buClr>
              <a:buFont typeface="Wingdings" pitchFamily="2" charset="2"/>
              <a:buChar char="è"/>
            </a:pPr>
            <a:r>
              <a:rPr lang="en-US" sz="1000" dirty="0">
                <a:solidFill>
                  <a:srgbClr val="330099"/>
                </a:solidFill>
                <a:latin typeface="Tms Rmn"/>
              </a:rPr>
              <a:t>Inhalation</a:t>
            </a:r>
          </a:p>
          <a:p>
            <a:pPr lvl="1" eaLnBrk="1" hangingPunct="1">
              <a:buClr>
                <a:srgbClr val="FF33CC"/>
              </a:buClr>
              <a:buFont typeface="Wingdings" pitchFamily="2" charset="2"/>
              <a:buChar char="è"/>
            </a:pPr>
            <a:r>
              <a:rPr lang="en-US" sz="1000" dirty="0">
                <a:solidFill>
                  <a:srgbClr val="330099"/>
                </a:solidFill>
                <a:latin typeface="Tms Rmn"/>
              </a:rPr>
              <a:t>Ingestion</a:t>
            </a:r>
          </a:p>
          <a:p>
            <a:pPr lvl="1" eaLnBrk="1" hangingPunct="1">
              <a:buClr>
                <a:srgbClr val="FF33CC"/>
              </a:buClr>
              <a:buFont typeface="Wingdings" pitchFamily="2" charset="2"/>
              <a:buChar char="è"/>
            </a:pPr>
            <a:r>
              <a:rPr lang="en-US" sz="1000" dirty="0">
                <a:solidFill>
                  <a:srgbClr val="330099"/>
                </a:solidFill>
                <a:latin typeface="Tms Rmn"/>
              </a:rPr>
              <a:t>Absorption</a:t>
            </a:r>
          </a:p>
          <a:p>
            <a:pPr lvl="1" eaLnBrk="1" hangingPunct="1">
              <a:buClr>
                <a:srgbClr val="FF33CC"/>
              </a:buClr>
              <a:buFont typeface="Wingdings" pitchFamily="2" charset="2"/>
              <a:buChar char="è"/>
            </a:pPr>
            <a:r>
              <a:rPr lang="en-US" sz="1000" dirty="0">
                <a:solidFill>
                  <a:srgbClr val="330099"/>
                </a:solidFill>
                <a:latin typeface="Tms Rmn"/>
              </a:rPr>
              <a:t>Injection</a:t>
            </a:r>
          </a:p>
          <a:p>
            <a:pPr lvl="1" eaLnBrk="1" hangingPunct="1">
              <a:buFontTx/>
              <a:buNone/>
            </a:pPr>
            <a:endParaRPr lang="en-US" sz="1000" dirty="0">
              <a:solidFill>
                <a:srgbClr val="330099"/>
              </a:solidFill>
              <a:latin typeface="Tms Rmn"/>
            </a:endParaRPr>
          </a:p>
          <a:p>
            <a:pPr eaLnBrk="1" hangingPunct="1">
              <a:buFont typeface="Wingdings" pitchFamily="2" charset="2"/>
              <a:buNone/>
            </a:pPr>
            <a:r>
              <a:rPr lang="en-US" sz="1000" dirty="0">
                <a:solidFill>
                  <a:srgbClr val="330099"/>
                </a:solidFill>
                <a:latin typeface="Tms Rmn"/>
              </a:rPr>
              <a:t>Primary route of concern is </a:t>
            </a:r>
            <a:r>
              <a:rPr lang="en-US" sz="1000" u="sng" dirty="0">
                <a:solidFill>
                  <a:srgbClr val="FF33CC"/>
                </a:solidFill>
                <a:latin typeface="Tms Rmn"/>
              </a:rPr>
              <a:t>inhalation</a:t>
            </a:r>
          </a:p>
        </p:txBody>
      </p:sp>
      <p:sp>
        <p:nvSpPr>
          <p:cNvPr id="11" name="Rectangle 3"/>
          <p:cNvSpPr txBox="1">
            <a:spLocks noChangeArrowheads="1"/>
          </p:cNvSpPr>
          <p:nvPr/>
        </p:nvSpPr>
        <p:spPr>
          <a:xfrm>
            <a:off x="2743200" y="762000"/>
            <a:ext cx="3708400" cy="1905000"/>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1" i="0" u="sng" strike="noStrike" kern="1200" cap="none" spc="0" normalizeH="0" baseline="0" noProof="0" dirty="0">
                <a:ln>
                  <a:noFill/>
                </a:ln>
                <a:solidFill>
                  <a:srgbClr val="FF33CC"/>
                </a:solidFill>
                <a:effectLst/>
                <a:uLnTx/>
                <a:uFillTx/>
                <a:latin typeface="Tms Rmn"/>
                <a:ea typeface="+mn-ea"/>
                <a:cs typeface="+mn-cs"/>
              </a:rPr>
              <a:t>SKIN AND EYE IRRITATION</a:t>
            </a:r>
            <a:br>
              <a:rPr kumimoji="0" lang="en-US" sz="1000" b="1" i="0" u="sng" strike="noStrike" kern="1200" cap="none" spc="0" normalizeH="0" baseline="0" noProof="0" dirty="0">
                <a:ln>
                  <a:noFill/>
                </a:ln>
                <a:solidFill>
                  <a:srgbClr val="FF33CC"/>
                </a:solidFill>
                <a:effectLst/>
                <a:uLnTx/>
                <a:uFillTx/>
                <a:latin typeface="Tms Rmn"/>
                <a:ea typeface="+mn-ea"/>
                <a:cs typeface="+mn-cs"/>
              </a:rPr>
            </a:br>
            <a:endParaRPr kumimoji="0" lang="en-US" sz="1000" b="1" i="0" u="sng" strike="noStrike" kern="1200" cap="none" spc="0" normalizeH="0" baseline="0" noProof="0" dirty="0">
              <a:ln>
                <a:noFill/>
              </a:ln>
              <a:solidFill>
                <a:srgbClr val="FF33CC"/>
              </a:solidFill>
              <a:effectLst/>
              <a:uLnTx/>
              <a:uFillTx/>
              <a:latin typeface="Tms Rmn"/>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FF33CC"/>
              </a:buClr>
              <a:buSzPct val="70000"/>
              <a:buFont typeface="Wingdings 2"/>
              <a:buChar char=""/>
              <a:tabLst/>
              <a:defRPr/>
            </a:pPr>
            <a:r>
              <a:rPr kumimoji="0" lang="en-US" sz="1000" b="0" i="0" u="none" strike="noStrike" kern="1200" cap="none" spc="0" normalizeH="0" baseline="0" noProof="0" dirty="0">
                <a:ln>
                  <a:noFill/>
                </a:ln>
                <a:solidFill>
                  <a:srgbClr val="330099"/>
                </a:solidFill>
                <a:effectLst/>
                <a:uLnTx/>
                <a:uFillTx/>
                <a:latin typeface="Tms Rmn"/>
                <a:ea typeface="+mn-ea"/>
                <a:cs typeface="+mn-cs"/>
              </a:rPr>
              <a:t>Due to the irritant nature of the enzymes</a:t>
            </a:r>
          </a:p>
          <a:p>
            <a:pPr marL="342900" marR="0" lvl="0" indent="-342900" algn="l" defTabSz="914400" rtl="0" eaLnBrk="1" fontAlgn="auto" latinLnBrk="0" hangingPunct="1">
              <a:lnSpc>
                <a:spcPct val="100000"/>
              </a:lnSpc>
              <a:spcBef>
                <a:spcPct val="20000"/>
              </a:spcBef>
              <a:spcAft>
                <a:spcPts val="0"/>
              </a:spcAft>
              <a:buClr>
                <a:srgbClr val="FF33CC"/>
              </a:buClr>
              <a:buSzPct val="70000"/>
              <a:buFont typeface="Wingdings" pitchFamily="2" charset="2"/>
              <a:buNone/>
              <a:tabLst/>
              <a:defRPr/>
            </a:pPr>
            <a:endParaRPr kumimoji="0" lang="en-US" sz="1000" b="0" i="0" u="none" strike="noStrike" kern="1200" cap="none" spc="0" normalizeH="0" baseline="0" noProof="0" dirty="0">
              <a:ln>
                <a:noFill/>
              </a:ln>
              <a:solidFill>
                <a:srgbClr val="330099"/>
              </a:solidFill>
              <a:effectLst/>
              <a:uLnTx/>
              <a:uFillTx/>
              <a:latin typeface="Tms Rmn"/>
              <a:ea typeface="+mn-ea"/>
              <a:cs typeface="+mn-cs"/>
            </a:endParaRPr>
          </a:p>
          <a:p>
            <a:pPr marL="342900" marR="0" lvl="0" indent="-342900" algn="just" defTabSz="914400" rtl="0" eaLnBrk="1" fontAlgn="auto" latinLnBrk="0" hangingPunct="1">
              <a:lnSpc>
                <a:spcPct val="110000"/>
              </a:lnSpc>
              <a:spcBef>
                <a:spcPct val="20000"/>
              </a:spcBef>
              <a:spcAft>
                <a:spcPts val="0"/>
              </a:spcAft>
              <a:buClr>
                <a:srgbClr val="FF33CC"/>
              </a:buClr>
              <a:buSzPct val="70000"/>
              <a:buFont typeface="Wingdings 2"/>
              <a:buChar char=""/>
              <a:tabLst/>
              <a:defRPr/>
            </a:pPr>
            <a:r>
              <a:rPr kumimoji="0" lang="en-US" sz="1000" b="0" i="0" u="none" strike="noStrike" kern="1200" cap="none" spc="0" normalizeH="0" baseline="0" noProof="0" dirty="0">
                <a:ln>
                  <a:noFill/>
                </a:ln>
                <a:solidFill>
                  <a:srgbClr val="330099"/>
                </a:solidFill>
                <a:effectLst/>
                <a:uLnTx/>
                <a:uFillTx/>
                <a:latin typeface="Tms Rmn"/>
                <a:ea typeface="+mn-ea"/>
                <a:cs typeface="+mn-cs"/>
              </a:rPr>
              <a:t>Can be prevented by :</a:t>
            </a:r>
          </a:p>
          <a:p>
            <a:pPr marL="742950" marR="0" lvl="1" indent="-285750" algn="l" defTabSz="914400" rtl="0" eaLnBrk="1" fontAlgn="auto" latinLnBrk="0" hangingPunct="1">
              <a:lnSpc>
                <a:spcPct val="100000"/>
              </a:lnSpc>
              <a:spcBef>
                <a:spcPct val="20000"/>
              </a:spcBef>
              <a:spcAft>
                <a:spcPts val="0"/>
              </a:spcAft>
              <a:buClr>
                <a:srgbClr val="FF33CC"/>
              </a:buClr>
              <a:buSzPct val="70000"/>
              <a:buFont typeface="Wingdings" pitchFamily="2" charset="2"/>
              <a:buChar char="è"/>
              <a:tabLst/>
              <a:defRPr/>
            </a:pPr>
            <a:r>
              <a:rPr kumimoji="0" lang="en-US" sz="1000" b="0" i="0" u="none" strike="noStrike" kern="1200" cap="none" spc="0" normalizeH="0" baseline="0" noProof="0" dirty="0">
                <a:ln>
                  <a:noFill/>
                </a:ln>
                <a:solidFill>
                  <a:srgbClr val="330099"/>
                </a:solidFill>
                <a:effectLst/>
                <a:uLnTx/>
                <a:uFillTx/>
                <a:latin typeface="Tms Rmn"/>
                <a:ea typeface="+mn-ea"/>
                <a:cs typeface="+mn-cs"/>
              </a:rPr>
              <a:t>	Improved personal hygiene</a:t>
            </a:r>
          </a:p>
          <a:p>
            <a:pPr marL="742950" marR="0" lvl="1" indent="-285750" algn="l" defTabSz="914400" rtl="0" eaLnBrk="1" fontAlgn="auto" latinLnBrk="0" hangingPunct="1">
              <a:lnSpc>
                <a:spcPct val="100000"/>
              </a:lnSpc>
              <a:spcBef>
                <a:spcPct val="20000"/>
              </a:spcBef>
              <a:spcAft>
                <a:spcPts val="0"/>
              </a:spcAft>
              <a:buClr>
                <a:srgbClr val="FF33CC"/>
              </a:buClr>
              <a:buSzPct val="70000"/>
              <a:buFont typeface="Wingdings" pitchFamily="2" charset="2"/>
              <a:buChar char="è"/>
              <a:tabLst/>
              <a:defRPr/>
            </a:pPr>
            <a:r>
              <a:rPr kumimoji="0" lang="en-US" sz="1000" b="0" i="0" u="none" strike="noStrike" kern="1200" cap="none" spc="0" normalizeH="0" baseline="0" noProof="0" dirty="0">
                <a:ln>
                  <a:noFill/>
                </a:ln>
                <a:solidFill>
                  <a:srgbClr val="330099"/>
                </a:solidFill>
                <a:effectLst/>
                <a:uLnTx/>
                <a:uFillTx/>
                <a:latin typeface="Tms Rmn"/>
                <a:ea typeface="+mn-ea"/>
                <a:cs typeface="+mn-cs"/>
              </a:rPr>
              <a:t>	Use of PPE</a:t>
            </a:r>
          </a:p>
          <a:p>
            <a:pPr marL="342900" marR="0" lvl="0" indent="-342900" algn="just" defTabSz="914400" rtl="0" eaLnBrk="1" fontAlgn="auto" latinLnBrk="0" hangingPunct="1">
              <a:lnSpc>
                <a:spcPct val="110000"/>
              </a:lnSpc>
              <a:spcBef>
                <a:spcPct val="20000"/>
              </a:spcBef>
              <a:spcAft>
                <a:spcPts val="0"/>
              </a:spcAft>
              <a:buClr>
                <a:srgbClr val="FF33CC"/>
              </a:buClr>
              <a:buSzPct val="70000"/>
              <a:buFont typeface="Wingdings 2"/>
              <a:buChar char=""/>
              <a:tabLst/>
              <a:defRPr/>
            </a:pPr>
            <a:endParaRPr kumimoji="0" lang="en-US" sz="1000" b="0" i="0" u="none" strike="noStrike" kern="1200" cap="none" spc="0" normalizeH="0" baseline="0" noProof="0" dirty="0">
              <a:ln>
                <a:noFill/>
              </a:ln>
              <a:solidFill>
                <a:srgbClr val="330099"/>
              </a:solidFill>
              <a:effectLst/>
              <a:uLnTx/>
              <a:uFillTx/>
              <a:latin typeface="Tms Rmn"/>
              <a:ea typeface="+mn-ea"/>
              <a:cs typeface="+mn-cs"/>
            </a:endParaRPr>
          </a:p>
          <a:p>
            <a:pPr marL="342900" marR="0" lvl="0" indent="-342900" algn="just" defTabSz="914400" rtl="0" eaLnBrk="1" fontAlgn="auto" latinLnBrk="0" hangingPunct="1">
              <a:lnSpc>
                <a:spcPct val="110000"/>
              </a:lnSpc>
              <a:spcBef>
                <a:spcPct val="20000"/>
              </a:spcBef>
              <a:spcAft>
                <a:spcPts val="0"/>
              </a:spcAft>
              <a:buClr>
                <a:srgbClr val="FF33CC"/>
              </a:buClr>
              <a:buSzPct val="70000"/>
              <a:buFont typeface="Wingdings 2"/>
              <a:buChar char=""/>
              <a:tabLst/>
              <a:defRPr/>
            </a:pPr>
            <a:r>
              <a:rPr kumimoji="0" lang="en-US" sz="1000" b="0" i="0" u="none" strike="noStrike" kern="1200" cap="none" spc="0" normalizeH="0" baseline="0" noProof="0" dirty="0">
                <a:ln>
                  <a:noFill/>
                </a:ln>
                <a:solidFill>
                  <a:srgbClr val="330099"/>
                </a:solidFill>
                <a:effectLst/>
                <a:uLnTx/>
                <a:uFillTx/>
                <a:latin typeface="Tms Rmn"/>
                <a:ea typeface="+mn-ea"/>
                <a:cs typeface="+mn-cs"/>
              </a:rPr>
              <a:t>Enzymes are not skin sensitizers</a:t>
            </a:r>
          </a:p>
        </p:txBody>
      </p:sp>
      <p:sp>
        <p:nvSpPr>
          <p:cNvPr id="13" name="AutoShape 4"/>
          <p:cNvSpPr>
            <a:spLocks noChangeArrowheads="1"/>
          </p:cNvSpPr>
          <p:nvPr/>
        </p:nvSpPr>
        <p:spPr bwMode="auto">
          <a:xfrm>
            <a:off x="3733800" y="2438400"/>
            <a:ext cx="1676400" cy="1676399"/>
          </a:xfrm>
          <a:prstGeom prst="triangle">
            <a:avLst>
              <a:gd name="adj" fmla="val 50000"/>
            </a:avLst>
          </a:prstGeom>
          <a:noFill/>
          <a:ln w="9525">
            <a:solidFill>
              <a:srgbClr val="000080"/>
            </a:solidFill>
            <a:miter lim="800000"/>
            <a:headEnd/>
            <a:tailEnd/>
          </a:ln>
        </p:spPr>
        <p:txBody>
          <a:bodyPr wrap="none" anchor="ctr"/>
          <a:lstStyle/>
          <a:p>
            <a:pPr eaLnBrk="0" hangingPunct="0"/>
            <a:endParaRPr lang="en-US"/>
          </a:p>
        </p:txBody>
      </p:sp>
      <p:sp>
        <p:nvSpPr>
          <p:cNvPr id="14" name="Text Box 9"/>
          <p:cNvSpPr txBox="1">
            <a:spLocks noChangeArrowheads="1"/>
          </p:cNvSpPr>
          <p:nvPr/>
        </p:nvSpPr>
        <p:spPr bwMode="auto">
          <a:xfrm>
            <a:off x="4267200" y="2895600"/>
            <a:ext cx="644728" cy="246221"/>
          </a:xfrm>
          <a:prstGeom prst="rect">
            <a:avLst/>
          </a:prstGeom>
          <a:noFill/>
          <a:ln w="9525">
            <a:noFill/>
            <a:miter lim="800000"/>
            <a:headEnd/>
            <a:tailEnd/>
          </a:ln>
        </p:spPr>
        <p:txBody>
          <a:bodyPr wrap="none">
            <a:spAutoFit/>
          </a:bodyPr>
          <a:lstStyle/>
          <a:p>
            <a:pPr algn="ctr"/>
            <a:r>
              <a:rPr lang="en-US" sz="1000" dirty="0">
                <a:solidFill>
                  <a:srgbClr val="003399"/>
                </a:solidFill>
                <a:latin typeface="Tms Rmn"/>
              </a:rPr>
              <a:t>Grade 3</a:t>
            </a:r>
            <a:endParaRPr lang="en-GB" sz="1000" dirty="0">
              <a:solidFill>
                <a:srgbClr val="003399"/>
              </a:solidFill>
              <a:latin typeface="Tms Rmn"/>
            </a:endParaRPr>
          </a:p>
        </p:txBody>
      </p:sp>
      <p:sp>
        <p:nvSpPr>
          <p:cNvPr id="15" name="Text Box 9"/>
          <p:cNvSpPr txBox="1">
            <a:spLocks noChangeArrowheads="1"/>
          </p:cNvSpPr>
          <p:nvPr/>
        </p:nvSpPr>
        <p:spPr bwMode="auto">
          <a:xfrm>
            <a:off x="4267200" y="3200400"/>
            <a:ext cx="644728" cy="246221"/>
          </a:xfrm>
          <a:prstGeom prst="rect">
            <a:avLst/>
          </a:prstGeom>
          <a:noFill/>
          <a:ln w="9525">
            <a:noFill/>
            <a:miter lim="800000"/>
            <a:headEnd/>
            <a:tailEnd/>
          </a:ln>
        </p:spPr>
        <p:txBody>
          <a:bodyPr wrap="none">
            <a:spAutoFit/>
          </a:bodyPr>
          <a:lstStyle/>
          <a:p>
            <a:pPr algn="ctr"/>
            <a:r>
              <a:rPr lang="en-US" sz="1000" dirty="0">
                <a:solidFill>
                  <a:srgbClr val="003399"/>
                </a:solidFill>
                <a:latin typeface="Tms Rmn"/>
              </a:rPr>
              <a:t>Grade 2</a:t>
            </a:r>
            <a:endParaRPr lang="en-GB" sz="1000" dirty="0">
              <a:solidFill>
                <a:srgbClr val="003399"/>
              </a:solidFill>
              <a:latin typeface="Tms Rmn"/>
            </a:endParaRPr>
          </a:p>
        </p:txBody>
      </p:sp>
      <p:sp>
        <p:nvSpPr>
          <p:cNvPr id="16" name="Text Box 9"/>
          <p:cNvSpPr txBox="1">
            <a:spLocks noChangeArrowheads="1"/>
          </p:cNvSpPr>
          <p:nvPr/>
        </p:nvSpPr>
        <p:spPr bwMode="auto">
          <a:xfrm>
            <a:off x="4267200" y="3505200"/>
            <a:ext cx="644728" cy="246221"/>
          </a:xfrm>
          <a:prstGeom prst="rect">
            <a:avLst/>
          </a:prstGeom>
          <a:noFill/>
          <a:ln w="9525">
            <a:noFill/>
            <a:miter lim="800000"/>
            <a:headEnd/>
            <a:tailEnd/>
          </a:ln>
        </p:spPr>
        <p:txBody>
          <a:bodyPr wrap="none">
            <a:spAutoFit/>
          </a:bodyPr>
          <a:lstStyle/>
          <a:p>
            <a:pPr algn="ctr"/>
            <a:r>
              <a:rPr lang="en-US" sz="1000" dirty="0">
                <a:solidFill>
                  <a:srgbClr val="003399"/>
                </a:solidFill>
                <a:latin typeface="Tms Rmn"/>
              </a:rPr>
              <a:t>Grade 1</a:t>
            </a:r>
            <a:endParaRPr lang="en-GB" sz="1000" dirty="0">
              <a:solidFill>
                <a:srgbClr val="003399"/>
              </a:solidFill>
              <a:latin typeface="Tms Rmn"/>
            </a:endParaRPr>
          </a:p>
        </p:txBody>
      </p:sp>
      <p:sp>
        <p:nvSpPr>
          <p:cNvPr id="17" name="Text Box 9"/>
          <p:cNvSpPr txBox="1">
            <a:spLocks noChangeArrowheads="1"/>
          </p:cNvSpPr>
          <p:nvPr/>
        </p:nvSpPr>
        <p:spPr bwMode="auto">
          <a:xfrm>
            <a:off x="4267200" y="3810000"/>
            <a:ext cx="644728" cy="246221"/>
          </a:xfrm>
          <a:prstGeom prst="rect">
            <a:avLst/>
          </a:prstGeom>
          <a:noFill/>
          <a:ln w="9525">
            <a:noFill/>
            <a:miter lim="800000"/>
            <a:headEnd/>
            <a:tailEnd/>
          </a:ln>
        </p:spPr>
        <p:txBody>
          <a:bodyPr wrap="none">
            <a:spAutoFit/>
          </a:bodyPr>
          <a:lstStyle/>
          <a:p>
            <a:pPr algn="ctr"/>
            <a:r>
              <a:rPr lang="en-US" sz="1000" dirty="0">
                <a:solidFill>
                  <a:srgbClr val="003399"/>
                </a:solidFill>
                <a:latin typeface="Tms Rmn"/>
              </a:rPr>
              <a:t>Grade 0</a:t>
            </a:r>
            <a:endParaRPr lang="en-GB" sz="1000" dirty="0">
              <a:solidFill>
                <a:srgbClr val="003399"/>
              </a:solidFill>
              <a:latin typeface="Tms Rmn"/>
            </a:endParaRPr>
          </a:p>
        </p:txBody>
      </p:sp>
      <p:sp>
        <p:nvSpPr>
          <p:cNvPr id="18" name="Line 15"/>
          <p:cNvSpPr>
            <a:spLocks noChangeShapeType="1"/>
          </p:cNvSpPr>
          <p:nvPr/>
        </p:nvSpPr>
        <p:spPr bwMode="auto">
          <a:xfrm>
            <a:off x="3962400" y="3733800"/>
            <a:ext cx="1219200" cy="0"/>
          </a:xfrm>
          <a:prstGeom prst="line">
            <a:avLst/>
          </a:prstGeom>
          <a:noFill/>
          <a:ln w="12700">
            <a:solidFill>
              <a:srgbClr val="000080"/>
            </a:solidFill>
            <a:round/>
            <a:headEnd type="none" w="sm" len="sm"/>
            <a:tailEnd type="none" w="sm" len="sm"/>
          </a:ln>
        </p:spPr>
        <p:txBody>
          <a:bodyPr/>
          <a:lstStyle/>
          <a:p>
            <a:endParaRPr lang="en-US"/>
          </a:p>
        </p:txBody>
      </p:sp>
      <p:sp>
        <p:nvSpPr>
          <p:cNvPr id="19" name="Line 15"/>
          <p:cNvSpPr>
            <a:spLocks noChangeShapeType="1"/>
          </p:cNvSpPr>
          <p:nvPr/>
        </p:nvSpPr>
        <p:spPr bwMode="auto">
          <a:xfrm>
            <a:off x="4038600" y="3505200"/>
            <a:ext cx="992187" cy="0"/>
          </a:xfrm>
          <a:prstGeom prst="line">
            <a:avLst/>
          </a:prstGeom>
          <a:noFill/>
          <a:ln w="12700">
            <a:solidFill>
              <a:srgbClr val="000080"/>
            </a:solidFill>
            <a:round/>
            <a:headEnd type="none" w="sm" len="sm"/>
            <a:tailEnd type="none" w="sm" len="sm"/>
          </a:ln>
        </p:spPr>
        <p:txBody>
          <a:bodyPr/>
          <a:lstStyle/>
          <a:p>
            <a:endParaRPr lang="en-US"/>
          </a:p>
        </p:txBody>
      </p:sp>
      <p:sp>
        <p:nvSpPr>
          <p:cNvPr id="20" name="Line 15"/>
          <p:cNvSpPr>
            <a:spLocks noChangeShapeType="1"/>
          </p:cNvSpPr>
          <p:nvPr/>
        </p:nvSpPr>
        <p:spPr bwMode="auto">
          <a:xfrm>
            <a:off x="4267200" y="3124200"/>
            <a:ext cx="611187" cy="0"/>
          </a:xfrm>
          <a:prstGeom prst="line">
            <a:avLst/>
          </a:prstGeom>
          <a:noFill/>
          <a:ln w="12700">
            <a:solidFill>
              <a:srgbClr val="000080"/>
            </a:solidFill>
            <a:round/>
            <a:headEnd type="none" w="sm" len="sm"/>
            <a:tailEnd type="none" w="sm" len="sm"/>
          </a:ln>
        </p:spPr>
        <p:txBody>
          <a:bodyPr/>
          <a:lstStyle/>
          <a:p>
            <a:endParaRPr lang="en-US"/>
          </a:p>
        </p:txBody>
      </p:sp>
      <p:sp>
        <p:nvSpPr>
          <p:cNvPr id="21" name="Text Box 13"/>
          <p:cNvSpPr txBox="1">
            <a:spLocks noChangeArrowheads="1"/>
          </p:cNvSpPr>
          <p:nvPr/>
        </p:nvSpPr>
        <p:spPr bwMode="auto">
          <a:xfrm>
            <a:off x="4953000" y="2667000"/>
            <a:ext cx="2015295" cy="400110"/>
          </a:xfrm>
          <a:prstGeom prst="rect">
            <a:avLst/>
          </a:prstGeom>
          <a:noFill/>
          <a:ln w="9525">
            <a:noFill/>
            <a:miter lim="800000"/>
            <a:headEnd/>
            <a:tailEnd/>
          </a:ln>
        </p:spPr>
        <p:txBody>
          <a:bodyPr wrap="none">
            <a:spAutoFit/>
          </a:bodyPr>
          <a:lstStyle/>
          <a:p>
            <a:r>
              <a:rPr lang="en-US" sz="1000" b="1" dirty="0">
                <a:solidFill>
                  <a:srgbClr val="003399"/>
                </a:solidFill>
                <a:latin typeface="Tms Rmn"/>
              </a:rPr>
              <a:t>Lower respiratory responses -</a:t>
            </a:r>
          </a:p>
          <a:p>
            <a:r>
              <a:rPr lang="en-US" sz="1000" b="1" dirty="0">
                <a:solidFill>
                  <a:srgbClr val="003399"/>
                </a:solidFill>
                <a:latin typeface="Tms Rmn"/>
              </a:rPr>
              <a:t>asthma type symptoms</a:t>
            </a:r>
            <a:endParaRPr lang="en-GB" sz="1000" b="1" dirty="0">
              <a:solidFill>
                <a:srgbClr val="003399"/>
              </a:solidFill>
              <a:latin typeface="Tms Rmn"/>
            </a:endParaRPr>
          </a:p>
        </p:txBody>
      </p:sp>
      <p:sp>
        <p:nvSpPr>
          <p:cNvPr id="22" name="Text Box 12"/>
          <p:cNvSpPr txBox="1">
            <a:spLocks noChangeArrowheads="1"/>
          </p:cNvSpPr>
          <p:nvPr/>
        </p:nvSpPr>
        <p:spPr bwMode="auto">
          <a:xfrm>
            <a:off x="5029200" y="3048000"/>
            <a:ext cx="2008883" cy="677108"/>
          </a:xfrm>
          <a:prstGeom prst="rect">
            <a:avLst/>
          </a:prstGeom>
          <a:noFill/>
          <a:ln w="9525">
            <a:noFill/>
            <a:miter lim="800000"/>
            <a:headEnd/>
            <a:tailEnd/>
          </a:ln>
        </p:spPr>
        <p:txBody>
          <a:bodyPr wrap="square">
            <a:spAutoFit/>
          </a:bodyPr>
          <a:lstStyle/>
          <a:p>
            <a:r>
              <a:rPr lang="en-US" sz="1000" b="1" dirty="0">
                <a:solidFill>
                  <a:srgbClr val="003399"/>
                </a:solidFill>
                <a:latin typeface="Tms Rmn"/>
              </a:rPr>
              <a:t>Upper respiratory responses -</a:t>
            </a:r>
          </a:p>
          <a:p>
            <a:r>
              <a:rPr lang="en-US" sz="1000" b="1" dirty="0">
                <a:solidFill>
                  <a:srgbClr val="003399"/>
                </a:solidFill>
                <a:latin typeface="Tms Rmn"/>
              </a:rPr>
              <a:t>hay fever type symptoms</a:t>
            </a:r>
          </a:p>
          <a:p>
            <a:endParaRPr lang="en-GB" sz="1800" b="1" dirty="0">
              <a:solidFill>
                <a:srgbClr val="003399"/>
              </a:solidFill>
              <a:latin typeface="Tms Rmn"/>
            </a:endParaRPr>
          </a:p>
        </p:txBody>
      </p:sp>
      <p:sp>
        <p:nvSpPr>
          <p:cNvPr id="23" name="Text Box 11"/>
          <p:cNvSpPr txBox="1">
            <a:spLocks noChangeArrowheads="1"/>
          </p:cNvSpPr>
          <p:nvPr/>
        </p:nvSpPr>
        <p:spPr bwMode="auto">
          <a:xfrm>
            <a:off x="4191000" y="3429000"/>
            <a:ext cx="4038600" cy="246221"/>
          </a:xfrm>
          <a:prstGeom prst="rect">
            <a:avLst/>
          </a:prstGeom>
          <a:noFill/>
          <a:ln w="9525">
            <a:noFill/>
            <a:miter lim="800000"/>
            <a:headEnd/>
            <a:tailEnd/>
          </a:ln>
        </p:spPr>
        <p:txBody>
          <a:bodyPr wrap="square">
            <a:spAutoFit/>
          </a:bodyPr>
          <a:lstStyle/>
          <a:p>
            <a:pPr algn="ctr"/>
            <a:r>
              <a:rPr lang="en-US" sz="1000" b="1" dirty="0">
                <a:solidFill>
                  <a:srgbClr val="003399"/>
                </a:solidFill>
                <a:latin typeface="Tms Rmn"/>
              </a:rPr>
              <a:t>Sensitization – no symptoms</a:t>
            </a:r>
            <a:endParaRPr lang="en-GB" sz="1000" b="1" dirty="0">
              <a:solidFill>
                <a:srgbClr val="003399"/>
              </a:solidFill>
              <a:latin typeface="Tms Rmn"/>
            </a:endParaRPr>
          </a:p>
        </p:txBody>
      </p:sp>
      <p:sp>
        <p:nvSpPr>
          <p:cNvPr id="24" name="Text Box 10"/>
          <p:cNvSpPr txBox="1">
            <a:spLocks noChangeArrowheads="1"/>
          </p:cNvSpPr>
          <p:nvPr/>
        </p:nvSpPr>
        <p:spPr bwMode="auto">
          <a:xfrm>
            <a:off x="5410200" y="3810000"/>
            <a:ext cx="803425" cy="246221"/>
          </a:xfrm>
          <a:prstGeom prst="rect">
            <a:avLst/>
          </a:prstGeom>
          <a:noFill/>
          <a:ln w="9525">
            <a:noFill/>
            <a:miter lim="800000"/>
            <a:headEnd/>
            <a:tailEnd/>
          </a:ln>
        </p:spPr>
        <p:txBody>
          <a:bodyPr wrap="none">
            <a:spAutoFit/>
          </a:bodyPr>
          <a:lstStyle/>
          <a:p>
            <a:pPr algn="ctr"/>
            <a:r>
              <a:rPr lang="en-US" sz="1000" b="1" dirty="0">
                <a:solidFill>
                  <a:srgbClr val="003399"/>
                </a:solidFill>
                <a:latin typeface="Tms Rmn"/>
              </a:rPr>
              <a:t>No effects</a:t>
            </a:r>
            <a:endParaRPr lang="en-GB" sz="1000" b="1" dirty="0">
              <a:solidFill>
                <a:srgbClr val="003399"/>
              </a:solidFill>
              <a:latin typeface="Tms Rmn"/>
            </a:endParaRPr>
          </a:p>
        </p:txBody>
      </p:sp>
      <p:sp>
        <p:nvSpPr>
          <p:cNvPr id="25" name="Rectangle 3"/>
          <p:cNvSpPr txBox="1">
            <a:spLocks noChangeArrowheads="1"/>
          </p:cNvSpPr>
          <p:nvPr/>
        </p:nvSpPr>
        <p:spPr>
          <a:xfrm>
            <a:off x="5105400" y="304800"/>
            <a:ext cx="4268787" cy="1754187"/>
          </a:xfrm>
          <a:prstGeom prst="rect">
            <a:avLst/>
          </a:prstGeom>
        </p:spPr>
        <p:txBody>
          <a:bodyPr vert="horz">
            <a:normAutofit/>
          </a:bodyPr>
          <a:lstStyle/>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Enzymes are</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KEY INGREDIENTS</a:t>
            </a: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endParaRPr kumimoji="0" lang="en-US" sz="1000" b="1" i="0" u="sng" strike="noStrike" kern="1200" cap="none" spc="0" normalizeH="0" baseline="0" noProof="0" dirty="0">
              <a:ln>
                <a:noFill/>
              </a:ln>
              <a:solidFill>
                <a:srgbClr val="003399"/>
              </a:solidFill>
              <a:effectLst/>
              <a:uLnTx/>
              <a:uFillTx/>
              <a:latin typeface="Tms Rmn"/>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Our business depends upon our</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capability</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0" i="0" u="none" strike="noStrike" kern="1200" cap="none" spc="0" normalizeH="0" baseline="0" noProof="0" dirty="0">
                <a:ln>
                  <a:noFill/>
                </a:ln>
                <a:solidFill>
                  <a:srgbClr val="003399"/>
                </a:solidFill>
                <a:effectLst/>
                <a:uLnTx/>
                <a:uFillTx/>
                <a:latin typeface="Tms Rmn"/>
                <a:ea typeface="+mn-ea"/>
                <a:cs typeface="+mn-cs"/>
              </a:rPr>
              <a:t>of using</a:t>
            </a: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the</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existing enzymes</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0" i="0" u="none" strike="noStrike" kern="1200" cap="none" spc="0" normalizeH="0" baseline="0" noProof="0" dirty="0">
                <a:ln>
                  <a:noFill/>
                </a:ln>
                <a:solidFill>
                  <a:srgbClr val="003399"/>
                </a:solidFill>
                <a:effectLst/>
                <a:uLnTx/>
                <a:uFillTx/>
                <a:latin typeface="Tms Rmn"/>
                <a:ea typeface="+mn-ea"/>
                <a:cs typeface="+mn-cs"/>
              </a:rPr>
              <a:t>in our products AND</a:t>
            </a: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introducing</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new &amp; better performing ingredients</a:t>
            </a: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0" i="0" u="none" strike="noStrike" kern="1200" cap="none" spc="0" normalizeH="0" baseline="0" noProof="0" dirty="0">
                <a:ln>
                  <a:noFill/>
                </a:ln>
                <a:solidFill>
                  <a:srgbClr val="003399"/>
                </a:solidFill>
                <a:effectLst/>
                <a:uLnTx/>
                <a:uFillTx/>
                <a:latin typeface="Tms Rmn"/>
                <a:ea typeface="+mn-ea"/>
                <a:cs typeface="+mn-cs"/>
              </a:rPr>
              <a:t>in the future.</a:t>
            </a:r>
          </a:p>
          <a:p>
            <a:pPr marL="342900" marR="0" lvl="0" indent="-342900" algn="l" defTabSz="914400" rtl="0" eaLnBrk="1" fontAlgn="auto" latinLnBrk="0" hangingPunct="1">
              <a:lnSpc>
                <a:spcPct val="70000"/>
              </a:lnSpc>
              <a:spcBef>
                <a:spcPct val="20000"/>
              </a:spcBef>
              <a:spcAft>
                <a:spcPts val="0"/>
              </a:spcAft>
              <a:buClr>
                <a:schemeClr val="accent1"/>
              </a:buClr>
              <a:buSzPct val="70000"/>
              <a:buFont typeface="Wingdings" pitchFamily="2" charset="2"/>
              <a:buNone/>
              <a:tabLst/>
              <a:defRPr/>
            </a:pPr>
            <a:endParaRPr kumimoji="0" lang="en-US" sz="1000" b="0" i="0" u="none" strike="noStrike" kern="1200" cap="none" spc="0" normalizeH="0" baseline="0" noProof="0" dirty="0">
              <a:ln>
                <a:noFill/>
              </a:ln>
              <a:solidFill>
                <a:srgbClr val="003399"/>
              </a:solidFill>
              <a:effectLst/>
              <a:uLnTx/>
              <a:uFillTx/>
              <a:latin typeface="Tms Rmn"/>
              <a:ea typeface="+mn-ea"/>
              <a:cs typeface="+mn-cs"/>
            </a:endParaRP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The</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HYGIENE PROGRAM</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0" i="0" u="none" strike="noStrike" kern="1200" cap="none" spc="0" normalizeH="0" baseline="0" noProof="0" dirty="0">
                <a:ln>
                  <a:noFill/>
                </a:ln>
                <a:solidFill>
                  <a:srgbClr val="003399"/>
                </a:solidFill>
                <a:effectLst/>
                <a:uLnTx/>
                <a:uFillTx/>
                <a:latin typeface="Tms Rmn"/>
                <a:ea typeface="+mn-ea"/>
                <a:cs typeface="+mn-cs"/>
              </a:rPr>
              <a:t>allows us to meet </a:t>
            </a:r>
          </a:p>
          <a:p>
            <a:pPr marL="342900" marR="0" lvl="0" indent="-342900" algn="ctr"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n-US" sz="1000" b="0" i="0" u="none" strike="noStrike" kern="1200" cap="none" spc="0" normalizeH="0" baseline="0" noProof="0" dirty="0">
                <a:ln>
                  <a:noFill/>
                </a:ln>
                <a:solidFill>
                  <a:srgbClr val="003399"/>
                </a:solidFill>
                <a:effectLst/>
                <a:uLnTx/>
                <a:uFillTx/>
                <a:latin typeface="Tms Rmn"/>
                <a:ea typeface="+mn-ea"/>
                <a:cs typeface="+mn-cs"/>
              </a:rPr>
              <a:t>these</a:t>
            </a:r>
            <a:r>
              <a:rPr kumimoji="0" lang="en-US" sz="1000" b="1" i="0" u="none" strike="noStrike" kern="1200" cap="none" spc="0" normalizeH="0" baseline="0" noProof="0" dirty="0">
                <a:ln>
                  <a:noFill/>
                </a:ln>
                <a:solidFill>
                  <a:srgbClr val="003399"/>
                </a:solidFill>
                <a:effectLst/>
                <a:uLnTx/>
                <a:uFillTx/>
                <a:latin typeface="Tms Rmn"/>
                <a:ea typeface="+mn-ea"/>
                <a:cs typeface="+mn-cs"/>
              </a:rPr>
              <a:t> </a:t>
            </a:r>
            <a:r>
              <a:rPr kumimoji="0" lang="en-US" sz="1000" b="1" i="0" u="sng" strike="noStrike" kern="1200" cap="none" spc="0" normalizeH="0" baseline="0" noProof="0" dirty="0">
                <a:ln>
                  <a:noFill/>
                </a:ln>
                <a:solidFill>
                  <a:srgbClr val="003399"/>
                </a:solidFill>
                <a:effectLst/>
                <a:uLnTx/>
                <a:uFillTx/>
                <a:latin typeface="Tms Rmn"/>
                <a:ea typeface="+mn-ea"/>
                <a:cs typeface="+mn-cs"/>
              </a:rPr>
              <a:t>business needs</a:t>
            </a:r>
            <a:r>
              <a:rPr kumimoji="0" lang="en-US" sz="1000" b="1" i="0" u="none" strike="noStrike" kern="1200" cap="none" spc="0" normalizeH="0" baseline="0" noProof="0" dirty="0">
                <a:ln>
                  <a:noFill/>
                </a:ln>
                <a:solidFill>
                  <a:srgbClr val="003399"/>
                </a:solidFill>
                <a:effectLst/>
                <a:uLnTx/>
                <a:uFillTx/>
                <a:latin typeface="Tms Rmn"/>
                <a:ea typeface="+mn-ea"/>
                <a:cs typeface="+mn-cs"/>
              </a:rPr>
              <a:t>.</a:t>
            </a:r>
          </a:p>
        </p:txBody>
      </p:sp>
      <p:sp>
        <p:nvSpPr>
          <p:cNvPr id="26" name="Title 1"/>
          <p:cNvSpPr>
            <a:spLocks noGrp="1"/>
          </p:cNvSpPr>
          <p:nvPr>
            <p:ph type="title"/>
          </p:nvPr>
        </p:nvSpPr>
        <p:spPr>
          <a:xfrm>
            <a:off x="6324600" y="3733800"/>
            <a:ext cx="2514600" cy="533400"/>
          </a:xfrm>
        </p:spPr>
        <p:txBody>
          <a:bodyPr>
            <a:normAutofit/>
          </a:bodyPr>
          <a:lstStyle/>
          <a:p>
            <a:pPr eaLnBrk="1" fontAlgn="auto" hangingPunct="1">
              <a:spcAft>
                <a:spcPts val="0"/>
              </a:spcAft>
              <a:defRPr/>
            </a:pPr>
            <a:r>
              <a:rPr lang="en-US" sz="1000" dirty="0">
                <a:solidFill>
                  <a:srgbClr val="002060"/>
                </a:solidFill>
              </a:rPr>
              <a:t>Operational Guidelines Compliance</a:t>
            </a:r>
          </a:p>
        </p:txBody>
      </p:sp>
      <p:sp>
        <p:nvSpPr>
          <p:cNvPr id="27" name="Content Placeholder 2"/>
          <p:cNvSpPr txBox="1">
            <a:spLocks/>
          </p:cNvSpPr>
          <p:nvPr/>
        </p:nvSpPr>
        <p:spPr>
          <a:xfrm>
            <a:off x="6057900" y="4114800"/>
            <a:ext cx="3086100" cy="1447800"/>
          </a:xfrm>
          <a:prstGeom prst="rect">
            <a:avLst/>
          </a:prstGeom>
        </p:spPr>
        <p:txBody>
          <a:bodyPr vert="horz" rtlCol="0">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70000"/>
              <a:buFont typeface="Arial" pitchFamily="34" charset="0"/>
              <a:buNone/>
              <a:tabLst/>
              <a:defRPr/>
            </a:pPr>
            <a:r>
              <a:rPr kumimoji="0" lang="en-US" sz="1000" b="1" i="0" u="none" strike="noStrike" kern="1200" cap="none" spc="0" normalizeH="0" baseline="0" noProof="0" dirty="0">
                <a:ln>
                  <a:noFill/>
                </a:ln>
                <a:solidFill>
                  <a:srgbClr val="0070C0"/>
                </a:solidFill>
                <a:effectLst/>
                <a:uLnTx/>
                <a:uFillTx/>
                <a:latin typeface="+mn-lt"/>
                <a:ea typeface="+mn-ea"/>
                <a:cs typeface="+mn-cs"/>
              </a:rPr>
              <a:t>MOST POWERFUL PREVENTION TOOL!!!</a:t>
            </a:r>
          </a:p>
          <a:p>
            <a:pPr marL="274320" marR="0" lvl="0" indent="-274320" algn="ctr" defTabSz="914400" rtl="0" eaLnBrk="1" fontAlgn="auto" latinLnBrk="0" hangingPunct="1">
              <a:lnSpc>
                <a:spcPct val="100000"/>
              </a:lnSpc>
              <a:spcBef>
                <a:spcPct val="20000"/>
              </a:spcBef>
              <a:spcAft>
                <a:spcPts val="0"/>
              </a:spcAft>
              <a:buClr>
                <a:schemeClr val="accent3"/>
              </a:buClr>
              <a:buSzPct val="70000"/>
              <a:buFont typeface="Arial" pitchFamily="34" charset="0"/>
              <a:buNone/>
              <a:tabLst/>
              <a:defRPr/>
            </a:pPr>
            <a:endParaRPr kumimoji="0" lang="en-US" sz="1000" b="0" i="0" u="none" strike="noStrike" kern="1200" cap="none" spc="0" normalizeH="0" baseline="0" noProof="0" dirty="0">
              <a:ln>
                <a:noFill/>
              </a:ln>
              <a:solidFill>
                <a:schemeClr val="tx2"/>
              </a:solidFill>
              <a:effectLst/>
              <a:uLnTx/>
              <a:uFillTx/>
              <a:latin typeface="+mn-lt"/>
              <a:ea typeface="+mn-ea"/>
              <a:cs typeface="+mn-cs"/>
            </a:endParaRPr>
          </a:p>
          <a:p>
            <a:pPr marL="742950" marR="0" lvl="0" indent="-742950" algn="l" defTabSz="914400" rtl="0" eaLnBrk="1" fontAlgn="auto" latinLnBrk="0" hangingPunct="1">
              <a:lnSpc>
                <a:spcPct val="100000"/>
              </a:lnSpc>
              <a:spcBef>
                <a:spcPct val="20000"/>
              </a:spcBef>
              <a:spcAft>
                <a:spcPts val="0"/>
              </a:spcAft>
              <a:buClr>
                <a:schemeClr val="accent3"/>
              </a:buClr>
              <a:buSzPct val="70000"/>
              <a:buFont typeface="Arial" pitchFamily="34" charset="0"/>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No visible dust/aerosol</a:t>
            </a:r>
          </a:p>
          <a:p>
            <a:pPr marL="742950" marR="0" lvl="0" indent="-742950" algn="l" defTabSz="914400" rtl="0" eaLnBrk="1" fontAlgn="auto" latinLnBrk="0" hangingPunct="1">
              <a:lnSpc>
                <a:spcPct val="100000"/>
              </a:lnSpc>
              <a:spcBef>
                <a:spcPct val="20000"/>
              </a:spcBef>
              <a:spcAft>
                <a:spcPts val="0"/>
              </a:spcAft>
              <a:buClr>
                <a:schemeClr val="accent3"/>
              </a:buClr>
              <a:buSzPct val="70000"/>
              <a:buFont typeface="Arial" pitchFamily="34" charset="0"/>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No recurring spillages</a:t>
            </a:r>
          </a:p>
          <a:p>
            <a:pPr marL="742950" marR="0" lvl="0" indent="-742950" algn="l" defTabSz="914400" rtl="0" eaLnBrk="1" fontAlgn="auto" latinLnBrk="0" hangingPunct="1">
              <a:lnSpc>
                <a:spcPct val="100000"/>
              </a:lnSpc>
              <a:spcBef>
                <a:spcPct val="20000"/>
              </a:spcBef>
              <a:spcAft>
                <a:spcPts val="0"/>
              </a:spcAft>
              <a:buClr>
                <a:schemeClr val="accent3"/>
              </a:buClr>
              <a:buSzPct val="70000"/>
              <a:buFont typeface="Arial" pitchFamily="34" charset="0"/>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Treat empty containers as if full</a:t>
            </a:r>
          </a:p>
          <a:p>
            <a:pPr marL="742950" marR="0" lvl="0" indent="-742950" algn="l" defTabSz="914400" rtl="0" eaLnBrk="1" fontAlgn="auto" latinLnBrk="0" hangingPunct="1">
              <a:lnSpc>
                <a:spcPct val="100000"/>
              </a:lnSpc>
              <a:spcBef>
                <a:spcPct val="20000"/>
              </a:spcBef>
              <a:spcAft>
                <a:spcPts val="0"/>
              </a:spcAft>
              <a:buClr>
                <a:schemeClr val="accent3"/>
              </a:buClr>
              <a:buSzPct val="70000"/>
              <a:buFont typeface="Arial" pitchFamily="34" charset="0"/>
              <a:buAutoNum type="arabicPeriod"/>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No gross skin contact/Clothing Contact</a:t>
            </a:r>
          </a:p>
        </p:txBody>
      </p:sp>
      <p:sp>
        <p:nvSpPr>
          <p:cNvPr id="28" name="Rectangle 27"/>
          <p:cNvSpPr/>
          <p:nvPr/>
        </p:nvSpPr>
        <p:spPr>
          <a:xfrm>
            <a:off x="6324600" y="5410200"/>
            <a:ext cx="2667000" cy="861774"/>
          </a:xfrm>
          <a:prstGeom prst="rect">
            <a:avLst/>
          </a:prstGeom>
        </p:spPr>
        <p:txBody>
          <a:bodyPr wrap="square">
            <a:spAutoFit/>
          </a:bodyPr>
          <a:lstStyle/>
          <a:p>
            <a:pPr marL="274320" indent="-274320">
              <a:buClr>
                <a:schemeClr val="accent3"/>
              </a:buClr>
              <a:buFont typeface="Arial" pitchFamily="34" charset="0"/>
              <a:buChar char="•"/>
              <a:defRPr/>
            </a:pPr>
            <a:r>
              <a:rPr lang="en-US" sz="1000" dirty="0"/>
              <a:t>Use TAUU rating for OGC </a:t>
            </a:r>
            <a:br>
              <a:rPr lang="en-US" sz="1000" dirty="0"/>
            </a:br>
            <a:r>
              <a:rPr lang="en-US" sz="1000" b="1" dirty="0">
                <a:solidFill>
                  <a:srgbClr val="7030A0"/>
                </a:solidFill>
              </a:rPr>
              <a:t>4. Target</a:t>
            </a:r>
          </a:p>
          <a:p>
            <a:pPr marL="274320" indent="-274320">
              <a:buClr>
                <a:schemeClr val="accent3"/>
              </a:buClr>
              <a:defRPr/>
            </a:pPr>
            <a:r>
              <a:rPr lang="en-US" sz="1000" b="1" dirty="0">
                <a:solidFill>
                  <a:srgbClr val="7030A0"/>
                </a:solidFill>
              </a:rPr>
              <a:t>        3. Acceptable </a:t>
            </a:r>
          </a:p>
          <a:p>
            <a:pPr marL="274320" indent="-274320">
              <a:buClr>
                <a:schemeClr val="accent3"/>
              </a:buClr>
              <a:defRPr/>
            </a:pPr>
            <a:r>
              <a:rPr lang="en-US" sz="1000" b="1" dirty="0">
                <a:solidFill>
                  <a:srgbClr val="7030A0"/>
                </a:solidFill>
              </a:rPr>
              <a:t>	2. Unacceptable</a:t>
            </a:r>
          </a:p>
          <a:p>
            <a:pPr marL="274320" indent="-274320">
              <a:buClr>
                <a:schemeClr val="accent3"/>
              </a:buClr>
              <a:defRPr/>
            </a:pPr>
            <a:r>
              <a:rPr lang="en-US" sz="1000" b="1" dirty="0">
                <a:solidFill>
                  <a:srgbClr val="7030A0"/>
                </a:solidFill>
              </a:rPr>
              <a:t>     	1. Unacceptable</a:t>
            </a:r>
          </a:p>
        </p:txBody>
      </p:sp>
      <p:sp>
        <p:nvSpPr>
          <p:cNvPr id="30" name="Rectangle 29"/>
          <p:cNvSpPr/>
          <p:nvPr/>
        </p:nvSpPr>
        <p:spPr>
          <a:xfrm>
            <a:off x="2590800" y="4876800"/>
            <a:ext cx="4572000" cy="246221"/>
          </a:xfrm>
          <a:prstGeom prst="rect">
            <a:avLst/>
          </a:prstGeom>
        </p:spPr>
        <p:txBody>
          <a:bodyPr>
            <a:spAutoFit/>
          </a:bodyPr>
          <a:lstStyle/>
          <a:p>
            <a:r>
              <a:rPr lang="en-US" sz="1000" b="1" dirty="0">
                <a:solidFill>
                  <a:schemeClr val="tx2"/>
                </a:solidFill>
              </a:rPr>
              <a:t>GLOBAL ENZYME MANAGEMENT SYSTEM (GEMS)</a:t>
            </a:r>
            <a:endParaRPr lang="en-US" sz="1000" dirty="0"/>
          </a:p>
        </p:txBody>
      </p:sp>
      <p:graphicFrame>
        <p:nvGraphicFramePr>
          <p:cNvPr id="31" name="Content Placeholder 3"/>
          <p:cNvGraphicFramePr>
            <a:graphicFrameLocks/>
          </p:cNvGraphicFramePr>
          <p:nvPr/>
        </p:nvGraphicFramePr>
        <p:xfrm>
          <a:off x="2667000" y="5105400"/>
          <a:ext cx="3352799"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par>
                                <p:cTn id="8" presetID="3" presetClass="entr" presetSubtype="5"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52400"/>
            <a:ext cx="5943600" cy="276999"/>
          </a:xfrm>
          <a:prstGeom prst="rect">
            <a:avLst/>
          </a:prstGeom>
        </p:spPr>
        <p:txBody>
          <a:bodyPr wrap="square">
            <a:spAutoFit/>
          </a:bodyPr>
          <a:lstStyle/>
          <a:p>
            <a:r>
              <a:rPr lang="en-US" sz="1200" b="1" dirty="0"/>
              <a:t>              </a:t>
            </a:r>
            <a:r>
              <a:rPr lang="en-US" sz="1200" b="1" u="sng" dirty="0"/>
              <a:t>SPILLS  HANDLING</a:t>
            </a:r>
          </a:p>
        </p:txBody>
      </p:sp>
      <p:sp>
        <p:nvSpPr>
          <p:cNvPr id="5" name="Rectangle 5"/>
          <p:cNvSpPr>
            <a:spLocks noChangeArrowheads="1"/>
          </p:cNvSpPr>
          <p:nvPr/>
        </p:nvSpPr>
        <p:spPr bwMode="auto">
          <a:xfrm>
            <a:off x="-76200" y="304800"/>
            <a:ext cx="9902825" cy="3016210"/>
          </a:xfrm>
          <a:prstGeom prst="rect">
            <a:avLst/>
          </a:prstGeom>
          <a:noFill/>
          <a:ln w="9525">
            <a:noFill/>
            <a:miter lim="800000"/>
            <a:headEnd/>
            <a:tailEnd/>
          </a:ln>
        </p:spPr>
        <p:txBody>
          <a:bodyPr wrap="square">
            <a:spAutoFit/>
          </a:bodyPr>
          <a:lstStyle/>
          <a:p>
            <a:r>
              <a:rPr lang="en-US" sz="5400" dirty="0">
                <a:solidFill>
                  <a:srgbClr val="FF0033"/>
                </a:solidFill>
                <a:latin typeface="Comic Sans MS" pitchFamily="66" charset="0"/>
              </a:rPr>
              <a:t>“</a:t>
            </a:r>
            <a:r>
              <a:rPr lang="en-US" sz="2800" b="1" dirty="0">
                <a:solidFill>
                  <a:srgbClr val="FF0033"/>
                </a:solidFill>
                <a:latin typeface="Comic Sans MS" pitchFamily="66" charset="0"/>
              </a:rPr>
              <a:t>You can’t Get </a:t>
            </a:r>
            <a:r>
              <a:rPr lang="en-US" sz="2800" b="1" dirty="0" err="1">
                <a:solidFill>
                  <a:srgbClr val="FF0033"/>
                </a:solidFill>
                <a:latin typeface="Comic Sans MS" pitchFamily="66" charset="0"/>
              </a:rPr>
              <a:t>Sensitized,Unless</a:t>
            </a:r>
            <a:r>
              <a:rPr lang="en-US" sz="2800" b="1" dirty="0">
                <a:solidFill>
                  <a:srgbClr val="FF0033"/>
                </a:solidFill>
                <a:latin typeface="Comic Sans MS" pitchFamily="66" charset="0"/>
              </a:rPr>
              <a:t> you Get Exposed!” </a:t>
            </a:r>
            <a:br>
              <a:rPr lang="en-US" sz="2800" b="1" dirty="0">
                <a:solidFill>
                  <a:srgbClr val="FF0033"/>
                </a:solidFill>
                <a:latin typeface="Comic Sans MS" pitchFamily="66" charset="0"/>
              </a:rPr>
            </a:br>
            <a:endParaRPr lang="en-US" sz="2800" b="1" dirty="0">
              <a:solidFill>
                <a:srgbClr val="FF0033"/>
              </a:solidFill>
              <a:latin typeface="Comic Sans MS" pitchFamily="66" charset="0"/>
            </a:endParaRPr>
          </a:p>
          <a:p>
            <a:endParaRPr lang="en-US" sz="3600" b="1" dirty="0">
              <a:solidFill>
                <a:srgbClr val="339966"/>
              </a:solidFill>
              <a:latin typeface="Comic Sans MS" pitchFamily="66" charset="0"/>
            </a:endParaRPr>
          </a:p>
          <a:p>
            <a:endParaRPr lang="en-US" sz="3600" b="1" dirty="0">
              <a:solidFill>
                <a:srgbClr val="339966"/>
              </a:solidFill>
              <a:latin typeface="Comic Sans MS" pitchFamily="66" charset="0"/>
            </a:endParaRPr>
          </a:p>
          <a:p>
            <a:endParaRPr lang="en-US" sz="3600" dirty="0">
              <a:latin typeface="Comic Sans MS" pitchFamily="66" charset="0"/>
            </a:endParaRPr>
          </a:p>
        </p:txBody>
      </p:sp>
      <p:graphicFrame>
        <p:nvGraphicFramePr>
          <p:cNvPr id="6" name="Diagram 5"/>
          <p:cNvGraphicFramePr/>
          <p:nvPr/>
        </p:nvGraphicFramePr>
        <p:xfrm>
          <a:off x="114141" y="1143000"/>
          <a:ext cx="4610259" cy="220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a:spLocks noGrp="1"/>
          </p:cNvSpPr>
          <p:nvPr>
            <p:ph idx="1"/>
          </p:nvPr>
        </p:nvSpPr>
        <p:spPr>
          <a:xfrm>
            <a:off x="0" y="3581400"/>
            <a:ext cx="2628899" cy="1981200"/>
          </a:xfrm>
        </p:spPr>
        <p:txBody>
          <a:bodyPr>
            <a:normAutofit/>
          </a:bodyPr>
          <a:lstStyle/>
          <a:p>
            <a:pPr eaLnBrk="1" hangingPunct="1"/>
            <a:r>
              <a:rPr lang="en-US" sz="1000" dirty="0"/>
              <a:t>On a regular basis, the major parts of the respirator (e.g. straps, exhalation valve, respirator housing) need to be inspected. Below the components of the half-face mask. Other respiratory protection also requires maintenance!</a:t>
            </a:r>
          </a:p>
        </p:txBody>
      </p:sp>
      <p:pic>
        <p:nvPicPr>
          <p:cNvPr id="8" name="Picture 3" descr="75298">
            <a:hlinkClick r:id="rId7"/>
          </p:cNvPr>
          <p:cNvPicPr>
            <a:picLocks noChangeAspect="1" noChangeArrowheads="1"/>
          </p:cNvPicPr>
          <p:nvPr/>
        </p:nvPicPr>
        <p:blipFill>
          <a:blip r:embed="rId8" cstate="print"/>
          <a:srcRect/>
          <a:stretch>
            <a:fillRect/>
          </a:stretch>
        </p:blipFill>
        <p:spPr bwMode="auto">
          <a:xfrm>
            <a:off x="1295400" y="4628467"/>
            <a:ext cx="846137" cy="781733"/>
          </a:xfrm>
          <a:prstGeom prst="rect">
            <a:avLst/>
          </a:prstGeom>
          <a:noFill/>
          <a:ln w="9525">
            <a:noFill/>
            <a:miter lim="800000"/>
            <a:headEnd/>
            <a:tailEnd/>
          </a:ln>
        </p:spPr>
      </p:pic>
      <p:pic>
        <p:nvPicPr>
          <p:cNvPr id="9" name="Picture 6" descr="0113400">
            <a:hlinkClick r:id="rId9"/>
          </p:cNvPr>
          <p:cNvPicPr>
            <a:picLocks noChangeAspect="1" noChangeArrowheads="1"/>
          </p:cNvPicPr>
          <p:nvPr/>
        </p:nvPicPr>
        <p:blipFill>
          <a:blip r:embed="rId10" cstate="print"/>
          <a:srcRect/>
          <a:stretch>
            <a:fillRect/>
          </a:stretch>
        </p:blipFill>
        <p:spPr bwMode="auto">
          <a:xfrm flipH="1">
            <a:off x="457200" y="4800600"/>
            <a:ext cx="457200" cy="442419"/>
          </a:xfrm>
          <a:prstGeom prst="rect">
            <a:avLst/>
          </a:prstGeom>
          <a:noFill/>
          <a:ln w="9525">
            <a:noFill/>
            <a:miter lim="800000"/>
            <a:headEnd/>
            <a:tailEnd/>
          </a:ln>
        </p:spPr>
      </p:pic>
      <p:sp>
        <p:nvSpPr>
          <p:cNvPr id="10" name="Text Box 88"/>
          <p:cNvSpPr txBox="1">
            <a:spLocks noChangeArrowheads="1"/>
          </p:cNvSpPr>
          <p:nvPr/>
        </p:nvSpPr>
        <p:spPr bwMode="auto">
          <a:xfrm>
            <a:off x="5029200" y="1143000"/>
            <a:ext cx="4114800" cy="2192908"/>
          </a:xfrm>
          <a:prstGeom prst="rect">
            <a:avLst/>
          </a:prstGeom>
          <a:noFill/>
          <a:ln w="9525">
            <a:noFill/>
            <a:miter lim="800000"/>
            <a:headEnd/>
            <a:tailEnd/>
          </a:ln>
        </p:spPr>
        <p:txBody>
          <a:bodyPr wrap="square">
            <a:spAutoFit/>
          </a:bodyPr>
          <a:lstStyle/>
          <a:p>
            <a:r>
              <a:rPr lang="en-US" sz="1050" b="1" dirty="0">
                <a:solidFill>
                  <a:srgbClr val="000000"/>
                </a:solidFill>
              </a:rPr>
              <a:t> How to conduct a positive/negative fit test?</a:t>
            </a:r>
          </a:p>
          <a:p>
            <a:r>
              <a:rPr lang="en-US" sz="1050" dirty="0">
                <a:solidFill>
                  <a:srgbClr val="000000"/>
                </a:solidFill>
              </a:rPr>
              <a:t>*</a:t>
            </a:r>
            <a:r>
              <a:rPr lang="en-US" sz="1050" b="1" dirty="0">
                <a:solidFill>
                  <a:srgbClr val="000000"/>
                </a:solidFill>
              </a:rPr>
              <a:t>Positive:</a:t>
            </a:r>
            <a:r>
              <a:rPr lang="en-US" sz="1050" dirty="0">
                <a:solidFill>
                  <a:srgbClr val="000000"/>
                </a:solidFill>
              </a:rPr>
              <a:t> Place the palm of the hand over the exhalation valve cover and exhale gently. If the face piece bulges slightly and no air leaks</a:t>
            </a:r>
          </a:p>
          <a:p>
            <a:r>
              <a:rPr lang="en-US" sz="1050" dirty="0">
                <a:solidFill>
                  <a:srgbClr val="000000"/>
                </a:solidFill>
              </a:rPr>
              <a:t>between face and face piece are </a:t>
            </a:r>
            <a:br>
              <a:rPr lang="en-US" sz="1050" dirty="0">
                <a:solidFill>
                  <a:srgbClr val="000000"/>
                </a:solidFill>
              </a:rPr>
            </a:br>
            <a:r>
              <a:rPr lang="en-US" sz="1050" dirty="0">
                <a:solidFill>
                  <a:srgbClr val="000000"/>
                </a:solidFill>
              </a:rPr>
              <a:t>detected, a proper fit has been achieved.</a:t>
            </a:r>
          </a:p>
          <a:p>
            <a:endParaRPr lang="en-US" sz="1050" dirty="0">
              <a:solidFill>
                <a:srgbClr val="000000"/>
              </a:solidFill>
            </a:endParaRPr>
          </a:p>
          <a:p>
            <a:r>
              <a:rPr lang="en-US" sz="1050" dirty="0">
                <a:solidFill>
                  <a:srgbClr val="000000"/>
                </a:solidFill>
              </a:rPr>
              <a:t>*</a:t>
            </a:r>
            <a:r>
              <a:rPr lang="en-US" sz="1050" b="1" dirty="0">
                <a:solidFill>
                  <a:srgbClr val="000000"/>
                </a:solidFill>
              </a:rPr>
              <a:t>Negative:</a:t>
            </a:r>
            <a:r>
              <a:rPr lang="en-US" sz="1050" dirty="0">
                <a:solidFill>
                  <a:srgbClr val="000000"/>
                </a:solidFill>
              </a:rPr>
              <a:t> Place the palm of your hand over the central indentation of the filters, inhale gently and hold your breath for five or ten seconds. If the </a:t>
            </a:r>
            <a:br>
              <a:rPr lang="en-US" sz="1050" dirty="0">
                <a:solidFill>
                  <a:srgbClr val="000000"/>
                </a:solidFill>
              </a:rPr>
            </a:br>
            <a:r>
              <a:rPr lang="en-US" sz="1050" dirty="0">
                <a:solidFill>
                  <a:srgbClr val="000000"/>
                </a:solidFill>
              </a:rPr>
              <a:t>face piece collapses slightly and you </a:t>
            </a:r>
            <a:br>
              <a:rPr lang="en-US" sz="1050" dirty="0">
                <a:solidFill>
                  <a:srgbClr val="000000"/>
                </a:solidFill>
              </a:rPr>
            </a:br>
            <a:r>
              <a:rPr lang="en-US" sz="1050" dirty="0">
                <a:solidFill>
                  <a:srgbClr val="000000"/>
                </a:solidFill>
              </a:rPr>
              <a:t>feel resistance, a proper fit has been </a:t>
            </a:r>
            <a:br>
              <a:rPr lang="en-US" sz="1050" dirty="0">
                <a:solidFill>
                  <a:srgbClr val="000000"/>
                </a:solidFill>
              </a:rPr>
            </a:br>
            <a:r>
              <a:rPr lang="en-US" sz="1050" dirty="0">
                <a:solidFill>
                  <a:srgbClr val="000000"/>
                </a:solidFill>
              </a:rPr>
              <a:t>achieved.</a:t>
            </a:r>
            <a:endParaRPr lang="en-GB" sz="1050" dirty="0">
              <a:solidFill>
                <a:srgbClr val="000000"/>
              </a:solidFill>
            </a:endParaRPr>
          </a:p>
        </p:txBody>
      </p:sp>
      <p:pic>
        <p:nvPicPr>
          <p:cNvPr id="11" name="Picture 96"/>
          <p:cNvPicPr>
            <a:picLocks noChangeAspect="1" noChangeArrowheads="1"/>
          </p:cNvPicPr>
          <p:nvPr/>
        </p:nvPicPr>
        <p:blipFill>
          <a:blip r:embed="rId11" cstate="print"/>
          <a:srcRect/>
          <a:stretch>
            <a:fillRect/>
          </a:stretch>
        </p:blipFill>
        <p:spPr bwMode="auto">
          <a:xfrm>
            <a:off x="8300236" y="2660785"/>
            <a:ext cx="843764" cy="768215"/>
          </a:xfrm>
          <a:prstGeom prst="rect">
            <a:avLst/>
          </a:prstGeom>
          <a:noFill/>
          <a:ln w="9525">
            <a:noFill/>
            <a:miter lim="800000"/>
            <a:headEnd/>
            <a:tailEnd/>
          </a:ln>
        </p:spPr>
      </p:pic>
      <p:pic>
        <p:nvPicPr>
          <p:cNvPr id="12" name="Picture 99"/>
          <p:cNvPicPr>
            <a:picLocks noChangeAspect="1" noChangeArrowheads="1"/>
          </p:cNvPicPr>
          <p:nvPr/>
        </p:nvPicPr>
        <p:blipFill>
          <a:blip r:embed="rId12" cstate="print"/>
          <a:srcRect/>
          <a:stretch>
            <a:fillRect/>
          </a:stretch>
        </p:blipFill>
        <p:spPr bwMode="auto">
          <a:xfrm>
            <a:off x="7389813" y="2659195"/>
            <a:ext cx="839787" cy="769805"/>
          </a:xfrm>
          <a:prstGeom prst="rect">
            <a:avLst/>
          </a:prstGeom>
          <a:noFill/>
          <a:ln w="9525">
            <a:noFill/>
            <a:miter lim="800000"/>
            <a:headEnd/>
            <a:tailEnd/>
          </a:ln>
        </p:spPr>
      </p:pic>
      <p:sp>
        <p:nvSpPr>
          <p:cNvPr id="13" name="Content Placeholder 2"/>
          <p:cNvSpPr txBox="1">
            <a:spLocks/>
          </p:cNvSpPr>
          <p:nvPr/>
        </p:nvSpPr>
        <p:spPr bwMode="auto">
          <a:xfrm>
            <a:off x="2743200" y="3429000"/>
            <a:ext cx="4254500" cy="1905000"/>
          </a:xfrm>
          <a:prstGeom prst="rect">
            <a:avLst/>
          </a:prstGeom>
          <a:noFill/>
          <a:ln w="9525">
            <a:noFill/>
            <a:miter lim="800000"/>
            <a:headEnd/>
            <a:tailEnd/>
          </a:ln>
        </p:spPr>
        <p:txBody>
          <a:bodyPr/>
          <a:lstStyle/>
          <a:p>
            <a:pPr marL="914400" lvl="1" indent="-457200">
              <a:buFont typeface="Arial" pitchFamily="34" charset="0"/>
              <a:buChar char="•"/>
            </a:pPr>
            <a:r>
              <a:rPr lang="en-US" sz="1000" dirty="0">
                <a:latin typeface="Calibri" pitchFamily="34" charset="0"/>
              </a:rPr>
              <a:t>Do not touch mask with gloves , assume gloves </a:t>
            </a:r>
            <a:r>
              <a:rPr lang="en-US" sz="1000" dirty="0">
                <a:solidFill>
                  <a:srgbClr val="000000"/>
                </a:solidFill>
                <a:latin typeface="Calibri" pitchFamily="34" charset="0"/>
              </a:rPr>
              <a:t>always contaminated</a:t>
            </a:r>
          </a:p>
          <a:p>
            <a:pPr marL="914400" lvl="1" indent="-457200">
              <a:buFont typeface="Arial" pitchFamily="34" charset="0"/>
              <a:buChar char="•"/>
            </a:pPr>
            <a:r>
              <a:rPr lang="en-US" sz="1000" dirty="0">
                <a:solidFill>
                  <a:srgbClr val="000000"/>
                </a:solidFill>
                <a:latin typeface="Calibri" pitchFamily="34" charset="0"/>
              </a:rPr>
              <a:t>Never store gloves in same sack as mask</a:t>
            </a:r>
          </a:p>
          <a:p>
            <a:pPr marL="914400" lvl="1" indent="-457200">
              <a:buFont typeface="Arial" pitchFamily="34" charset="0"/>
              <a:buChar char="•"/>
            </a:pPr>
            <a:endParaRPr lang="en-US" sz="1000" dirty="0">
              <a:solidFill>
                <a:srgbClr val="000000"/>
              </a:solidFill>
              <a:latin typeface="Calibri" pitchFamily="34" charset="0"/>
            </a:endParaRPr>
          </a:p>
          <a:p>
            <a:pPr marL="914400" lvl="1" indent="-457200">
              <a:buFont typeface="Arial" pitchFamily="34" charset="0"/>
              <a:buChar char="•"/>
            </a:pPr>
            <a:r>
              <a:rPr lang="en-US" sz="1000" dirty="0">
                <a:solidFill>
                  <a:srgbClr val="000000"/>
                </a:solidFill>
                <a:latin typeface="Calibri" pitchFamily="34" charset="0"/>
              </a:rPr>
              <a:t>Use gloves when </a:t>
            </a:r>
            <a:r>
              <a:rPr lang="en-US" sz="1000" u="sng" dirty="0">
                <a:solidFill>
                  <a:srgbClr val="000000"/>
                </a:solidFill>
                <a:latin typeface="Calibri" pitchFamily="34" charset="0"/>
              </a:rPr>
              <a:t>potential </a:t>
            </a:r>
            <a:r>
              <a:rPr lang="en-US" sz="1000" dirty="0">
                <a:solidFill>
                  <a:srgbClr val="000000"/>
                </a:solidFill>
                <a:latin typeface="Calibri" pitchFamily="34" charset="0"/>
              </a:rPr>
              <a:t>for touching finished product</a:t>
            </a:r>
          </a:p>
          <a:p>
            <a:pPr marL="914400" lvl="1" indent="-457200">
              <a:buFont typeface="Arial" pitchFamily="34" charset="0"/>
              <a:buChar char="•"/>
            </a:pPr>
            <a:r>
              <a:rPr lang="en-US" sz="1000" dirty="0">
                <a:solidFill>
                  <a:srgbClr val="000000"/>
                </a:solidFill>
                <a:latin typeface="Calibri" pitchFamily="34" charset="0"/>
              </a:rPr>
              <a:t>Contaminated coveralls need to be changed.  Wear disposable suit for high exposure tasks (e.g. riddling, washing, large maintenance)</a:t>
            </a:r>
          </a:p>
          <a:p>
            <a:pPr marL="914400" lvl="1" indent="-457200">
              <a:buFont typeface="Arial" pitchFamily="34" charset="0"/>
              <a:buChar char="•"/>
            </a:pPr>
            <a:r>
              <a:rPr lang="en-US" sz="1000" dirty="0">
                <a:solidFill>
                  <a:srgbClr val="000000"/>
                </a:solidFill>
                <a:latin typeface="Calibri" pitchFamily="34" charset="0"/>
              </a:rPr>
              <a:t>Wash hands immediately after all skin contact.</a:t>
            </a:r>
          </a:p>
          <a:p>
            <a:pPr marL="342900" indent="-342900">
              <a:buFont typeface="Arial" pitchFamily="34" charset="0"/>
              <a:buChar char="•"/>
            </a:pPr>
            <a:endParaRPr lang="en-US" sz="3000" dirty="0">
              <a:solidFill>
                <a:srgbClr val="000000"/>
              </a:solidFill>
              <a:latin typeface="Calibri" pitchFamily="34" charset="0"/>
            </a:endParaRPr>
          </a:p>
        </p:txBody>
      </p:sp>
      <p:pic>
        <p:nvPicPr>
          <p:cNvPr id="14" name="Picture 4" descr="masque gloves.jpg"/>
          <p:cNvPicPr>
            <a:picLocks noChangeAspect="1"/>
          </p:cNvPicPr>
          <p:nvPr/>
        </p:nvPicPr>
        <p:blipFill>
          <a:blip r:embed="rId13" cstate="print"/>
          <a:srcRect/>
          <a:stretch>
            <a:fillRect/>
          </a:stretch>
        </p:blipFill>
        <p:spPr bwMode="auto">
          <a:xfrm>
            <a:off x="6858000" y="4038600"/>
            <a:ext cx="1187904" cy="914400"/>
          </a:xfrm>
          <a:prstGeom prst="rect">
            <a:avLst/>
          </a:prstGeom>
          <a:noFill/>
          <a:ln w="9525">
            <a:noFill/>
            <a:miter lim="800000"/>
            <a:headEnd/>
            <a:tailEnd/>
          </a:ln>
        </p:spPr>
      </p:pic>
      <p:cxnSp>
        <p:nvCxnSpPr>
          <p:cNvPr id="15" name="Straight Connector 14"/>
          <p:cNvCxnSpPr/>
          <p:nvPr/>
        </p:nvCxnSpPr>
        <p:spPr>
          <a:xfrm flipV="1">
            <a:off x="7086600" y="4267200"/>
            <a:ext cx="6858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934200" y="4343400"/>
            <a:ext cx="956988" cy="2626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Rectangle 2"/>
          <p:cNvSpPr txBox="1">
            <a:spLocks noChangeArrowheads="1"/>
          </p:cNvSpPr>
          <p:nvPr/>
        </p:nvSpPr>
        <p:spPr>
          <a:xfrm>
            <a:off x="-76200" y="5364163"/>
            <a:ext cx="4610100" cy="1951037"/>
          </a:xfrm>
          <a:prstGeom prst="rect">
            <a:avLst/>
          </a:prstGeom>
        </p:spPr>
        <p:txBody>
          <a:bodyPr vert="horz">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Site Employees</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Half face mask with P3 filter</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Medically qualified</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Fit-test prior to initial use</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Fit-test prior to each use</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Annual fit-test for all users</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Wear according to PPE Matrix, JSP, …</a:t>
            </a: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Carry respirator at all times in operation areas</a:t>
            </a:r>
          </a:p>
        </p:txBody>
      </p:sp>
      <p:pic>
        <p:nvPicPr>
          <p:cNvPr id="23" name="Picture 3" descr="Click To Download"/>
          <p:cNvPicPr>
            <a:picLocks noChangeAspect="1" noChangeArrowheads="1"/>
          </p:cNvPicPr>
          <p:nvPr/>
        </p:nvPicPr>
        <p:blipFill>
          <a:blip r:embed="rId14" cstate="print"/>
          <a:srcRect/>
          <a:stretch>
            <a:fillRect/>
          </a:stretch>
        </p:blipFill>
        <p:spPr bwMode="auto">
          <a:xfrm>
            <a:off x="2667000" y="5562600"/>
            <a:ext cx="954087" cy="881431"/>
          </a:xfrm>
          <a:prstGeom prst="rect">
            <a:avLst/>
          </a:prstGeom>
          <a:noFill/>
          <a:ln w="9525">
            <a:noFill/>
            <a:miter lim="800000"/>
            <a:headEnd/>
            <a:tailEnd/>
          </a:ln>
        </p:spPr>
      </p:pic>
      <p:sp>
        <p:nvSpPr>
          <p:cNvPr id="24" name="Rectangle 3"/>
          <p:cNvSpPr txBox="1">
            <a:spLocks noChangeArrowheads="1"/>
          </p:cNvSpPr>
          <p:nvPr/>
        </p:nvSpPr>
        <p:spPr>
          <a:xfrm>
            <a:off x="3657600" y="5287963"/>
            <a:ext cx="3200400" cy="2027237"/>
          </a:xfrm>
          <a:prstGeom prst="rect">
            <a:avLst/>
          </a:prstGeom>
        </p:spPr>
        <p:txBody>
          <a:bodyPr vert="horz">
            <a:normAutofit/>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sng" strike="noStrike" kern="1200" cap="none" spc="0" normalizeH="0" baseline="0" noProof="0" dirty="0">
                <a:ln>
                  <a:noFill/>
                </a:ln>
                <a:solidFill>
                  <a:schemeClr val="tx2"/>
                </a:solidFill>
                <a:effectLst/>
                <a:uLnTx/>
                <a:uFillTx/>
                <a:latin typeface="+mn-lt"/>
                <a:ea typeface="+mn-ea"/>
                <a:cs typeface="+mn-cs"/>
              </a:rPr>
              <a:t>No visible dust</a:t>
            </a: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No visible dust/powder</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No respirator required</a:t>
            </a: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Light clouds of visible dust</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Half face mask with HEPA filter</a:t>
            </a: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Major dust cloud (on-going/job)</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Wear PAPR (+ other PPE)</a:t>
            </a:r>
          </a:p>
          <a:p>
            <a:pPr marL="742950" marR="0" lvl="1" indent="-28575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Major peak exposure </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n-US" sz="1000" b="0" i="0" u="none" strike="noStrike" kern="1200" cap="none" spc="0" normalizeH="0" baseline="0" noProof="0" dirty="0">
                <a:ln>
                  <a:noFill/>
                </a:ln>
                <a:solidFill>
                  <a:schemeClr val="tx2"/>
                </a:solidFill>
                <a:effectLst/>
                <a:uLnTx/>
                <a:uFillTx/>
                <a:latin typeface="+mn-lt"/>
                <a:ea typeface="+mn-ea"/>
                <a:cs typeface="+mn-cs"/>
              </a:rPr>
              <a:t>Wear PAPR (+ other PPE)</a:t>
            </a:r>
            <a:endParaRPr kumimoji="0" lang="en-GB" sz="1000" b="0" i="0" u="none" strike="noStrike" kern="1200" cap="none" spc="0" normalizeH="0" baseline="0" noProof="0" dirty="0">
              <a:ln>
                <a:noFill/>
              </a:ln>
              <a:solidFill>
                <a:schemeClr val="tx2"/>
              </a:solidFill>
              <a:effectLst/>
              <a:uLnTx/>
              <a:uFillTx/>
              <a:latin typeface="+mn-lt"/>
              <a:ea typeface="+mn-ea"/>
              <a:cs typeface="+mn-cs"/>
            </a:endParaRPr>
          </a:p>
        </p:txBody>
      </p:sp>
      <p:sp>
        <p:nvSpPr>
          <p:cNvPr id="25" name="Rectangle 24"/>
          <p:cNvSpPr/>
          <p:nvPr/>
        </p:nvSpPr>
        <p:spPr>
          <a:xfrm>
            <a:off x="3200400" y="5029200"/>
            <a:ext cx="5943600" cy="276999"/>
          </a:xfrm>
          <a:prstGeom prst="rect">
            <a:avLst/>
          </a:prstGeom>
        </p:spPr>
        <p:txBody>
          <a:bodyPr wrap="square">
            <a:spAutoFit/>
          </a:bodyPr>
          <a:lstStyle/>
          <a:p>
            <a:r>
              <a:rPr lang="en-US" sz="1200" b="1" dirty="0"/>
              <a:t>              </a:t>
            </a:r>
            <a:r>
              <a:rPr lang="en-US" sz="1200" u="sng" dirty="0"/>
              <a:t>3M USAGE LINKED TO OGC</a:t>
            </a:r>
          </a:p>
        </p:txBody>
      </p:sp>
      <p:pic>
        <p:nvPicPr>
          <p:cNvPr id="26" name="Picture 3"/>
          <p:cNvPicPr>
            <a:picLocks noChangeArrowheads="1"/>
          </p:cNvPicPr>
          <p:nvPr/>
        </p:nvPicPr>
        <p:blipFill>
          <a:blip r:embed="rId15" cstate="print"/>
          <a:srcRect/>
          <a:stretch>
            <a:fillRect/>
          </a:stretch>
        </p:blipFill>
        <p:spPr bwMode="auto">
          <a:xfrm>
            <a:off x="7010400" y="5219700"/>
            <a:ext cx="1752599" cy="1638300"/>
          </a:xfrm>
          <a:prstGeom prst="rect">
            <a:avLst/>
          </a:prstGeom>
          <a:noFill/>
          <a:ln w="9525">
            <a:noFill/>
            <a:miter lim="800000"/>
            <a:headEnd/>
            <a:tailEnd/>
          </a:ln>
        </p:spPr>
      </p:pic>
      <p:sp>
        <p:nvSpPr>
          <p:cNvPr id="27" name="Rectangle 5"/>
          <p:cNvSpPr>
            <a:spLocks noChangeArrowheads="1"/>
          </p:cNvSpPr>
          <p:nvPr/>
        </p:nvSpPr>
        <p:spPr bwMode="auto">
          <a:xfrm>
            <a:off x="6400800" y="5029200"/>
            <a:ext cx="2530475" cy="277641"/>
          </a:xfrm>
          <a:prstGeom prst="rect">
            <a:avLst/>
          </a:prstGeom>
          <a:noFill/>
          <a:ln w="9525">
            <a:noFill/>
            <a:miter lim="800000"/>
            <a:headEnd/>
            <a:tailEnd/>
          </a:ln>
        </p:spPr>
        <p:txBody>
          <a:bodyPr lIns="92075" tIns="46038" rIns="92075" bIns="46038">
            <a:spAutoFit/>
          </a:bodyPr>
          <a:lstStyle/>
          <a:p>
            <a:pPr algn="ctr" eaLnBrk="0" hangingPunct="0"/>
            <a:r>
              <a:rPr lang="en-GB" sz="1200" b="1" dirty="0">
                <a:solidFill>
                  <a:srgbClr val="002060"/>
                </a:solidFill>
              </a:rPr>
              <a:t>Fanning action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418</TotalTime>
  <Words>1611</Words>
  <Application>Microsoft Office PowerPoint</Application>
  <PresentationFormat>On-screen Show (4:3)</PresentationFormat>
  <Paragraphs>285</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Arial</vt:lpstr>
      <vt:lpstr>Arial Unicode MS</vt:lpstr>
      <vt:lpstr>Book Antiqua</vt:lpstr>
      <vt:lpstr>Calibri</vt:lpstr>
      <vt:lpstr>Colonna MT</vt:lpstr>
      <vt:lpstr>Comic Sans MS</vt:lpstr>
      <vt:lpstr>Franklin Gothic Book</vt:lpstr>
      <vt:lpstr>Franklin Gothic Medium</vt:lpstr>
      <vt:lpstr>Tms Rmn</vt:lpstr>
      <vt:lpstr>Wingdings</vt:lpstr>
      <vt:lpstr>Wingdings 2</vt:lpstr>
      <vt:lpstr>Trek</vt:lpstr>
      <vt:lpstr>PowerPoint Presentation</vt:lpstr>
      <vt:lpstr>PowerPoint Presentation</vt:lpstr>
      <vt:lpstr>KE I Leadership &amp; Commitment</vt:lpstr>
      <vt:lpstr>Operational Guidelines Compliance</vt:lpstr>
      <vt:lpstr>PowerPoint Presentation</vt:lpstr>
    </vt:vector>
  </TitlesOfParts>
  <Company>Procter &amp; Gamble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olugbuyi.fa</dc:creator>
  <cp:lastModifiedBy>Adedoyin Adebiyi</cp:lastModifiedBy>
  <cp:revision>53</cp:revision>
  <dcterms:created xsi:type="dcterms:W3CDTF">2015-05-03T06:15:03Z</dcterms:created>
  <dcterms:modified xsi:type="dcterms:W3CDTF">2022-09-16T10:52:15Z</dcterms:modified>
</cp:coreProperties>
</file>