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1" r:id="rId3"/>
    <p:sldId id="277" r:id="rId4"/>
    <p:sldId id="417" r:id="rId5"/>
    <p:sldId id="401" r:id="rId6"/>
    <p:sldId id="404" r:id="rId7"/>
    <p:sldId id="403" r:id="rId8"/>
    <p:sldId id="402" r:id="rId9"/>
    <p:sldId id="368" r:id="rId10"/>
    <p:sldId id="405" r:id="rId11"/>
    <p:sldId id="421" r:id="rId12"/>
    <p:sldId id="371" r:id="rId13"/>
    <p:sldId id="370" r:id="rId14"/>
    <p:sldId id="393" r:id="rId15"/>
    <p:sldId id="406" r:id="rId16"/>
    <p:sldId id="394" r:id="rId17"/>
    <p:sldId id="411" r:id="rId18"/>
    <p:sldId id="415" r:id="rId19"/>
    <p:sldId id="416" r:id="rId20"/>
    <p:sldId id="413" r:id="rId21"/>
    <p:sldId id="414" r:id="rId22"/>
    <p:sldId id="410" r:id="rId23"/>
    <p:sldId id="418" r:id="rId24"/>
    <p:sldId id="419" r:id="rId25"/>
    <p:sldId id="420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63" y="378"/>
      </p:cViewPr>
      <p:guideLst>
        <p:guide orient="horz" pos="16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A3CA9-D16F-4407-90EC-E7056DC33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653B-17B1-49BD-8CCA-9F6B7CA6E4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327" y="206004"/>
            <a:ext cx="2057688" cy="4389186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4" y="206004"/>
            <a:ext cx="6020642" cy="4389186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07219" y="223865"/>
            <a:ext cx="7984331" cy="784719"/>
          </a:xfrm>
          <a:prstGeom prst="roundRect">
            <a:avLst/>
          </a:prstGeom>
          <a:solidFill>
            <a:srgbClr val="1D5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313650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851"/>
            <a:ext cx="2896791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91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07219" y="2052891"/>
            <a:ext cx="7984331" cy="785910"/>
          </a:xfrm>
          <a:prstGeom prst="roundRect">
            <a:avLst/>
          </a:prstGeom>
          <a:solidFill>
            <a:srgbClr val="1D5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64" y="2143152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4" y="1200298"/>
            <a:ext cx="4039165" cy="339489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850" y="1200298"/>
            <a:ext cx="4039165" cy="339489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64" y="1151477"/>
            <a:ext cx="4040753" cy="4798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64" y="1631358"/>
            <a:ext cx="4040753" cy="29638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75" y="1151477"/>
            <a:ext cx="4042340" cy="4798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75" y="1631358"/>
            <a:ext cx="4042340" cy="29638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4813"/>
            <a:ext cx="3008734" cy="871645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50" y="204813"/>
            <a:ext cx="5112465" cy="43903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4" y="1076458"/>
            <a:ext cx="3008734" cy="35187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39" y="3600895"/>
            <a:ext cx="5487167" cy="425106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39" y="459638"/>
            <a:ext cx="5487167" cy="30864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39" y="4026000"/>
            <a:ext cx="5487167" cy="60372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/>
          </p:nvPr>
        </p:nvSpPr>
        <p:spPr>
          <a:xfrm>
            <a:off x="457200" y="1200298"/>
            <a:ext cx="8230791" cy="3394891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851"/>
            <a:ext cx="2896791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391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rgbClr val="F9F9F9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hyperlink" Target="https://www.lfd.uci.edu/~gohlke/pythonlib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fxdayu.com/tutorials.html?article=182" TargetMode="External"/><Relationship Id="rId1" Type="http://schemas.openxmlformats.org/officeDocument/2006/relationships/hyperlink" Target="http://www.fxdayu.com/tutorials.html?article=18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131590"/>
            <a:ext cx="7999046" cy="80251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dirty="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  <a:t>编程基础概念</a:t>
            </a:r>
            <a:endParaRPr lang="en-US" altLang="zh-CN" sz="2100" dirty="0">
              <a:solidFill>
                <a:srgbClr val="1D5D7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47878" y="2828393"/>
            <a:ext cx="1630680" cy="3810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545" tIns="39773" rIns="79545" bIns="39773" rtlCol="0" anchor="ctr"/>
          <a:lstStyle/>
          <a:p>
            <a:pPr algn="ctr"/>
            <a:r>
              <a:rPr lang="en-US" altLang="zh-CN" sz="157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Channel, CMT</a:t>
            </a:r>
            <a:endParaRPr lang="en-US" altLang="zh-CN" sz="157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73046" y="1275606"/>
            <a:ext cx="3947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概念：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用来编写计算机程序的语言，是一直人和计算机沟通的标准。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作用：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通过这些编程语言，编写一系列程序，让计算机执行制定的任务。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Picture 2" descr="http://5b0988e595225.cdn.sohucs.com/images/20181227/9746db95068b4c61b57af09e0efa1c34.jpe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9"/>
          <a:stretch>
            <a:fillRect/>
          </a:stretch>
        </p:blipFill>
        <p:spPr bwMode="auto">
          <a:xfrm>
            <a:off x="107504" y="555526"/>
            <a:ext cx="451555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7544" y="11315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制定一个任务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</a:t>
            </a:r>
            <a:r>
              <a:rPr lang="zh-CN" altLang="en-US" dirty="0">
                <a:solidFill>
                  <a:schemeClr val="tx2"/>
                </a:solidFill>
              </a:rPr>
              <a:t>步骤一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    步骤二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    步骤三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23794"/>
          <a:stretch>
            <a:fillRect/>
          </a:stretch>
        </p:blipFill>
        <p:spPr>
          <a:xfrm>
            <a:off x="3278437" y="441093"/>
            <a:ext cx="1506277" cy="16746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41093"/>
            <a:ext cx="1880918" cy="15600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437" y="2427734"/>
            <a:ext cx="343944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49811246084&amp;di=d3e3633e652ad9bfd1b1ad675d11c0b4&amp;imgtype=0&amp;src=http%3A%2F%2Fimg0.pconline.com.cn%2Fpconline%2F1607%2F25%2F8173340_3_thumb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r="3133"/>
          <a:stretch>
            <a:fillRect/>
          </a:stretch>
        </p:blipFill>
        <p:spPr bwMode="auto">
          <a:xfrm>
            <a:off x="5652120" y="905726"/>
            <a:ext cx="3096344" cy="24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905726"/>
            <a:ext cx="54360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程序在执行之前需要一个专门的编译过程，把程序编译成为机器语言的文件，运行时不需要重新翻译，直接使用编译的结果就行了。程序执行效率高，依赖编译器，跨平台性差些。如</a:t>
            </a:r>
            <a:r>
              <a:rPr lang="en-US" altLang="zh-CN" sz="1100" dirty="0"/>
              <a:t>C</a:t>
            </a:r>
            <a:r>
              <a:rPr lang="zh-CN" altLang="en-US" sz="1100" dirty="0"/>
              <a:t>、</a:t>
            </a:r>
            <a:r>
              <a:rPr lang="en-US" altLang="zh-CN" sz="1100" dirty="0"/>
              <a:t>C++</a:t>
            </a:r>
            <a:r>
              <a:rPr lang="zh-CN" altLang="en-US" sz="1100" dirty="0"/>
              <a:t>。</a:t>
            </a:r>
            <a:endParaRPr lang="en-US" altLang="zh-CN" sz="1100" dirty="0">
              <a:solidFill>
                <a:srgbClr val="303030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编译语言</a:t>
            </a:r>
            <a:r>
              <a:rPr lang="zh-CN" altLang="en-US" dirty="0">
                <a:solidFill>
                  <a:srgbClr val="30303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=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先全部翻译好再给外星人电脑执行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效率高，但灵活性低。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sz="1100" dirty="0"/>
              <a:t>解释性语言编写的程序不进行预先编译，以文本方式存储程序代码。在发布程序时，看起来省了道编译工序。但是，在运行程序的时候，解释性语言必须先解释再运行。比如</a:t>
            </a:r>
            <a:r>
              <a:rPr lang="en-US" altLang="zh-CN" sz="1100" dirty="0"/>
              <a:t>Python/JavaScript</a:t>
            </a:r>
            <a:r>
              <a:rPr lang="zh-CN" altLang="en-US" sz="1100" dirty="0"/>
              <a:t>。效率比较低，依赖解释器，跨平台性好。</a:t>
            </a:r>
            <a:endParaRPr lang="en-US" altLang="zh-CN" sz="1100" dirty="0"/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解释语言</a:t>
            </a:r>
            <a:r>
              <a:rPr lang="zh-CN" altLang="en-US" dirty="0">
                <a:solidFill>
                  <a:srgbClr val="30303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=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一句句解释给外星人电脑听要执行什么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灵活，但是效率低。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115616" y="771550"/>
            <a:ext cx="6768752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计算机操作系统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2807804" y="1923678"/>
            <a:ext cx="3384376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解释器（版本）</a:t>
            </a:r>
            <a:endParaRPr lang="en-US" altLang="zh-CN" dirty="0"/>
          </a:p>
          <a:p>
            <a:pPr algn="ctr"/>
            <a:r>
              <a:rPr lang="zh-CN" altLang="en-US" dirty="0"/>
              <a:t>（对代码进行解释给</a:t>
            </a:r>
            <a:r>
              <a:rPr lang="en-US" altLang="zh-CN" dirty="0"/>
              <a:t>CPU</a:t>
            </a:r>
            <a:r>
              <a:rPr lang="zh-CN" altLang="en-US" dirty="0"/>
              <a:t>执行）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环境安装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512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学习安装的目的：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根据自己的操作系统安装好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环境，而不是熟悉所有操作系统的安装方式。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006" y="756126"/>
            <a:ext cx="87254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Anaconda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Anaconda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包括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Conda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以及一大堆安装好的工具包，比如：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numpy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pandas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等。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安装起来方便快捷，只需下载，双击，打勾，下一步，安装完成。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771789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官网下载：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https://www.anaconda.com/distribution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141121"/>
            <a:ext cx="5148064" cy="23963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99314" y="3723878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Anaconda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请看视频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476986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什么是命令提示符？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用户通过键盘输入指令，计算机接收到指令后，予以执行。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40982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chemeClr val="tx2"/>
                </a:solidFill>
                <a:latin typeface="宋体" panose="02010600030101010101" pitchFamily="2" charset="-122"/>
              </a:rPr>
              <a:t>测试我们需要用命令提示符。</a:t>
            </a:r>
            <a:endParaRPr lang="zh-CN" altLang="en-US" b="1" u="sng" dirty="0"/>
          </a:p>
        </p:txBody>
      </p:sp>
      <p:sp>
        <p:nvSpPr>
          <p:cNvPr id="14" name="矩形 13"/>
          <p:cNvSpPr/>
          <p:nvPr/>
        </p:nvSpPr>
        <p:spPr>
          <a:xfrm>
            <a:off x="395536" y="1256661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Mac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如何打开命令提示符？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直接点击终端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Terminal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，输入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conda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，按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Enter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键即可测试是否安装成功。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203633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如何打开命令提示符？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方法一：按开始键，输入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cmd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点击命令提示符。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方法二：在空⽩的地⽅，按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Shif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t +⿏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标右键，点击打开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PowerShell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或命令⾏。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方式三：直接在对应路径输入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cmd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，按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Enter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键。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打开后输入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conda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–V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，测试是否安装成功。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998" y="3363838"/>
            <a:ext cx="2158380" cy="12632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67494"/>
            <a:ext cx="664797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如何打开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</a:rPr>
              <a:t>jupyter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 notebook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安装完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Anaconda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后，只需要在对应的文件夹下打开命令提示符，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再输入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jupyter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notebook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即可。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如何用命令进入对应的文件夹？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cd..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：退回上个目录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cd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文件名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 进入某个文件夹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dir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(Windows)/ls(OSX)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：查看当前目录文件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ctrl c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：终止命令执行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三方函数库安装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843558"/>
            <a:ext cx="757130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什么是函数？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定义：函数是指一段在一起的、可以做某一件事（实现某功能）的程序。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函数的作用是什么？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方便代码复用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分解任务，简化程序逻辑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使代码更加模块化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函数的类型？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内建函数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自建函数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第三方函数库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67" y="195486"/>
            <a:ext cx="8725466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第三方函数库安装方式：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以下的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package name</a:t>
            </a:r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代表工具包的名称，需要安装的工具包名称分别是</a:t>
            </a:r>
            <a:r>
              <a:rPr lang="en-US" altLang="zh-CN" sz="1200" dirty="0" err="1">
                <a:solidFill>
                  <a:schemeClr val="tx2"/>
                </a:solidFill>
                <a:latin typeface="宋体" panose="02010600030101010101" pitchFamily="2" charset="-122"/>
              </a:rPr>
              <a:t>talib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200" dirty="0" err="1">
                <a:solidFill>
                  <a:schemeClr val="tx2"/>
                </a:solidFill>
                <a:latin typeface="宋体" panose="02010600030101010101" pitchFamily="2" charset="-122"/>
              </a:rPr>
              <a:t>mpl_finance</a:t>
            </a:r>
            <a:endParaRPr lang="en-US" altLang="zh-CN" sz="12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Pip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直接安装，在命令提示符输入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pip install package name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下载，在命令提示符输入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python setup.py install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Brew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直接安装（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OSX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在命令提示符输入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brew install package name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Wheel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编译安装（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在命令提示符输入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pip install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把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wheel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文件拉进去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工具源代码如果包含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C++</a:t>
            </a:r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的化需要编译，而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wheel</a:t>
            </a:r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是编译后的，可以直接安装。（需要下载自己电脑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版本对应的版本）</a:t>
            </a:r>
            <a:endParaRPr lang="en-US" altLang="zh-CN" sz="12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wheel</a:t>
            </a:r>
            <a:r>
              <a:rPr lang="zh-CN" altLang="en-US" sz="1200" dirty="0">
                <a:solidFill>
                  <a:schemeClr val="tx2"/>
                </a:solidFill>
                <a:latin typeface="宋体" panose="02010600030101010101" pitchFamily="2" charset="-122"/>
              </a:rPr>
              <a:t>函数库下载路径</a:t>
            </a: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1100" dirty="0">
                <a:solidFill>
                  <a:schemeClr val="tx2"/>
                </a:solidFill>
                <a:latin typeface="宋体" panose="02010600030101010101" pitchFamily="2" charset="-122"/>
                <a:hlinkClick r:id="rId1"/>
              </a:rPr>
              <a:t>https://www.lfd.uci.edu/~gohlke/pythonlibs/</a:t>
            </a:r>
            <a:endParaRPr lang="en-US" altLang="zh-CN" sz="11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sz="11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sz="11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安装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</a:rPr>
              <a:t>jaqs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如何控制工具包的版本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在命令提示符直接输入以下两行命令，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==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是控制安装某个版本号。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" y="3219822"/>
            <a:ext cx="52292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3" y="156363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安装文档：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  <a:hlinkClick r:id="rId1"/>
              </a:rPr>
              <a:t>http://www.fxdayu.com/tutorials.html?article=186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Mac</a:t>
            </a:r>
            <a:r>
              <a:rPr lang="zh-CN" altLang="en-US" dirty="0">
                <a:solidFill>
                  <a:schemeClr val="tx2"/>
                </a:solidFill>
              </a:rPr>
              <a:t>安装文档：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  <a:hlinkClick r:id="rId2"/>
              </a:rPr>
              <a:t>http://www.fxdayu.com/tutorials.html?article=182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5053" y="41151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安装第三方函数库请看视频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556" y="132866"/>
            <a:ext cx="784887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装错版本：如果在安装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talib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过程中报下面的错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主要原因是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3.7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的，需要安装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37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的轮子，下载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37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重新安装即可。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811563"/>
            <a:ext cx="6983760" cy="7265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0157" y="1631209"/>
            <a:ext cx="784887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直接输入了“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packagename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”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这个词是代指其他的工具包，需要输入对应的包才可以哦！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7540"/>
            <a:ext cx="5543600" cy="739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8" y="3664998"/>
            <a:ext cx="5714090" cy="8758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6114" y="3016687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工具依赖的工具包缺失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提示缺失什么就安装即可，在命令提示符输入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pip install 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PyHamcrest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7590" y="336383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要快但不要急，讲究的是高效的方法。</a:t>
            </a:r>
            <a:endParaRPr lang="en-US" altLang="zh-CN" dirty="0"/>
          </a:p>
          <a:p>
            <a:r>
              <a:rPr lang="zh-CN" altLang="en-US" dirty="0"/>
              <a:t>困难困难，只要不困其实也没那么难。</a:t>
            </a:r>
            <a:endParaRPr lang="zh-CN" altLang="en-US" dirty="0"/>
          </a:p>
        </p:txBody>
      </p:sp>
      <p:pic>
        <p:nvPicPr>
          <p:cNvPr id="4098" name="Picture 2" descr="https://ss1.bdstatic.com/70cFvXSh_Q1YnxGkpoWK1HF6hhy/it/u=3083903901,3482275928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8" y="83530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4233" y="41151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具备存储和计算处理能力的电子设备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3074" name="Picture 2" descr="https://timgsa.baidu.com/timg?image&amp;quality=80&amp;size=b9999_10000&amp;sec=1549814600659&amp;di=d143d91a2516b3b88fb78146aeb6c3f8&amp;imgtype=0&amp;src=http%3A%2F%2Fwww.overdope.com%2Fwp-content%2Fuploads%2F2013%2F10%2Fthe-evolution-of-the-apple-desktop-computer-0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67" y="1419622"/>
            <a:ext cx="4176316" cy="26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01" y="843558"/>
            <a:ext cx="7020272" cy="31322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528" y="3395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清洗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排序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存储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23" y="771550"/>
            <a:ext cx="8397553" cy="3312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33950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数值运算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771550"/>
            <a:ext cx="6624736" cy="40687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3767" y="3395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自动控制：监控执行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4" y="2283718"/>
            <a:ext cx="8620125" cy="2609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98513" y="3866549"/>
            <a:ext cx="308796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8513" y="4154581"/>
            <a:ext cx="495672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9178"/>
            <a:ext cx="2722489" cy="1557264"/>
          </a:xfrm>
          <a:prstGeom prst="rect">
            <a:avLst/>
          </a:prstGeom>
        </p:spPr>
      </p:pic>
      <p:pic>
        <p:nvPicPr>
          <p:cNvPr id="5124" name="Picture 4" descr="https://ss2.bdstatic.com/70cFvnSh_Q1YnxGkpoWK1HF6hhy/it/u=1646381925,1517584457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7" y="199178"/>
            <a:ext cx="3033873" cy="15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339502"/>
            <a:ext cx="3848100" cy="3771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19672" y="10595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12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核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编程语言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全屏显示(16:9)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1_Office 主题</vt:lpstr>
      <vt:lpstr>编程基础概念</vt:lpstr>
      <vt:lpstr>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编程语言</vt:lpstr>
      <vt:lpstr>PowerPoint 演示文稿</vt:lpstr>
      <vt:lpstr>PowerPoint 演示文稿</vt:lpstr>
      <vt:lpstr>PowerPoint 演示文稿</vt:lpstr>
      <vt:lpstr>PowerPoint 演示文稿</vt:lpstr>
      <vt:lpstr>Python环境安装</vt:lpstr>
      <vt:lpstr>PowerPoint 演示文稿</vt:lpstr>
      <vt:lpstr>PowerPoint 演示文稿</vt:lpstr>
      <vt:lpstr>PowerPoint 演示文稿</vt:lpstr>
      <vt:lpstr>Python三方函数库安装</vt:lpstr>
      <vt:lpstr>PowerPoint 演示文稿</vt:lpstr>
      <vt:lpstr>PowerPoint 演示文稿</vt:lpstr>
      <vt:lpstr>PowerPoint 演示文稿</vt:lpstr>
      <vt:lpstr>常见问题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Git基本使用教程</dc:title>
  <dc:creator>Channel Chan</dc:creator>
  <cp:lastModifiedBy>Miranda</cp:lastModifiedBy>
  <cp:revision>146</cp:revision>
  <dcterms:created xsi:type="dcterms:W3CDTF">2018-04-13T03:52:00Z</dcterms:created>
  <dcterms:modified xsi:type="dcterms:W3CDTF">2019-02-28T02:34:33Z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