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
      <p:font typeface="Playfair Display"/>
      <p:regular r:id="rId26"/>
      <p:bold r:id="rId27"/>
      <p:italic r:id="rId28"/>
      <p:boldItalic r:id="rId29"/>
    </p:embeddedFont>
    <p:embeddedFont>
      <p:font typeface="Bebas Neue"/>
      <p:regular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1CAD57-793D-4EE2-9168-9AF0F395F818}">
  <a:tblStyle styleId="{481CAD57-793D-4EE2-9168-9AF0F395F8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layfairDisplay-regular.fntdata"/><Relationship Id="rId25" Type="http://schemas.openxmlformats.org/officeDocument/2006/relationships/font" Target="fonts/Roboto-boldItalic.fntdata"/><Relationship Id="rId28" Type="http://schemas.openxmlformats.org/officeDocument/2006/relationships/font" Target="fonts/PlayfairDisplay-italic.fntdata"/><Relationship Id="rId27" Type="http://schemas.openxmlformats.org/officeDocument/2006/relationships/font" Target="fonts/PlayfairDispl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layfairDisplay-bold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BebasNeue-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d17b4f1834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d17b4f1834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cf3baeab9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cf3baeab9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cf3baeab9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cf3baeab9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595959"/>
                </a:solidFill>
                <a:latin typeface="Times New Roman"/>
                <a:ea typeface="Times New Roman"/>
                <a:cs typeface="Times New Roman"/>
                <a:sym typeface="Times New Roman"/>
              </a:rPr>
              <a:t>Anticipated Problems</a:t>
            </a:r>
            <a:endParaRPr b="1" sz="1800">
              <a:solidFill>
                <a:srgbClr val="595959"/>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rgbClr val="595959"/>
              </a:buClr>
              <a:buSzPts val="1800"/>
              <a:buFont typeface="Times New Roman"/>
              <a:buChar char="●"/>
            </a:pPr>
            <a:r>
              <a:rPr lang="en" sz="1800">
                <a:solidFill>
                  <a:srgbClr val="595959"/>
                </a:solidFill>
                <a:latin typeface="Times New Roman"/>
                <a:ea typeface="Times New Roman"/>
                <a:cs typeface="Times New Roman"/>
                <a:sym typeface="Times New Roman"/>
              </a:rPr>
              <a:t>False Positives/Negatives</a:t>
            </a:r>
            <a:endParaRPr sz="1800">
              <a:solidFill>
                <a:srgbClr val="595959"/>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595959"/>
              </a:buClr>
              <a:buSzPts val="1800"/>
              <a:buFont typeface="Times New Roman"/>
              <a:buChar char="●"/>
            </a:pPr>
            <a:r>
              <a:rPr lang="en" sz="1800">
                <a:solidFill>
                  <a:srgbClr val="595959"/>
                </a:solidFill>
                <a:latin typeface="Times New Roman"/>
                <a:ea typeface="Times New Roman"/>
                <a:cs typeface="Times New Roman"/>
                <a:sym typeface="Times New Roman"/>
              </a:rPr>
              <a:t>Wifi-based </a:t>
            </a:r>
            <a:endParaRPr sz="1800">
              <a:solidFill>
                <a:srgbClr val="595959"/>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595959"/>
              </a:buClr>
              <a:buSzPts val="1800"/>
              <a:buFont typeface="Times New Roman"/>
              <a:buChar char="●"/>
            </a:pPr>
            <a:r>
              <a:rPr lang="en" sz="1800">
                <a:solidFill>
                  <a:srgbClr val="595959"/>
                </a:solidFill>
                <a:latin typeface="Times New Roman"/>
                <a:ea typeface="Times New Roman"/>
                <a:cs typeface="Times New Roman"/>
                <a:sym typeface="Times New Roman"/>
              </a:rPr>
              <a:t>Limited capability for online software updates.</a:t>
            </a:r>
            <a:endParaRPr sz="1800">
              <a:solidFill>
                <a:srgbClr val="595959"/>
              </a:solidFill>
              <a:latin typeface="Times New Roman"/>
              <a:ea typeface="Times New Roman"/>
              <a:cs typeface="Times New Roman"/>
              <a:sym typeface="Times New Roman"/>
            </a:endParaRPr>
          </a:p>
          <a:p>
            <a:pPr indent="0" lvl="0" marL="457200" rtl="0" algn="l">
              <a:lnSpc>
                <a:spcPct val="115000"/>
              </a:lnSpc>
              <a:spcBef>
                <a:spcPts val="1200"/>
              </a:spcBef>
              <a:spcAft>
                <a:spcPts val="0"/>
              </a:spcAft>
              <a:buNone/>
            </a:pPr>
            <a:r>
              <a:rPr lang="en" sz="1800">
                <a:solidFill>
                  <a:schemeClr val="dk1"/>
                </a:solidFill>
                <a:latin typeface="Times New Roman"/>
                <a:ea typeface="Times New Roman"/>
                <a:cs typeface="Times New Roman"/>
                <a:sym typeface="Times New Roman"/>
              </a:rPr>
              <a:t>Future improvements</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Reduce the size and enhance the compactness of the product.</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Find ways to make duo-authentication security more convenient </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Independent Application for the Kit</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Enhance the user-friendliness of the garage application.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Draft remote frequencies and void the push button</a:t>
            </a:r>
            <a:endParaRPr sz="1800">
              <a:solidFill>
                <a:schemeClr val="dk1"/>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rgbClr val="595959"/>
              </a:buClr>
              <a:buSzPts val="1800"/>
              <a:buFont typeface="Times New Roman"/>
              <a:buChar char="●"/>
            </a:pPr>
            <a:r>
              <a:rPr lang="en" sz="1800">
                <a:solidFill>
                  <a:schemeClr val="dk1"/>
                </a:solidFill>
                <a:latin typeface="Times New Roman"/>
                <a:ea typeface="Times New Roman"/>
                <a:cs typeface="Times New Roman"/>
                <a:sym typeface="Times New Roman"/>
              </a:rPr>
              <a:t>Consider integrating Alexa or another AI system</a:t>
            </a:r>
            <a:endParaRPr sz="1800">
              <a:solidFill>
                <a:srgbClr val="595959"/>
              </a:solidFill>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6febd9c89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6febd9c89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cf3baeab9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cf3baeab9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cf3baeab9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cf3baeab9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cf3baeab9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2cf3baeab9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f3baeab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f3baeab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Colton</a:t>
            </a:r>
            <a:endParaRPr/>
          </a:p>
          <a:p>
            <a:pPr indent="0" lvl="0" marL="0" rtl="0" algn="l">
              <a:spcBef>
                <a:spcPts val="0"/>
              </a:spcBef>
              <a:spcAft>
                <a:spcPts val="0"/>
              </a:spcAft>
              <a:buClr>
                <a:schemeClr val="dk1"/>
              </a:buClr>
              <a:buSzPts val="1100"/>
              <a:buFont typeface="Arial"/>
              <a:buNone/>
            </a:pPr>
            <a:r>
              <a:rPr lang="en"/>
              <a:t>With the sophistication of break-in methods and the increased dependence on automatic garage door openers, there is an need for more secure access control systems.</a:t>
            </a:r>
            <a:endParaRPr/>
          </a:p>
          <a:p>
            <a:pPr indent="0" lvl="0" marL="0" rtl="0" algn="l">
              <a:spcBef>
                <a:spcPts val="0"/>
              </a:spcBef>
              <a:spcAft>
                <a:spcPts val="0"/>
              </a:spcAft>
              <a:buClr>
                <a:schemeClr val="dk1"/>
              </a:buClr>
              <a:buSzPts val="1100"/>
              <a:buFont typeface="Arial"/>
              <a:buNone/>
            </a:pPr>
            <a:r>
              <a:rPr lang="en"/>
              <a:t>Advances in authentication technology, such as biometrics, voice recognition, and smartphone integration, have created new opportunities for stronger security measures.</a:t>
            </a:r>
            <a:endParaRPr/>
          </a:p>
          <a:p>
            <a:pPr indent="0" lvl="0" marL="0" rtl="0" algn="l">
              <a:spcBef>
                <a:spcPts val="0"/>
              </a:spcBef>
              <a:spcAft>
                <a:spcPts val="0"/>
              </a:spcAft>
              <a:buNone/>
            </a:pPr>
            <a:r>
              <a:rPr lang="en"/>
              <a:t>people also want easy access to their garage. They want technologies that combine security and convenience of use.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cf3baeab9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cf3baeab9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rgbClr val="595959"/>
                </a:solidFill>
                <a:latin typeface="Times New Roman"/>
                <a:ea typeface="Times New Roman"/>
                <a:cs typeface="Times New Roman"/>
                <a:sym typeface="Times New Roman"/>
              </a:rPr>
              <a:t>Dai</a:t>
            </a:r>
            <a:endParaRPr sz="1000">
              <a:solidFill>
                <a:srgbClr val="595959"/>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rPr lang="en" sz="1000">
                <a:solidFill>
                  <a:srgbClr val="595959"/>
                </a:solidFill>
                <a:latin typeface="Times New Roman"/>
                <a:ea typeface="Times New Roman"/>
                <a:cs typeface="Times New Roman"/>
                <a:sym typeface="Times New Roman"/>
              </a:rPr>
              <a:t>So How many people in here have a garage at home? How many people open the garage using </a:t>
            </a:r>
            <a:r>
              <a:rPr lang="en" sz="1000">
                <a:solidFill>
                  <a:srgbClr val="595959"/>
                </a:solidFill>
                <a:latin typeface="Times New Roman"/>
                <a:ea typeface="Times New Roman"/>
                <a:cs typeface="Times New Roman"/>
                <a:sym typeface="Times New Roman"/>
              </a:rPr>
              <a:t>their</a:t>
            </a:r>
            <a:r>
              <a:rPr lang="en" sz="1000">
                <a:solidFill>
                  <a:srgbClr val="595959"/>
                </a:solidFill>
                <a:latin typeface="Times New Roman"/>
                <a:ea typeface="Times New Roman"/>
                <a:cs typeface="Times New Roman"/>
                <a:sym typeface="Times New Roman"/>
              </a:rPr>
              <a:t> phone? As most of us in here, we have to use the garage at least twice a day like going to school and back and garage is obviously our first layer of defence. So our goal objective is to create a product where it can help to enhance access control to the garage and also easy to use through the app. Therefore, we came up with a kit included a smart-press and smart-power toggle that are very simple to connect with only 4 steps and it is applicable to different type of garage system. Our team Mission Statement strongly focusing on safety, we want to deliver innovative solutions with highest customer satisfaction ensuring every person goes home from work or school, safe and sound.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cf7fa85940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cf7fa85940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cf3baeab96_4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cf3baeab96_4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Travis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See image - The market is proven to have a great increase in growth which we could apply our product. You can here that the market is very large and wide spread with over 50% of the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6febd9c89b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6febd9c89b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cf7fa859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cf7fa859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cf3baeab9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cf3baeab9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f7fa85940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f7fa85940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jpg"/><Relationship Id="rId5" Type="http://schemas.openxmlformats.org/officeDocument/2006/relationships/image" Target="../media/image3.png"/><Relationship Id="rId6" Type="http://schemas.openxmlformats.org/officeDocument/2006/relationships/image" Target="../media/image9.png"/><Relationship Id="rId7" Type="http://schemas.openxmlformats.org/officeDocument/2006/relationships/image" Target="../media/image16.jpg"/><Relationship Id="rId8"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10.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jpg"/><Relationship Id="rId4" Type="http://schemas.openxmlformats.org/officeDocument/2006/relationships/hyperlink" Target="https://youtube.com/shorts/UQ64ntYITeE?feature=share"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6C4BC"/>
        </a:solidFill>
      </p:bgPr>
    </p:bg>
    <p:spTree>
      <p:nvGrpSpPr>
        <p:cNvPr id="53" name="Shape 53"/>
        <p:cNvGrpSpPr/>
        <p:nvPr/>
      </p:nvGrpSpPr>
      <p:grpSpPr>
        <a:xfrm>
          <a:off x="0" y="0"/>
          <a:ext cx="0" cy="0"/>
          <a:chOff x="0" y="0"/>
          <a:chExt cx="0" cy="0"/>
        </a:xfrm>
      </p:grpSpPr>
      <p:sp>
        <p:nvSpPr>
          <p:cNvPr id="54" name="Google Shape;54;p13"/>
          <p:cNvSpPr/>
          <p:nvPr/>
        </p:nvSpPr>
        <p:spPr>
          <a:xfrm>
            <a:off x="2841913" y="367417"/>
            <a:ext cx="3434700" cy="3292500"/>
          </a:xfrm>
          <a:prstGeom prst="ellipse">
            <a:avLst/>
          </a:prstGeom>
          <a:solidFill>
            <a:srgbClr val="30393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5" name="Google Shape;55;p13"/>
          <p:cNvPicPr preferRelativeResize="0"/>
          <p:nvPr/>
        </p:nvPicPr>
        <p:blipFill rotWithShape="1">
          <a:blip r:embed="rId3">
            <a:alphaModFix/>
          </a:blip>
          <a:srcRect b="26468" l="35825" r="25640" t="18673"/>
          <a:stretch/>
        </p:blipFill>
        <p:spPr>
          <a:xfrm>
            <a:off x="3296456" y="1082877"/>
            <a:ext cx="2529811" cy="2042763"/>
          </a:xfrm>
          <a:prstGeom prst="rect">
            <a:avLst/>
          </a:prstGeom>
          <a:solidFill>
            <a:srgbClr val="30393B"/>
          </a:solidFill>
          <a:ln>
            <a:noFill/>
          </a:ln>
        </p:spPr>
      </p:pic>
      <p:sp>
        <p:nvSpPr>
          <p:cNvPr id="56" name="Google Shape;56;p13"/>
          <p:cNvSpPr txBox="1"/>
          <p:nvPr/>
        </p:nvSpPr>
        <p:spPr>
          <a:xfrm rot="-1894174">
            <a:off x="3766464" y="1229698"/>
            <a:ext cx="2968292" cy="461659"/>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57" name="Google Shape;57;p13"/>
          <p:cNvPicPr preferRelativeResize="0"/>
          <p:nvPr/>
        </p:nvPicPr>
        <p:blipFill>
          <a:blip r:embed="rId4">
            <a:alphaModFix/>
          </a:blip>
          <a:stretch>
            <a:fillRect/>
          </a:stretch>
        </p:blipFill>
        <p:spPr>
          <a:xfrm>
            <a:off x="2794087" y="343726"/>
            <a:ext cx="3534547" cy="2004720"/>
          </a:xfrm>
          <a:prstGeom prst="rect">
            <a:avLst/>
          </a:prstGeom>
          <a:noFill/>
          <a:ln>
            <a:noFill/>
          </a:ln>
        </p:spPr>
      </p:pic>
      <p:sp>
        <p:nvSpPr>
          <p:cNvPr id="58" name="Google Shape;58;p13"/>
          <p:cNvSpPr txBox="1"/>
          <p:nvPr/>
        </p:nvSpPr>
        <p:spPr>
          <a:xfrm>
            <a:off x="1254750" y="3860125"/>
            <a:ext cx="6634500" cy="46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800">
                <a:solidFill>
                  <a:schemeClr val="dk2"/>
                </a:solidFill>
                <a:latin typeface="Bebas Neue"/>
                <a:ea typeface="Bebas Neue"/>
                <a:cs typeface="Bebas Neue"/>
                <a:sym typeface="Bebas Neue"/>
              </a:rPr>
              <a:t>Khac Minh Dai Vo, Jerrik Johnson, Colton </a:t>
            </a:r>
            <a:r>
              <a:rPr lang="en" sz="1800">
                <a:solidFill>
                  <a:schemeClr val="dk2"/>
                </a:solidFill>
                <a:latin typeface="Bebas Neue"/>
                <a:ea typeface="Bebas Neue"/>
                <a:cs typeface="Bebas Neue"/>
                <a:sym typeface="Bebas Neue"/>
              </a:rPr>
              <a:t>Goetjen</a:t>
            </a:r>
            <a:r>
              <a:rPr lang="en" sz="1800">
                <a:solidFill>
                  <a:schemeClr val="dk2"/>
                </a:solidFill>
                <a:latin typeface="Bebas Neue"/>
                <a:ea typeface="Bebas Neue"/>
                <a:cs typeface="Bebas Neue"/>
                <a:sym typeface="Bebas Neue"/>
              </a:rPr>
              <a:t>, Travis Xu</a:t>
            </a:r>
            <a:endParaRPr sz="1800">
              <a:solidFill>
                <a:schemeClr val="dk2"/>
              </a:solidFill>
              <a:latin typeface="Bebas Neue"/>
              <a:ea typeface="Bebas Neue"/>
              <a:cs typeface="Bebas Neue"/>
              <a:sym typeface="Bebas Neue"/>
            </a:endParaRPr>
          </a:p>
        </p:txBody>
      </p:sp>
      <p:pic>
        <p:nvPicPr>
          <p:cNvPr id="59" name="Google Shape;59;p13"/>
          <p:cNvPicPr preferRelativeResize="0"/>
          <p:nvPr/>
        </p:nvPicPr>
        <p:blipFill>
          <a:blip r:embed="rId5">
            <a:alphaModFix/>
          </a:blip>
          <a:stretch>
            <a:fillRect/>
          </a:stretch>
        </p:blipFill>
        <p:spPr>
          <a:xfrm>
            <a:off x="7469946" y="3955773"/>
            <a:ext cx="1674050" cy="11877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ph type="title"/>
          </p:nvPr>
        </p:nvSpPr>
        <p:spPr>
          <a:xfrm>
            <a:off x="311700" y="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280">
                <a:solidFill>
                  <a:schemeClr val="accent1"/>
                </a:solidFill>
                <a:latin typeface="Playfair Display"/>
                <a:ea typeface="Playfair Display"/>
                <a:cs typeface="Playfair Display"/>
                <a:sym typeface="Playfair Display"/>
              </a:rPr>
              <a:t>Cost Analysis </a:t>
            </a:r>
            <a:endParaRPr b="1" sz="4280">
              <a:solidFill>
                <a:schemeClr val="accent1"/>
              </a:solidFill>
              <a:latin typeface="Playfair Display"/>
              <a:ea typeface="Playfair Display"/>
              <a:cs typeface="Playfair Display"/>
              <a:sym typeface="Playfair Display"/>
            </a:endParaRPr>
          </a:p>
        </p:txBody>
      </p:sp>
      <p:sp>
        <p:nvSpPr>
          <p:cNvPr id="128" name="Google Shape;128;p22"/>
          <p:cNvSpPr txBox="1"/>
          <p:nvPr/>
        </p:nvSpPr>
        <p:spPr>
          <a:xfrm>
            <a:off x="411150" y="652675"/>
            <a:ext cx="1807800" cy="2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Based on 1000 units</a:t>
            </a:r>
            <a:endParaRPr sz="1200">
              <a:solidFill>
                <a:schemeClr val="dk1"/>
              </a:solidFill>
            </a:endParaRPr>
          </a:p>
        </p:txBody>
      </p:sp>
      <p:pic>
        <p:nvPicPr>
          <p:cNvPr id="129" name="Google Shape;129;p22"/>
          <p:cNvPicPr preferRelativeResize="0"/>
          <p:nvPr/>
        </p:nvPicPr>
        <p:blipFill>
          <a:blip r:embed="rId3">
            <a:alphaModFix/>
          </a:blip>
          <a:stretch>
            <a:fillRect/>
          </a:stretch>
        </p:blipFill>
        <p:spPr>
          <a:xfrm>
            <a:off x="544263" y="971461"/>
            <a:ext cx="8055475" cy="364716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420">
                <a:solidFill>
                  <a:schemeClr val="accent1"/>
                </a:solidFill>
                <a:latin typeface="Playfair Display"/>
                <a:ea typeface="Playfair Display"/>
                <a:cs typeface="Playfair Display"/>
                <a:sym typeface="Playfair Display"/>
              </a:rPr>
              <a:t>Road Map</a:t>
            </a:r>
            <a:endParaRPr b="1" sz="4420">
              <a:solidFill>
                <a:schemeClr val="accent1"/>
              </a:solidFill>
              <a:latin typeface="Playfair Display"/>
              <a:ea typeface="Playfair Display"/>
              <a:cs typeface="Playfair Display"/>
              <a:sym typeface="Playfair Display"/>
            </a:endParaRPr>
          </a:p>
        </p:txBody>
      </p:sp>
      <p:grpSp>
        <p:nvGrpSpPr>
          <p:cNvPr id="135" name="Google Shape;135;p23"/>
          <p:cNvGrpSpPr/>
          <p:nvPr/>
        </p:nvGrpSpPr>
        <p:grpSpPr>
          <a:xfrm>
            <a:off x="4202029" y="1017726"/>
            <a:ext cx="2627644" cy="2019778"/>
            <a:chOff x="4526679" y="1566875"/>
            <a:chExt cx="2627644" cy="2019778"/>
          </a:xfrm>
        </p:grpSpPr>
        <p:sp>
          <p:nvSpPr>
            <p:cNvPr id="136" name="Google Shape;136;p23"/>
            <p:cNvSpPr/>
            <p:nvPr/>
          </p:nvSpPr>
          <p:spPr>
            <a:xfrm>
              <a:off x="4849302"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23"/>
            <p:cNvGrpSpPr/>
            <p:nvPr/>
          </p:nvGrpSpPr>
          <p:grpSpPr>
            <a:xfrm>
              <a:off x="4526679" y="1566875"/>
              <a:ext cx="2627644" cy="2019778"/>
              <a:chOff x="4526679" y="1566875"/>
              <a:chExt cx="2627644" cy="2019778"/>
            </a:xfrm>
          </p:grpSpPr>
          <p:grpSp>
            <p:nvGrpSpPr>
              <p:cNvPr id="138" name="Google Shape;138;p23"/>
              <p:cNvGrpSpPr/>
              <p:nvPr/>
            </p:nvGrpSpPr>
            <p:grpSpPr>
              <a:xfrm>
                <a:off x="4808316" y="2800065"/>
                <a:ext cx="92400" cy="411825"/>
                <a:chOff x="845575" y="2563700"/>
                <a:chExt cx="92400" cy="411825"/>
              </a:xfrm>
            </p:grpSpPr>
            <p:cxnSp>
              <p:nvCxnSpPr>
                <p:cNvPr id="139" name="Google Shape;139;p23"/>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40" name="Google Shape;140;p23"/>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23"/>
              <p:cNvSpPr txBox="1"/>
              <p:nvPr/>
            </p:nvSpPr>
            <p:spPr>
              <a:xfrm>
                <a:off x="4526679" y="3215253"/>
                <a:ext cx="6927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sp>
            <p:nvSpPr>
              <p:cNvPr id="142" name="Google Shape;142;p23"/>
              <p:cNvSpPr txBox="1"/>
              <p:nvPr/>
            </p:nvSpPr>
            <p:spPr>
              <a:xfrm>
                <a:off x="4900723" y="1566875"/>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0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Open the product to other applications</a:t>
                </a:r>
                <a:endParaRPr b="1" sz="800">
                  <a:latin typeface="Times New Roman"/>
                  <a:ea typeface="Times New Roman"/>
                  <a:cs typeface="Times New Roman"/>
                  <a:sym typeface="Times New Roman"/>
                </a:endParaRPr>
              </a:p>
            </p:txBody>
          </p:sp>
        </p:grpSp>
      </p:grpSp>
      <p:grpSp>
        <p:nvGrpSpPr>
          <p:cNvPr id="143" name="Google Shape;143;p23"/>
          <p:cNvGrpSpPr/>
          <p:nvPr/>
        </p:nvGrpSpPr>
        <p:grpSpPr>
          <a:xfrm>
            <a:off x="6111160" y="2153447"/>
            <a:ext cx="2721140" cy="1735654"/>
            <a:chOff x="6435810" y="2702596"/>
            <a:chExt cx="2721140" cy="1735654"/>
          </a:xfrm>
        </p:grpSpPr>
        <p:sp>
          <p:nvSpPr>
            <p:cNvPr id="144" name="Google Shape;144;p23"/>
            <p:cNvSpPr/>
            <p:nvPr/>
          </p:nvSpPr>
          <p:spPr>
            <a:xfrm>
              <a:off x="6807650" y="3079475"/>
              <a:ext cx="23493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5" name="Google Shape;145;p23"/>
            <p:cNvGrpSpPr/>
            <p:nvPr/>
          </p:nvGrpSpPr>
          <p:grpSpPr>
            <a:xfrm>
              <a:off x="6435810" y="2702596"/>
              <a:ext cx="2494563" cy="1735654"/>
              <a:chOff x="6435810" y="2702596"/>
              <a:chExt cx="2494563" cy="1735654"/>
            </a:xfrm>
          </p:grpSpPr>
          <p:grpSp>
            <p:nvGrpSpPr>
              <p:cNvPr id="146" name="Google Shape;146;p23"/>
              <p:cNvGrpSpPr/>
              <p:nvPr/>
            </p:nvGrpSpPr>
            <p:grpSpPr>
              <a:xfrm rot="10800000">
                <a:off x="6760035" y="3079467"/>
                <a:ext cx="92400" cy="411825"/>
                <a:chOff x="2070100" y="2563700"/>
                <a:chExt cx="92400" cy="411825"/>
              </a:xfrm>
            </p:grpSpPr>
            <p:cxnSp>
              <p:nvCxnSpPr>
                <p:cNvPr id="147" name="Google Shape;147;p23"/>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48" name="Google Shape;148;p23"/>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9" name="Google Shape;149;p23"/>
              <p:cNvSpPr txBox="1"/>
              <p:nvPr/>
            </p:nvSpPr>
            <p:spPr>
              <a:xfrm>
                <a:off x="6435810"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sp>
            <p:nvSpPr>
              <p:cNvPr id="150" name="Google Shape;150;p23"/>
              <p:cNvSpPr txBox="1"/>
              <p:nvPr/>
            </p:nvSpPr>
            <p:spPr>
              <a:xfrm>
                <a:off x="6676773"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rPr b="1" lang="en" sz="2000">
                    <a:highlight>
                      <a:schemeClr val="lt1"/>
                    </a:highlight>
                    <a:latin typeface="Times New Roman"/>
                    <a:ea typeface="Times New Roman"/>
                    <a:cs typeface="Times New Roman"/>
                    <a:sym typeface="Times New Roman"/>
                  </a:rPr>
                  <a:t>Sleek low profile/modern design</a:t>
                </a:r>
                <a:endParaRPr b="1" sz="800">
                  <a:latin typeface="Roboto"/>
                  <a:ea typeface="Roboto"/>
                  <a:cs typeface="Roboto"/>
                  <a:sym typeface="Roboto"/>
                </a:endParaRPr>
              </a:p>
            </p:txBody>
          </p:sp>
        </p:grpSp>
      </p:grpSp>
      <p:grpSp>
        <p:nvGrpSpPr>
          <p:cNvPr id="151" name="Google Shape;151;p23"/>
          <p:cNvGrpSpPr/>
          <p:nvPr/>
        </p:nvGrpSpPr>
        <p:grpSpPr>
          <a:xfrm>
            <a:off x="171341" y="1505425"/>
            <a:ext cx="3402411" cy="1532089"/>
            <a:chOff x="495991" y="2054574"/>
            <a:chExt cx="3402411" cy="1532089"/>
          </a:xfrm>
        </p:grpSpPr>
        <p:sp>
          <p:nvSpPr>
            <p:cNvPr id="152" name="Google Shape;152;p23"/>
            <p:cNvSpPr/>
            <p:nvPr/>
          </p:nvSpPr>
          <p:spPr>
            <a:xfrm>
              <a:off x="932600" y="3079475"/>
              <a:ext cx="1958400" cy="133500"/>
            </a:xfrm>
            <a:prstGeom prst="rect">
              <a:avLst/>
            </a:prstGeom>
            <a:solidFill>
              <a:srgbClr val="0E945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23"/>
            <p:cNvGrpSpPr/>
            <p:nvPr/>
          </p:nvGrpSpPr>
          <p:grpSpPr>
            <a:xfrm>
              <a:off x="495991" y="2054574"/>
              <a:ext cx="3402411" cy="1532089"/>
              <a:chOff x="495991" y="2054574"/>
              <a:chExt cx="3402411" cy="1532089"/>
            </a:xfrm>
          </p:grpSpPr>
          <p:sp>
            <p:nvSpPr>
              <p:cNvPr id="154" name="Google Shape;154;p23"/>
              <p:cNvSpPr txBox="1"/>
              <p:nvPr/>
            </p:nvSpPr>
            <p:spPr>
              <a:xfrm>
                <a:off x="495991" y="3215263"/>
                <a:ext cx="8712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grpSp>
            <p:nvGrpSpPr>
              <p:cNvPr id="155" name="Google Shape;155;p23"/>
              <p:cNvGrpSpPr/>
              <p:nvPr/>
            </p:nvGrpSpPr>
            <p:grpSpPr>
              <a:xfrm>
                <a:off x="881025" y="2800065"/>
                <a:ext cx="92400" cy="411825"/>
                <a:chOff x="845575" y="2563700"/>
                <a:chExt cx="92400" cy="411825"/>
              </a:xfrm>
            </p:grpSpPr>
            <p:cxnSp>
              <p:nvCxnSpPr>
                <p:cNvPr id="156" name="Google Shape;156;p23"/>
                <p:cNvCxnSpPr/>
                <p:nvPr/>
              </p:nvCxnSpPr>
              <p:spPr>
                <a:xfrm>
                  <a:off x="891775"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57" name="Google Shape;157;p23"/>
                <p:cNvSpPr/>
                <p:nvPr/>
              </p:nvSpPr>
              <p:spPr>
                <a:xfrm>
                  <a:off x="845575"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23"/>
              <p:cNvSpPr txBox="1"/>
              <p:nvPr/>
            </p:nvSpPr>
            <p:spPr>
              <a:xfrm>
                <a:off x="785001" y="2054574"/>
                <a:ext cx="31134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latin typeface="Times New Roman"/>
                    <a:ea typeface="Times New Roman"/>
                    <a:cs typeface="Times New Roman"/>
                    <a:sym typeface="Times New Roman"/>
                  </a:rPr>
                  <a:t>Draft remote frequencies and void smart press</a:t>
                </a:r>
                <a:endParaRPr b="1" sz="2000">
                  <a:latin typeface="Times New Roman"/>
                  <a:ea typeface="Times New Roman"/>
                  <a:cs typeface="Times New Roman"/>
                  <a:sym typeface="Times New Roman"/>
                </a:endParaRPr>
              </a:p>
            </p:txBody>
          </p:sp>
        </p:grpSp>
      </p:grpSp>
      <p:grpSp>
        <p:nvGrpSpPr>
          <p:cNvPr id="159" name="Google Shape;159;p23"/>
          <p:cNvGrpSpPr/>
          <p:nvPr/>
        </p:nvGrpSpPr>
        <p:grpSpPr>
          <a:xfrm>
            <a:off x="2200945" y="2153447"/>
            <a:ext cx="2501355" cy="1735654"/>
            <a:chOff x="2525595" y="2702596"/>
            <a:chExt cx="2501355" cy="1735654"/>
          </a:xfrm>
        </p:grpSpPr>
        <p:sp>
          <p:nvSpPr>
            <p:cNvPr id="160" name="Google Shape;160;p23"/>
            <p:cNvSpPr/>
            <p:nvPr/>
          </p:nvSpPr>
          <p:spPr>
            <a:xfrm>
              <a:off x="2890952" y="3079475"/>
              <a:ext cx="1958400" cy="133500"/>
            </a:xfrm>
            <a:prstGeom prst="rect">
              <a:avLst/>
            </a:prstGeom>
            <a:solidFill>
              <a:srgbClr val="08563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1" name="Google Shape;161;p23"/>
            <p:cNvGrpSpPr/>
            <p:nvPr/>
          </p:nvGrpSpPr>
          <p:grpSpPr>
            <a:xfrm>
              <a:off x="2525595" y="2702596"/>
              <a:ext cx="2501355" cy="1735654"/>
              <a:chOff x="2525595" y="2702596"/>
              <a:chExt cx="2501355" cy="1735654"/>
            </a:xfrm>
          </p:grpSpPr>
          <p:sp>
            <p:nvSpPr>
              <p:cNvPr id="162" name="Google Shape;162;p23"/>
              <p:cNvSpPr txBox="1"/>
              <p:nvPr/>
            </p:nvSpPr>
            <p:spPr>
              <a:xfrm>
                <a:off x="2525595" y="2702596"/>
                <a:ext cx="745800" cy="37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1600"/>
                  </a:spcAft>
                  <a:buNone/>
                </a:pPr>
                <a:r>
                  <a:t/>
                </a:r>
                <a:endParaRPr b="1" sz="1200">
                  <a:latin typeface="Roboto"/>
                  <a:ea typeface="Roboto"/>
                  <a:cs typeface="Roboto"/>
                  <a:sym typeface="Roboto"/>
                </a:endParaRPr>
              </a:p>
            </p:txBody>
          </p:sp>
          <p:grpSp>
            <p:nvGrpSpPr>
              <p:cNvPr id="163" name="Google Shape;163;p23"/>
              <p:cNvGrpSpPr/>
              <p:nvPr/>
            </p:nvGrpSpPr>
            <p:grpSpPr>
              <a:xfrm rot="10800000">
                <a:off x="2849073" y="3079467"/>
                <a:ext cx="92400" cy="411825"/>
                <a:chOff x="2070100" y="2563700"/>
                <a:chExt cx="92400" cy="411825"/>
              </a:xfrm>
            </p:grpSpPr>
            <p:cxnSp>
              <p:nvCxnSpPr>
                <p:cNvPr id="164" name="Google Shape;164;p23"/>
                <p:cNvCxnSpPr/>
                <p:nvPr/>
              </p:nvCxnSpPr>
              <p:spPr>
                <a:xfrm>
                  <a:off x="2116300" y="2616125"/>
                  <a:ext cx="0" cy="359400"/>
                </a:xfrm>
                <a:prstGeom prst="straightConnector1">
                  <a:avLst/>
                </a:prstGeom>
                <a:noFill/>
                <a:ln cap="flat" cmpd="sng" w="9525">
                  <a:solidFill>
                    <a:srgbClr val="000000"/>
                  </a:solidFill>
                  <a:prstDash val="solid"/>
                  <a:round/>
                  <a:headEnd len="sm" w="sm" type="none"/>
                  <a:tailEnd len="sm" w="sm" type="none"/>
                </a:ln>
              </p:spPr>
            </p:cxnSp>
            <p:sp>
              <p:nvSpPr>
                <p:cNvPr id="165" name="Google Shape;165;p23"/>
                <p:cNvSpPr/>
                <p:nvPr/>
              </p:nvSpPr>
              <p:spPr>
                <a:xfrm>
                  <a:off x="2070100" y="2563700"/>
                  <a:ext cx="92400" cy="92400"/>
                </a:xfrm>
                <a:prstGeom prst="ellipse">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6" name="Google Shape;166;p23"/>
              <p:cNvSpPr txBox="1"/>
              <p:nvPr/>
            </p:nvSpPr>
            <p:spPr>
              <a:xfrm>
                <a:off x="2773350" y="3494450"/>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1600"/>
                  </a:spcAft>
                  <a:buNone/>
                </a:pPr>
                <a:r>
                  <a:t/>
                </a:r>
                <a:endParaRPr b="1" sz="800">
                  <a:latin typeface="Roboto"/>
                  <a:ea typeface="Roboto"/>
                  <a:cs typeface="Roboto"/>
                  <a:sym typeface="Roboto"/>
                </a:endParaRPr>
              </a:p>
            </p:txBody>
          </p:sp>
        </p:grpSp>
      </p:grpSp>
      <p:sp>
        <p:nvSpPr>
          <p:cNvPr id="167" name="Google Shape;167;p23"/>
          <p:cNvSpPr txBox="1"/>
          <p:nvPr/>
        </p:nvSpPr>
        <p:spPr>
          <a:xfrm>
            <a:off x="2448697" y="2894326"/>
            <a:ext cx="2253600" cy="9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000">
                <a:solidFill>
                  <a:schemeClr val="dk1"/>
                </a:solidFill>
                <a:latin typeface="Times New Roman"/>
                <a:ea typeface="Times New Roman"/>
                <a:cs typeface="Times New Roman"/>
                <a:sym typeface="Times New Roman"/>
              </a:rPr>
              <a:t>Independent Application</a:t>
            </a:r>
            <a:endParaRPr b="1" sz="20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4800">
                <a:solidFill>
                  <a:schemeClr val="accent1"/>
                </a:solidFill>
                <a:latin typeface="Times New Roman"/>
                <a:ea typeface="Times New Roman"/>
                <a:cs typeface="Times New Roman"/>
                <a:sym typeface="Times New Roman"/>
              </a:rPr>
              <a:t>Thank you!</a:t>
            </a:r>
            <a:endParaRPr sz="4800">
              <a:solidFill>
                <a:schemeClr val="accent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4800">
              <a:solidFill>
                <a:schemeClr val="dk1"/>
              </a:solidFill>
              <a:latin typeface="Times New Roman"/>
              <a:ea typeface="Times New Roman"/>
              <a:cs typeface="Times New Roman"/>
              <a:sym typeface="Times New Roman"/>
            </a:endParaRPr>
          </a:p>
          <a:p>
            <a:pPr indent="0" lvl="0" marL="0" rtl="0" algn="ctr">
              <a:spcBef>
                <a:spcPts val="1200"/>
              </a:spcBef>
              <a:spcAft>
                <a:spcPts val="0"/>
              </a:spcAft>
              <a:buClr>
                <a:schemeClr val="dk1"/>
              </a:buClr>
              <a:buSzPts val="1100"/>
              <a:buFont typeface="Arial"/>
              <a:buNone/>
            </a:pPr>
            <a:r>
              <a:rPr lang="en" sz="1500">
                <a:solidFill>
                  <a:schemeClr val="dk1"/>
                </a:solidFill>
                <a:latin typeface="Times New Roman"/>
                <a:ea typeface="Times New Roman"/>
                <a:cs typeface="Times New Roman"/>
                <a:sym typeface="Times New Roman"/>
              </a:rPr>
              <a:t>Learn more about Garage Go and how it can enhance the security of your garage. Contact us at contactus@garagego.com</a:t>
            </a:r>
            <a:endParaRPr sz="1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5"/>
          <p:cNvSpPr txBox="1"/>
          <p:nvPr>
            <p:ph type="title"/>
          </p:nvPr>
        </p:nvSpPr>
        <p:spPr>
          <a:xfrm>
            <a:off x="1214400" y="233000"/>
            <a:ext cx="671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000">
                <a:latin typeface="Playfair Display"/>
                <a:ea typeface="Playfair Display"/>
                <a:cs typeface="Playfair Display"/>
                <a:sym typeface="Playfair Display"/>
              </a:rPr>
              <a:t>Review of project schedule </a:t>
            </a:r>
            <a:endParaRPr b="1" sz="4000">
              <a:latin typeface="Playfair Display"/>
              <a:ea typeface="Playfair Display"/>
              <a:cs typeface="Playfair Display"/>
              <a:sym typeface="Playfair Display"/>
            </a:endParaRPr>
          </a:p>
        </p:txBody>
      </p:sp>
      <p:pic>
        <p:nvPicPr>
          <p:cNvPr id="178" name="Google Shape;178;p25"/>
          <p:cNvPicPr preferRelativeResize="0"/>
          <p:nvPr/>
        </p:nvPicPr>
        <p:blipFill>
          <a:blip r:embed="rId3">
            <a:alphaModFix/>
          </a:blip>
          <a:stretch>
            <a:fillRect/>
          </a:stretch>
        </p:blipFill>
        <p:spPr>
          <a:xfrm>
            <a:off x="29763" y="1383775"/>
            <a:ext cx="9084477" cy="2581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type="title"/>
          </p:nvPr>
        </p:nvSpPr>
        <p:spPr>
          <a:xfrm>
            <a:off x="2761500" y="55500"/>
            <a:ext cx="3621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latin typeface="Playfair Display"/>
                <a:ea typeface="Playfair Display"/>
                <a:cs typeface="Playfair Display"/>
                <a:sym typeface="Playfair Display"/>
              </a:rPr>
              <a:t>W</a:t>
            </a:r>
            <a:r>
              <a:rPr b="1" lang="en" sz="3500">
                <a:latin typeface="Playfair Display"/>
                <a:ea typeface="Playfair Display"/>
                <a:cs typeface="Playfair Display"/>
                <a:sym typeface="Playfair Display"/>
              </a:rPr>
              <a:t>ork completed </a:t>
            </a:r>
            <a:endParaRPr b="1" sz="3500">
              <a:latin typeface="Playfair Display"/>
              <a:ea typeface="Playfair Display"/>
              <a:cs typeface="Playfair Display"/>
              <a:sym typeface="Playfair Display"/>
            </a:endParaRPr>
          </a:p>
        </p:txBody>
      </p:sp>
      <p:sp>
        <p:nvSpPr>
          <p:cNvPr id="184" name="Google Shape;184;p26"/>
          <p:cNvSpPr txBox="1"/>
          <p:nvPr>
            <p:ph idx="1" type="body"/>
          </p:nvPr>
        </p:nvSpPr>
        <p:spPr>
          <a:xfrm>
            <a:off x="378075" y="666600"/>
            <a:ext cx="8520600" cy="3810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General Task Management &amp; Team Lead (Colton Goetljn) </a:t>
            </a:r>
            <a:endParaRPr>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Remind and host weekly meetings.</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Ensure</a:t>
            </a:r>
            <a:r>
              <a:rPr lang="en" sz="1500">
                <a:solidFill>
                  <a:schemeClr val="dk1"/>
                </a:solidFill>
                <a:latin typeface="Times New Roman"/>
                <a:ea typeface="Times New Roman"/>
                <a:cs typeface="Times New Roman"/>
                <a:sym typeface="Times New Roman"/>
              </a:rPr>
              <a:t> deadlines are met.</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Communicate between </a:t>
            </a:r>
            <a:r>
              <a:rPr lang="en" sz="1500">
                <a:solidFill>
                  <a:schemeClr val="dk1"/>
                </a:solidFill>
                <a:latin typeface="Times New Roman"/>
                <a:ea typeface="Times New Roman"/>
                <a:cs typeface="Times New Roman"/>
                <a:sym typeface="Times New Roman"/>
              </a:rPr>
              <a:t>members for report progress. </a:t>
            </a:r>
            <a:endParaRPr sz="15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Manufacturing (Jerrik Johnson) </a:t>
            </a:r>
            <a:endParaRPr>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Buying parts &amp; components. </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3D printing parts. </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Assembling components and communicate with Coding &amp; Testing </a:t>
            </a:r>
            <a:r>
              <a:rPr lang="en" sz="1500">
                <a:solidFill>
                  <a:schemeClr val="dk1"/>
                </a:solidFill>
                <a:latin typeface="Times New Roman"/>
                <a:ea typeface="Times New Roman"/>
                <a:cs typeface="Times New Roman"/>
                <a:sym typeface="Times New Roman"/>
              </a:rPr>
              <a:t>manufacturing</a:t>
            </a:r>
            <a:r>
              <a:rPr lang="en" sz="1500">
                <a:solidFill>
                  <a:schemeClr val="dk1"/>
                </a:solidFill>
                <a:latin typeface="Times New Roman"/>
                <a:ea typeface="Times New Roman"/>
                <a:cs typeface="Times New Roman"/>
                <a:sym typeface="Times New Roman"/>
              </a:rPr>
              <a:t>’s expectation.  </a:t>
            </a:r>
            <a:endParaRPr sz="15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Coding &amp; Testing (Khac Minh Dai Vo)</a:t>
            </a:r>
            <a:endParaRPr>
              <a:solidFill>
                <a:schemeClr val="dk1"/>
              </a:solidFill>
              <a:latin typeface="Times New Roman"/>
              <a:ea typeface="Times New Roman"/>
              <a:cs typeface="Times New Roman"/>
              <a:sym typeface="Times New Roman"/>
            </a:endParaRPr>
          </a:p>
          <a:p>
            <a:pPr indent="-323850" lvl="0"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Write code for both products on C++ and testing the code.</a:t>
            </a:r>
            <a:endParaRPr sz="1500">
              <a:solidFill>
                <a:schemeClr val="dk1"/>
              </a:solidFill>
              <a:latin typeface="Times New Roman"/>
              <a:ea typeface="Times New Roman"/>
              <a:cs typeface="Times New Roman"/>
              <a:sym typeface="Times New Roman"/>
            </a:endParaRPr>
          </a:p>
          <a:p>
            <a:pPr indent="-323850" lvl="0"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Work and testing ESP8266 board with breadboard. </a:t>
            </a:r>
            <a:endParaRPr sz="1500">
              <a:solidFill>
                <a:schemeClr val="dk1"/>
              </a:solidFill>
              <a:latin typeface="Times New Roman"/>
              <a:ea typeface="Times New Roman"/>
              <a:cs typeface="Times New Roman"/>
              <a:sym typeface="Times New Roman"/>
            </a:endParaRPr>
          </a:p>
          <a:p>
            <a:pPr indent="-323850" lvl="0"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Note-taker for meetings and communicate with Manufacturing coding’s expectations. </a:t>
            </a:r>
            <a:endParaRPr sz="15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AutoNum type="arabicPeriod"/>
            </a:pPr>
            <a:r>
              <a:rPr lang="en">
                <a:solidFill>
                  <a:schemeClr val="dk1"/>
                </a:solidFill>
                <a:latin typeface="Times New Roman"/>
                <a:ea typeface="Times New Roman"/>
                <a:cs typeface="Times New Roman"/>
                <a:sym typeface="Times New Roman"/>
              </a:rPr>
              <a:t>Application (Khac Minh Dai Vo &amp; Travis Xu) </a:t>
            </a:r>
            <a:endParaRPr>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Researching and testing different apps to merge two products into 1 app. </a:t>
            </a:r>
            <a:endParaRPr sz="1500">
              <a:solidFill>
                <a:schemeClr val="dk1"/>
              </a:solidFill>
              <a:latin typeface="Times New Roman"/>
              <a:ea typeface="Times New Roman"/>
              <a:cs typeface="Times New Roman"/>
              <a:sym typeface="Times New Roman"/>
            </a:endParaRPr>
          </a:p>
          <a:p>
            <a:pPr indent="-323850" lvl="1" marL="914400" rtl="0" algn="l">
              <a:spcBef>
                <a:spcPts val="0"/>
              </a:spcBef>
              <a:spcAft>
                <a:spcPts val="0"/>
              </a:spcAft>
              <a:buClr>
                <a:schemeClr val="dk1"/>
              </a:buClr>
              <a:buSzPts val="1500"/>
              <a:buFont typeface="Times New Roman"/>
              <a:buAutoNum type="alphaLcPeriod"/>
            </a:pPr>
            <a:r>
              <a:rPr lang="en" sz="1500">
                <a:solidFill>
                  <a:schemeClr val="dk1"/>
                </a:solidFill>
                <a:latin typeface="Times New Roman"/>
                <a:ea typeface="Times New Roman"/>
                <a:cs typeface="Times New Roman"/>
                <a:sym typeface="Times New Roman"/>
              </a:rPr>
              <a:t>Testing Blynk.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311700" y="451650"/>
            <a:ext cx="8520600" cy="831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4688">
                <a:solidFill>
                  <a:schemeClr val="accent1"/>
                </a:solidFill>
                <a:latin typeface="Playfair Display"/>
                <a:ea typeface="Playfair Display"/>
                <a:cs typeface="Playfair Display"/>
                <a:sym typeface="Playfair Display"/>
              </a:rPr>
              <a:t>Conclusion</a:t>
            </a:r>
            <a:endParaRPr b="1" sz="4688">
              <a:solidFill>
                <a:schemeClr val="accent1"/>
              </a:solidFill>
              <a:latin typeface="Playfair Display"/>
              <a:ea typeface="Playfair Display"/>
              <a:cs typeface="Playfair Display"/>
              <a:sym typeface="Playfair Display"/>
            </a:endParaRPr>
          </a:p>
          <a:p>
            <a:pPr indent="0" lvl="0" marL="0" rtl="0" algn="l">
              <a:spcBef>
                <a:spcPts val="0"/>
              </a:spcBef>
              <a:spcAft>
                <a:spcPts val="0"/>
              </a:spcAft>
              <a:buNone/>
            </a:pPr>
            <a:r>
              <a:t/>
            </a:r>
            <a:endParaRPr/>
          </a:p>
        </p:txBody>
      </p:sp>
      <p:sp>
        <p:nvSpPr>
          <p:cNvPr id="190" name="Google Shape;190;p27"/>
          <p:cNvSpPr txBox="1"/>
          <p:nvPr>
            <p:ph idx="1" type="body"/>
          </p:nvPr>
        </p:nvSpPr>
        <p:spPr>
          <a:xfrm>
            <a:off x="246450" y="12829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Times New Roman"/>
                <a:ea typeface="Times New Roman"/>
                <a:cs typeface="Times New Roman"/>
                <a:sym typeface="Times New Roman"/>
              </a:rPr>
              <a:t>Utilizing Garage Go enhances the security of your garage, ensuring only authorized access with a dual locking security system.</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lang="en">
                <a:solidFill>
                  <a:schemeClr val="dk1"/>
                </a:solidFill>
                <a:latin typeface="Times New Roman"/>
                <a:ea typeface="Times New Roman"/>
                <a:cs typeface="Times New Roman"/>
                <a:sym typeface="Times New Roman"/>
              </a:rPr>
              <a:t>A </a:t>
            </a:r>
            <a:r>
              <a:rPr lang="en">
                <a:solidFill>
                  <a:schemeClr val="dk1"/>
                </a:solidFill>
                <a:latin typeface="Times New Roman"/>
                <a:ea typeface="Times New Roman"/>
                <a:cs typeface="Times New Roman"/>
                <a:sym typeface="Times New Roman"/>
              </a:rPr>
              <a:t>single</a:t>
            </a:r>
            <a:r>
              <a:rPr lang="en">
                <a:solidFill>
                  <a:schemeClr val="dk1"/>
                </a:solidFill>
                <a:latin typeface="Times New Roman"/>
                <a:ea typeface="Times New Roman"/>
                <a:cs typeface="Times New Roman"/>
                <a:sym typeface="Times New Roman"/>
              </a:rPr>
              <a:t> kit and the download of an application will have your home that much more secure. </a:t>
            </a:r>
            <a:endParaRPr>
              <a:solidFill>
                <a:schemeClr val="dk1"/>
              </a:solidFill>
              <a:latin typeface="Times New Roman"/>
              <a:ea typeface="Times New Roman"/>
              <a:cs typeface="Times New Roman"/>
              <a:sym typeface="Times New Roman"/>
            </a:endParaRPr>
          </a:p>
          <a:p>
            <a:pPr indent="0" lvl="0" marL="0" rtl="0" algn="ctr">
              <a:spcBef>
                <a:spcPts val="1200"/>
              </a:spcBef>
              <a:spcAft>
                <a:spcPts val="1200"/>
              </a:spcAft>
              <a:buNone/>
            </a:pPr>
            <a:r>
              <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3" name="Shape 63"/>
        <p:cNvGrpSpPr/>
        <p:nvPr/>
      </p:nvGrpSpPr>
      <p:grpSpPr>
        <a:xfrm>
          <a:off x="0" y="0"/>
          <a:ext cx="0" cy="0"/>
          <a:chOff x="0" y="0"/>
          <a:chExt cx="0" cy="0"/>
        </a:xfrm>
      </p:grpSpPr>
      <p:sp>
        <p:nvSpPr>
          <p:cNvPr id="64" name="Google Shape;64;p14"/>
          <p:cNvSpPr txBox="1"/>
          <p:nvPr>
            <p:ph type="title"/>
          </p:nvPr>
        </p:nvSpPr>
        <p:spPr>
          <a:xfrm>
            <a:off x="182250" y="161525"/>
            <a:ext cx="5058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100">
                <a:solidFill>
                  <a:schemeClr val="accent1"/>
                </a:solidFill>
                <a:latin typeface="Playfair Display"/>
                <a:ea typeface="Playfair Display"/>
                <a:cs typeface="Playfair Display"/>
                <a:sym typeface="Playfair Display"/>
              </a:rPr>
              <a:t>Background and Problems</a:t>
            </a:r>
            <a:endParaRPr b="1" sz="4100">
              <a:solidFill>
                <a:schemeClr val="accent1"/>
              </a:solidFill>
              <a:latin typeface="Playfair Display"/>
              <a:ea typeface="Playfair Display"/>
              <a:cs typeface="Playfair Display"/>
              <a:sym typeface="Playfair Display"/>
            </a:endParaRPr>
          </a:p>
        </p:txBody>
      </p:sp>
      <p:sp>
        <p:nvSpPr>
          <p:cNvPr id="65" name="Google Shape;65;p14"/>
          <p:cNvSpPr txBox="1"/>
          <p:nvPr/>
        </p:nvSpPr>
        <p:spPr>
          <a:xfrm>
            <a:off x="3839100" y="4098600"/>
            <a:ext cx="5328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highlight>
                <a:schemeClr val="lt1"/>
              </a:highlight>
              <a:latin typeface="Times New Roman"/>
              <a:ea typeface="Times New Roman"/>
              <a:cs typeface="Times New Roman"/>
              <a:sym typeface="Times New Roman"/>
            </a:endParaRPr>
          </a:p>
        </p:txBody>
      </p:sp>
      <p:sp>
        <p:nvSpPr>
          <p:cNvPr id="66" name="Google Shape;66;p14"/>
          <p:cNvSpPr txBox="1"/>
          <p:nvPr/>
        </p:nvSpPr>
        <p:spPr>
          <a:xfrm>
            <a:off x="0" y="1434000"/>
            <a:ext cx="4009200" cy="2601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AutoNum type="arabicPeriod"/>
            </a:pPr>
            <a:r>
              <a:rPr lang="en" sz="1500">
                <a:solidFill>
                  <a:schemeClr val="dk1"/>
                </a:solidFill>
                <a:highlight>
                  <a:schemeClr val="lt1"/>
                </a:highlight>
                <a:latin typeface="Times New Roman"/>
                <a:ea typeface="Times New Roman"/>
                <a:cs typeface="Times New Roman"/>
                <a:sym typeface="Times New Roman"/>
              </a:rPr>
              <a:t>Code Grabbing and Replay Attacks.​</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AutoNum type="arabicPeriod"/>
            </a:pPr>
            <a:r>
              <a:rPr lang="en" sz="1500">
                <a:solidFill>
                  <a:schemeClr val="dk1"/>
                </a:solidFill>
                <a:highlight>
                  <a:schemeClr val="lt1"/>
                </a:highlight>
                <a:latin typeface="Times New Roman"/>
                <a:ea typeface="Times New Roman"/>
                <a:cs typeface="Times New Roman"/>
                <a:sym typeface="Times New Roman"/>
              </a:rPr>
              <a:t>Weak Default Codes and Passwords.​</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AutoNum type="arabicPeriod"/>
            </a:pPr>
            <a:r>
              <a:rPr lang="en" sz="1500">
                <a:solidFill>
                  <a:schemeClr val="dk1"/>
                </a:solidFill>
                <a:highlight>
                  <a:schemeClr val="lt1"/>
                </a:highlight>
                <a:latin typeface="Times New Roman"/>
                <a:ea typeface="Times New Roman"/>
                <a:cs typeface="Times New Roman"/>
                <a:sym typeface="Times New Roman"/>
              </a:rPr>
              <a:t>Limited Monitoring and Alerting Capabilities.​</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AutoNum type="arabicPeriod"/>
            </a:pPr>
            <a:r>
              <a:rPr lang="en" sz="1500">
                <a:solidFill>
                  <a:schemeClr val="dk1"/>
                </a:solidFill>
                <a:highlight>
                  <a:schemeClr val="lt1"/>
                </a:highlight>
                <a:latin typeface="Times New Roman"/>
                <a:ea typeface="Times New Roman"/>
                <a:cs typeface="Times New Roman"/>
                <a:sym typeface="Times New Roman"/>
              </a:rPr>
              <a:t>Lack additional layer of Security. ​</a:t>
            </a:r>
            <a:endParaRPr sz="1500">
              <a:solidFill>
                <a:schemeClr val="dk1"/>
              </a:solidFill>
              <a:highlight>
                <a:schemeClr val="lt1"/>
              </a:highlight>
              <a:latin typeface="Times New Roman"/>
              <a:ea typeface="Times New Roman"/>
              <a:cs typeface="Times New Roman"/>
              <a:sym typeface="Times New Roman"/>
            </a:endParaRPr>
          </a:p>
          <a:p>
            <a:pPr indent="-323850" lvl="0" marL="457200" rtl="0" algn="l">
              <a:lnSpc>
                <a:spcPct val="150000"/>
              </a:lnSpc>
              <a:spcBef>
                <a:spcPts val="0"/>
              </a:spcBef>
              <a:spcAft>
                <a:spcPts val="0"/>
              </a:spcAft>
              <a:buClr>
                <a:schemeClr val="dk1"/>
              </a:buClr>
              <a:buSzPts val="1500"/>
              <a:buFont typeface="Times New Roman"/>
              <a:buAutoNum type="arabicPeriod"/>
            </a:pPr>
            <a:r>
              <a:rPr lang="en" sz="1500">
                <a:solidFill>
                  <a:schemeClr val="dk1"/>
                </a:solidFill>
                <a:highlight>
                  <a:schemeClr val="lt1"/>
                </a:highlight>
                <a:latin typeface="Times New Roman"/>
                <a:ea typeface="Times New Roman"/>
                <a:cs typeface="Times New Roman"/>
                <a:sym typeface="Times New Roman"/>
              </a:rPr>
              <a:t>Ease of Use</a:t>
            </a:r>
            <a:r>
              <a:rPr lang="en" sz="2200">
                <a:solidFill>
                  <a:schemeClr val="dk1"/>
                </a:solidFill>
                <a:highlight>
                  <a:srgbClr val="F5F5F5"/>
                </a:highlight>
              </a:rPr>
              <a:t>​</a:t>
            </a:r>
            <a:endParaRPr sz="2200">
              <a:solidFill>
                <a:schemeClr val="dk1"/>
              </a:solidFill>
              <a:highlight>
                <a:srgbClr val="F5F5F5"/>
              </a:highlight>
            </a:endParaRPr>
          </a:p>
        </p:txBody>
      </p:sp>
      <p:pic>
        <p:nvPicPr>
          <p:cNvPr id="67" name="Google Shape;67;p14"/>
          <p:cNvPicPr preferRelativeResize="0"/>
          <p:nvPr/>
        </p:nvPicPr>
        <p:blipFill>
          <a:blip r:embed="rId3">
            <a:alphaModFix/>
          </a:blip>
          <a:stretch>
            <a:fillRect/>
          </a:stretch>
        </p:blipFill>
        <p:spPr>
          <a:xfrm>
            <a:off x="4131500" y="1049600"/>
            <a:ext cx="4743811" cy="3709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257325" y="315925"/>
            <a:ext cx="4192500" cy="83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500">
                <a:solidFill>
                  <a:schemeClr val="accent1"/>
                </a:solidFill>
                <a:latin typeface="Times New Roman"/>
                <a:ea typeface="Times New Roman"/>
                <a:cs typeface="Times New Roman"/>
                <a:sym typeface="Times New Roman"/>
              </a:rPr>
              <a:t>Objective and Goals</a:t>
            </a:r>
            <a:endParaRPr b="1" sz="3500">
              <a:solidFill>
                <a:schemeClr val="accent1"/>
              </a:solidFill>
              <a:latin typeface="Times New Roman"/>
              <a:ea typeface="Times New Roman"/>
              <a:cs typeface="Times New Roman"/>
              <a:sym typeface="Times New Roman"/>
            </a:endParaRPr>
          </a:p>
        </p:txBody>
      </p:sp>
      <p:sp>
        <p:nvSpPr>
          <p:cNvPr id="73" name="Google Shape;73;p15"/>
          <p:cNvSpPr txBox="1"/>
          <p:nvPr>
            <p:ph idx="1" type="body"/>
          </p:nvPr>
        </p:nvSpPr>
        <p:spPr>
          <a:xfrm>
            <a:off x="175950" y="1287555"/>
            <a:ext cx="8792100" cy="37278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3000">
                <a:solidFill>
                  <a:schemeClr val="dk1"/>
                </a:solidFill>
                <a:highlight>
                  <a:schemeClr val="lt1"/>
                </a:highlight>
                <a:latin typeface="Times New Roman"/>
                <a:ea typeface="Times New Roman"/>
                <a:cs typeface="Times New Roman"/>
                <a:sym typeface="Times New Roman"/>
              </a:rPr>
              <a:t>Creating a system to keep the Garage secure was the main idea but with specific implementations. </a:t>
            </a:r>
            <a:endParaRPr sz="3000">
              <a:solidFill>
                <a:schemeClr val="dk1"/>
              </a:solidFill>
              <a:highlight>
                <a:schemeClr val="lt1"/>
              </a:highlight>
              <a:latin typeface="Times New Roman"/>
              <a:ea typeface="Times New Roman"/>
              <a:cs typeface="Times New Roman"/>
              <a:sym typeface="Times New Roman"/>
            </a:endParaRPr>
          </a:p>
          <a:p>
            <a:pPr indent="-390525" lvl="0" marL="914400" rtl="0" algn="l">
              <a:spcBef>
                <a:spcPts val="1200"/>
              </a:spcBef>
              <a:spcAft>
                <a:spcPts val="0"/>
              </a:spcAft>
              <a:buClr>
                <a:schemeClr val="dk1"/>
              </a:buClr>
              <a:buSzPct val="100000"/>
              <a:buFont typeface="Times New Roman"/>
              <a:buAutoNum type="arabicPeriod"/>
            </a:pPr>
            <a:r>
              <a:rPr lang="en" sz="3000">
                <a:solidFill>
                  <a:schemeClr val="dk1"/>
                </a:solidFill>
                <a:highlight>
                  <a:schemeClr val="lt1"/>
                </a:highlight>
                <a:latin typeface="Times New Roman"/>
                <a:ea typeface="Times New Roman"/>
                <a:cs typeface="Times New Roman"/>
                <a:sym typeface="Times New Roman"/>
              </a:rPr>
              <a:t>Universally installed on all garage</a:t>
            </a:r>
            <a:r>
              <a:rPr lang="en" sz="3000">
                <a:solidFill>
                  <a:schemeClr val="dk1"/>
                </a:solidFill>
                <a:highlight>
                  <a:schemeClr val="lt1"/>
                </a:highlight>
                <a:latin typeface="Times New Roman"/>
                <a:ea typeface="Times New Roman"/>
                <a:cs typeface="Times New Roman"/>
                <a:sym typeface="Times New Roman"/>
              </a:rPr>
              <a:t> systems</a:t>
            </a:r>
            <a:endParaRPr sz="3000">
              <a:solidFill>
                <a:schemeClr val="dk1"/>
              </a:solidFill>
              <a:highlight>
                <a:schemeClr val="lt1"/>
              </a:highlight>
              <a:latin typeface="Times New Roman"/>
              <a:ea typeface="Times New Roman"/>
              <a:cs typeface="Times New Roman"/>
              <a:sym typeface="Times New Roman"/>
            </a:endParaRPr>
          </a:p>
          <a:p>
            <a:pPr indent="-390525" lvl="0" marL="914400" rtl="0" algn="l">
              <a:spcBef>
                <a:spcPts val="0"/>
              </a:spcBef>
              <a:spcAft>
                <a:spcPts val="0"/>
              </a:spcAft>
              <a:buClr>
                <a:schemeClr val="dk1"/>
              </a:buClr>
              <a:buSzPct val="100000"/>
              <a:buFont typeface="Times New Roman"/>
              <a:buAutoNum type="arabicPeriod"/>
            </a:pPr>
            <a:r>
              <a:rPr lang="en" sz="3000">
                <a:solidFill>
                  <a:schemeClr val="dk1"/>
                </a:solidFill>
                <a:highlight>
                  <a:schemeClr val="lt1"/>
                </a:highlight>
                <a:latin typeface="Times New Roman"/>
                <a:ea typeface="Times New Roman"/>
                <a:cs typeface="Times New Roman"/>
                <a:sym typeface="Times New Roman"/>
              </a:rPr>
              <a:t>Avoid the use of the fob</a:t>
            </a:r>
            <a:endParaRPr sz="3000">
              <a:solidFill>
                <a:schemeClr val="dk1"/>
              </a:solidFill>
              <a:highlight>
                <a:schemeClr val="lt1"/>
              </a:highlight>
              <a:latin typeface="Times New Roman"/>
              <a:ea typeface="Times New Roman"/>
              <a:cs typeface="Times New Roman"/>
              <a:sym typeface="Times New Roman"/>
            </a:endParaRPr>
          </a:p>
          <a:p>
            <a:pPr indent="-390525" lvl="0" marL="914400" rtl="0" algn="l">
              <a:spcBef>
                <a:spcPts val="0"/>
              </a:spcBef>
              <a:spcAft>
                <a:spcPts val="0"/>
              </a:spcAft>
              <a:buClr>
                <a:schemeClr val="dk1"/>
              </a:buClr>
              <a:buSzPct val="100000"/>
              <a:buFont typeface="Times New Roman"/>
              <a:buAutoNum type="arabicPeriod"/>
            </a:pPr>
            <a:r>
              <a:rPr lang="en" sz="3000">
                <a:solidFill>
                  <a:schemeClr val="dk1"/>
                </a:solidFill>
                <a:highlight>
                  <a:schemeClr val="lt1"/>
                </a:highlight>
                <a:latin typeface="Times New Roman"/>
                <a:ea typeface="Times New Roman"/>
                <a:cs typeface="Times New Roman"/>
                <a:sym typeface="Times New Roman"/>
              </a:rPr>
              <a:t>Ease of installation and use</a:t>
            </a:r>
            <a:endParaRPr sz="3000">
              <a:solidFill>
                <a:schemeClr val="dk1"/>
              </a:solidFill>
              <a:highlight>
                <a:schemeClr val="lt1"/>
              </a:highlight>
              <a:latin typeface="Times New Roman"/>
              <a:ea typeface="Times New Roman"/>
              <a:cs typeface="Times New Roman"/>
              <a:sym typeface="Times New Roman"/>
            </a:endParaRPr>
          </a:p>
          <a:p>
            <a:pPr indent="-390525" lvl="0" marL="914400" rtl="0" algn="l">
              <a:spcBef>
                <a:spcPts val="0"/>
              </a:spcBef>
              <a:spcAft>
                <a:spcPts val="0"/>
              </a:spcAft>
              <a:buClr>
                <a:schemeClr val="dk1"/>
              </a:buClr>
              <a:buSzPct val="100000"/>
              <a:buFont typeface="Times New Roman"/>
              <a:buAutoNum type="arabicPeriod"/>
            </a:pPr>
            <a:r>
              <a:rPr lang="en" sz="3000">
                <a:solidFill>
                  <a:schemeClr val="dk1"/>
                </a:solidFill>
                <a:highlight>
                  <a:schemeClr val="lt1"/>
                </a:highlight>
                <a:latin typeface="Times New Roman"/>
                <a:ea typeface="Times New Roman"/>
                <a:cs typeface="Times New Roman"/>
                <a:sym typeface="Times New Roman"/>
              </a:rPr>
              <a:t>Simplify </a:t>
            </a:r>
            <a:r>
              <a:rPr lang="en" sz="3000">
                <a:solidFill>
                  <a:schemeClr val="dk1"/>
                </a:solidFill>
                <a:highlight>
                  <a:schemeClr val="lt1"/>
                </a:highlight>
                <a:latin typeface="Times New Roman"/>
                <a:ea typeface="Times New Roman"/>
                <a:cs typeface="Times New Roman"/>
                <a:sym typeface="Times New Roman"/>
              </a:rPr>
              <a:t>high-end</a:t>
            </a:r>
            <a:r>
              <a:rPr lang="en" sz="3000">
                <a:solidFill>
                  <a:schemeClr val="dk1"/>
                </a:solidFill>
                <a:highlight>
                  <a:schemeClr val="lt1"/>
                </a:highlight>
                <a:latin typeface="Times New Roman"/>
                <a:ea typeface="Times New Roman"/>
                <a:cs typeface="Times New Roman"/>
                <a:sym typeface="Times New Roman"/>
              </a:rPr>
              <a:t> security system</a:t>
            </a:r>
            <a:endParaRPr sz="30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rPr lang="en" sz="3000">
                <a:solidFill>
                  <a:schemeClr val="dk1"/>
                </a:solidFill>
                <a:highlight>
                  <a:schemeClr val="lt1"/>
                </a:highlight>
                <a:latin typeface="Times New Roman"/>
                <a:ea typeface="Times New Roman"/>
                <a:cs typeface="Times New Roman"/>
                <a:sym typeface="Times New Roman"/>
              </a:rPr>
              <a:t>We came up with Garage Go, a kit made to be installed by the homeowner and controlled with an app.</a:t>
            </a:r>
            <a:br>
              <a:rPr lang="en" sz="1500">
                <a:solidFill>
                  <a:schemeClr val="dk1"/>
                </a:solidFill>
                <a:highlight>
                  <a:schemeClr val="lt1"/>
                </a:highlight>
                <a:latin typeface="Times New Roman"/>
                <a:ea typeface="Times New Roman"/>
                <a:cs typeface="Times New Roman"/>
                <a:sym typeface="Times New Roman"/>
              </a:rPr>
            </a:br>
            <a:endParaRPr sz="1500">
              <a:solidFill>
                <a:schemeClr val="dk1"/>
              </a:solidFill>
              <a:highlight>
                <a:schemeClr val="lt1"/>
              </a:highlight>
              <a:latin typeface="Times New Roman"/>
              <a:ea typeface="Times New Roman"/>
              <a:cs typeface="Times New Roman"/>
              <a:sym typeface="Times New Roman"/>
            </a:endParaRPr>
          </a:p>
        </p:txBody>
      </p:sp>
      <p:sp>
        <p:nvSpPr>
          <p:cNvPr id="74" name="Google Shape;74;p15"/>
          <p:cNvSpPr txBox="1"/>
          <p:nvPr/>
        </p:nvSpPr>
        <p:spPr>
          <a:xfrm>
            <a:off x="3911400" y="3892975"/>
            <a:ext cx="52326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700">
              <a:solidFill>
                <a:schemeClr val="dk1"/>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nvSpPr>
        <p:spPr>
          <a:xfrm>
            <a:off x="379500" y="1201600"/>
            <a:ext cx="84093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500">
                <a:solidFill>
                  <a:schemeClr val="dk1"/>
                </a:solidFill>
                <a:highlight>
                  <a:schemeClr val="lt1"/>
                </a:highlight>
                <a:latin typeface="Times New Roman"/>
                <a:ea typeface="Times New Roman"/>
                <a:cs typeface="Times New Roman"/>
                <a:sym typeface="Times New Roman"/>
              </a:rPr>
              <a:t>"Enhancing Garage </a:t>
            </a:r>
            <a:r>
              <a:rPr b="1" lang="en" sz="2500" u="sng">
                <a:solidFill>
                  <a:srgbClr val="FF0000"/>
                </a:solidFill>
                <a:highlight>
                  <a:schemeClr val="lt1"/>
                </a:highlight>
                <a:latin typeface="Times New Roman"/>
                <a:ea typeface="Times New Roman"/>
                <a:cs typeface="Times New Roman"/>
                <a:sym typeface="Times New Roman"/>
              </a:rPr>
              <a:t>Safety</a:t>
            </a:r>
            <a:r>
              <a:rPr lang="en" sz="2500">
                <a:solidFill>
                  <a:schemeClr val="dk1"/>
                </a:solidFill>
                <a:highlight>
                  <a:schemeClr val="lt1"/>
                </a:highlight>
                <a:latin typeface="Times New Roman"/>
                <a:ea typeface="Times New Roman"/>
                <a:cs typeface="Times New Roman"/>
                <a:sym typeface="Times New Roman"/>
              </a:rPr>
              <a:t> through dual locking System."</a:t>
            </a:r>
            <a:endParaRPr sz="25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2500">
                <a:solidFill>
                  <a:schemeClr val="dk1"/>
                </a:solidFill>
                <a:highlight>
                  <a:schemeClr val="lt1"/>
                </a:highlight>
                <a:latin typeface="Times New Roman"/>
                <a:ea typeface="Times New Roman"/>
                <a:cs typeface="Times New Roman"/>
                <a:sym typeface="Times New Roman"/>
              </a:rPr>
              <a:t>​</a:t>
            </a:r>
            <a:endParaRPr sz="2500">
              <a:solidFill>
                <a:schemeClr val="dk1"/>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rPr lang="en" sz="2500">
                <a:solidFill>
                  <a:schemeClr val="dk1"/>
                </a:solidFill>
                <a:highlight>
                  <a:schemeClr val="lt1"/>
                </a:highlight>
                <a:latin typeface="Times New Roman"/>
                <a:ea typeface="Times New Roman"/>
                <a:cs typeface="Times New Roman"/>
                <a:sym typeface="Times New Roman"/>
              </a:rPr>
              <a:t>“</a:t>
            </a:r>
            <a:r>
              <a:rPr lang="en" sz="2500">
                <a:solidFill>
                  <a:schemeClr val="dk1"/>
                </a:solidFill>
                <a:highlight>
                  <a:schemeClr val="lt1"/>
                </a:highlight>
                <a:latin typeface="Times New Roman"/>
                <a:ea typeface="Times New Roman"/>
                <a:cs typeface="Times New Roman"/>
                <a:sym typeface="Times New Roman"/>
              </a:rPr>
              <a:t>Our mission is to provide homeowners with peace of mind by offering a comprehensive garage security solution through our innovative kit. We are dedicated to delivering a dual locking system that ensures the garage security, convenience, and control, empowering our customers to safeguard their belongings with confidence.”</a:t>
            </a:r>
            <a:endParaRPr sz="2500">
              <a:solidFill>
                <a:schemeClr val="dk1"/>
              </a:solidFill>
              <a:highlight>
                <a:schemeClr val="lt1"/>
              </a:highlight>
              <a:latin typeface="Times New Roman"/>
              <a:ea typeface="Times New Roman"/>
              <a:cs typeface="Times New Roman"/>
              <a:sym typeface="Times New Roman"/>
            </a:endParaRPr>
          </a:p>
        </p:txBody>
      </p:sp>
      <p:sp>
        <p:nvSpPr>
          <p:cNvPr id="80" name="Google Shape;80;p16"/>
          <p:cNvSpPr txBox="1"/>
          <p:nvPr>
            <p:ph type="title"/>
          </p:nvPr>
        </p:nvSpPr>
        <p:spPr>
          <a:xfrm>
            <a:off x="379500" y="315925"/>
            <a:ext cx="4192500" cy="83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4400">
                <a:solidFill>
                  <a:schemeClr val="accent1"/>
                </a:solidFill>
                <a:latin typeface="Times New Roman"/>
                <a:ea typeface="Times New Roman"/>
                <a:cs typeface="Times New Roman"/>
                <a:sym typeface="Times New Roman"/>
              </a:rPr>
              <a:t>Mission</a:t>
            </a:r>
            <a:endParaRPr b="1" sz="4400">
              <a:solidFill>
                <a:schemeClr val="accent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5200" y="0"/>
            <a:ext cx="440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420">
                <a:solidFill>
                  <a:schemeClr val="accent1"/>
                </a:solidFill>
                <a:latin typeface="Playfair Display"/>
                <a:ea typeface="Playfair Display"/>
                <a:cs typeface="Playfair Display"/>
                <a:sym typeface="Playfair Display"/>
              </a:rPr>
              <a:t>Primary Market</a:t>
            </a:r>
            <a:endParaRPr b="1" sz="4420">
              <a:solidFill>
                <a:schemeClr val="accent1"/>
              </a:solidFill>
              <a:latin typeface="Playfair Display"/>
              <a:ea typeface="Playfair Display"/>
              <a:cs typeface="Playfair Display"/>
              <a:sym typeface="Playfair Display"/>
            </a:endParaRPr>
          </a:p>
        </p:txBody>
      </p:sp>
      <p:sp>
        <p:nvSpPr>
          <p:cNvPr id="86" name="Google Shape;86;p17"/>
          <p:cNvSpPr txBox="1"/>
          <p:nvPr>
            <p:ph idx="1" type="body"/>
          </p:nvPr>
        </p:nvSpPr>
        <p:spPr>
          <a:xfrm>
            <a:off x="5121750" y="151050"/>
            <a:ext cx="3960300" cy="484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chemeClr val="lt1"/>
                </a:highlight>
                <a:latin typeface="Times New Roman"/>
                <a:ea typeface="Times New Roman"/>
                <a:cs typeface="Times New Roman"/>
                <a:sym typeface="Times New Roman"/>
              </a:rPr>
              <a:t>- The Garage Door Opener market is expected to grow significantly across multiple regions including:</a:t>
            </a:r>
            <a:endParaRPr sz="1500">
              <a:solidFill>
                <a:schemeClr val="dk1"/>
              </a:solidFill>
              <a:highlight>
                <a:schemeClr val="lt1"/>
              </a:highlight>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Asia-Pacific</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North America</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South America</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Europe</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Middle East</a:t>
            </a:r>
            <a:endParaRPr sz="1200">
              <a:solidFill>
                <a:schemeClr val="dk1"/>
              </a:solidFill>
              <a:highlight>
                <a:schemeClr val="lt1"/>
              </a:highlight>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highlight>
                  <a:schemeClr val="lt1"/>
                </a:highlight>
                <a:latin typeface="Times New Roman"/>
                <a:ea typeface="Times New Roman"/>
                <a:cs typeface="Times New Roman"/>
                <a:sym typeface="Times New Roman"/>
              </a:rPr>
              <a:t>South Africa</a:t>
            </a:r>
            <a:endParaRPr sz="12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500">
                <a:solidFill>
                  <a:schemeClr val="dk1"/>
                </a:solidFill>
                <a:highlight>
                  <a:schemeClr val="lt1"/>
                </a:highlight>
                <a:latin typeface="Times New Roman"/>
                <a:ea typeface="Times New Roman"/>
                <a:cs typeface="Times New Roman"/>
                <a:sym typeface="Times New Roman"/>
              </a:rPr>
              <a:t>- The market is forecasted to achieve a compound annual growth rate (CAGR) of approximately 8.26% from 2022 to 2028.</a:t>
            </a:r>
            <a:endParaRPr sz="15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500">
                <a:solidFill>
                  <a:schemeClr val="dk1"/>
                </a:solidFill>
                <a:highlight>
                  <a:schemeClr val="lt1"/>
                </a:highlight>
                <a:latin typeface="Times New Roman"/>
                <a:ea typeface="Times New Roman"/>
                <a:cs typeface="Times New Roman"/>
                <a:sym typeface="Times New Roman"/>
              </a:rPr>
              <a:t>- Revenue generated by the Garage Door Opener market was USD 1.21 billion in 2022.</a:t>
            </a:r>
            <a:endParaRPr sz="15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500">
                <a:solidFill>
                  <a:schemeClr val="dk1"/>
                </a:solidFill>
                <a:highlight>
                  <a:schemeClr val="lt1"/>
                </a:highlight>
                <a:latin typeface="Times New Roman"/>
                <a:ea typeface="Times New Roman"/>
                <a:cs typeface="Times New Roman"/>
                <a:sym typeface="Times New Roman"/>
              </a:rPr>
              <a:t>- The market is projected to reach USD 1.95 billion by 2028.</a:t>
            </a:r>
            <a:endParaRPr sz="1500">
              <a:solidFill>
                <a:schemeClr val="dk1"/>
              </a:solidFill>
              <a:highlight>
                <a:schemeClr val="lt1"/>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200">
              <a:solidFill>
                <a:schemeClr val="dk1"/>
              </a:solidFill>
              <a:highlight>
                <a:schemeClr val="lt1"/>
              </a:highlight>
              <a:latin typeface="Times New Roman"/>
              <a:ea typeface="Times New Roman"/>
              <a:cs typeface="Times New Roman"/>
              <a:sym typeface="Times New Roman"/>
            </a:endParaRPr>
          </a:p>
        </p:txBody>
      </p:sp>
      <p:pic>
        <p:nvPicPr>
          <p:cNvPr descr="A graph of housing units with a number of percent&#10;&#10;Description automatically generated" id="87" name="Google Shape;87;p17"/>
          <p:cNvPicPr preferRelativeResize="0"/>
          <p:nvPr/>
        </p:nvPicPr>
        <p:blipFill>
          <a:blip r:embed="rId3">
            <a:alphaModFix/>
          </a:blip>
          <a:stretch>
            <a:fillRect/>
          </a:stretch>
        </p:blipFill>
        <p:spPr>
          <a:xfrm>
            <a:off x="41400" y="1030900"/>
            <a:ext cx="4952800" cy="3714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420">
                <a:solidFill>
                  <a:schemeClr val="accent1"/>
                </a:solidFill>
                <a:latin typeface="Playfair Display"/>
                <a:ea typeface="Playfair Display"/>
                <a:cs typeface="Playfair Display"/>
                <a:sym typeface="Playfair Display"/>
              </a:rPr>
              <a:t>Competitors</a:t>
            </a:r>
            <a:endParaRPr b="1" sz="4420">
              <a:solidFill>
                <a:schemeClr val="accent1"/>
              </a:solidFill>
              <a:latin typeface="Playfair Display"/>
              <a:ea typeface="Playfair Display"/>
              <a:cs typeface="Playfair Display"/>
              <a:sym typeface="Playfair Display"/>
            </a:endParaRPr>
          </a:p>
        </p:txBody>
      </p:sp>
      <p:graphicFrame>
        <p:nvGraphicFramePr>
          <p:cNvPr id="93" name="Google Shape;93;p18"/>
          <p:cNvGraphicFramePr/>
          <p:nvPr/>
        </p:nvGraphicFramePr>
        <p:xfrm>
          <a:off x="1004700" y="1518775"/>
          <a:ext cx="3000000" cy="3000000"/>
        </p:xfrm>
        <a:graphic>
          <a:graphicData uri="http://schemas.openxmlformats.org/drawingml/2006/table">
            <a:tbl>
              <a:tblPr>
                <a:noFill/>
                <a:tableStyleId>{481CAD57-793D-4EE2-9168-9AF0F395F818}</a:tableStyleId>
              </a:tblPr>
              <a:tblGrid>
                <a:gridCol w="1693650"/>
                <a:gridCol w="1693650"/>
                <a:gridCol w="1693650"/>
                <a:gridCol w="1693650"/>
              </a:tblGrid>
              <a:tr h="499825">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Easy-Install</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Price</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Secure</a:t>
                      </a:r>
                      <a:endParaRPr sz="1800">
                        <a:latin typeface="Times New Roman"/>
                        <a:ea typeface="Times New Roman"/>
                        <a:cs typeface="Times New Roman"/>
                        <a:sym typeface="Times New Roman"/>
                      </a:endParaRPr>
                    </a:p>
                  </a:txBody>
                  <a:tcPr marT="91425" marB="91425" marR="91425" marL="91425"/>
                </a:tc>
              </a:tr>
              <a:tr h="592200">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Chamberlain</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solidFill>
                            <a:srgbClr val="474747"/>
                          </a:solidFill>
                          <a:highlight>
                            <a:srgbClr val="FFFFFF"/>
                          </a:highlight>
                          <a:latin typeface="Roboto"/>
                          <a:ea typeface="Roboto"/>
                          <a:cs typeface="Roboto"/>
                          <a:sym typeface="Roboto"/>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solidFill>
                            <a:srgbClr val="4D5156"/>
                          </a:solidFill>
                          <a:highlight>
                            <a:srgbClr val="FFFFFF"/>
                          </a:highlight>
                          <a:latin typeface="Roboto"/>
                          <a:ea typeface="Roboto"/>
                          <a:cs typeface="Roboto"/>
                          <a:sym typeface="Roboto"/>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rgbClr val="474747"/>
                          </a:solidFill>
                          <a:highlight>
                            <a:schemeClr val="lt1"/>
                          </a:highlight>
                          <a:latin typeface="Roboto"/>
                          <a:ea typeface="Roboto"/>
                          <a:cs typeface="Roboto"/>
                          <a:sym typeface="Roboto"/>
                        </a:rPr>
                        <a: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sz="1200">
                        <a:solidFill>
                          <a:srgbClr val="474747"/>
                        </a:solidFill>
                        <a:highlight>
                          <a:schemeClr val="lt1"/>
                        </a:highlight>
                        <a:latin typeface="Roboto"/>
                        <a:ea typeface="Roboto"/>
                        <a:cs typeface="Roboto"/>
                        <a:sym typeface="Roboto"/>
                      </a:endParaRPr>
                    </a:p>
                  </a:txBody>
                  <a:tcPr marT="91425" marB="91425" marR="91425" marL="91425"/>
                </a:tc>
              </a:tr>
              <a:tr h="761475">
                <a:tc>
                  <a:txBody>
                    <a:bodyPr/>
                    <a:lstStyle/>
                    <a:p>
                      <a:pPr indent="0" lvl="0" marL="0" rtl="0" algn="l">
                        <a:lnSpc>
                          <a:spcPct val="133333"/>
                        </a:lnSpc>
                        <a:spcBef>
                          <a:spcPts val="0"/>
                        </a:spcBef>
                        <a:spcAft>
                          <a:spcPts val="0"/>
                        </a:spcAft>
                        <a:buClr>
                          <a:schemeClr val="dk1"/>
                        </a:buClr>
                        <a:buSzPts val="1100"/>
                        <a:buFont typeface="Arial"/>
                        <a:buNone/>
                      </a:pPr>
                      <a:r>
                        <a:rPr lang="en" sz="1800">
                          <a:solidFill>
                            <a:srgbClr val="0F1111"/>
                          </a:solidFill>
                          <a:highlight>
                            <a:srgbClr val="FFFFFF"/>
                          </a:highlight>
                          <a:latin typeface="Times New Roman"/>
                          <a:ea typeface="Times New Roman"/>
                          <a:cs typeface="Times New Roman"/>
                          <a:sym typeface="Times New Roman"/>
                        </a:rPr>
                        <a:t>Meross</a:t>
                      </a:r>
                      <a:endParaRPr sz="1800">
                        <a:solidFill>
                          <a:srgbClr val="0F111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lang="en" sz="1200">
                          <a:solidFill>
                            <a:srgbClr val="4D5156"/>
                          </a:solidFill>
                          <a:highlight>
                            <a:srgbClr val="FFFFFF"/>
                          </a:highlight>
                          <a:latin typeface="Roboto"/>
                          <a:ea typeface="Roboto"/>
                          <a:cs typeface="Roboto"/>
                          <a:sym typeface="Roboto"/>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rgbClr val="474747"/>
                          </a:solidFill>
                          <a:highlight>
                            <a:schemeClr val="lt1"/>
                          </a:highlight>
                          <a:latin typeface="Roboto"/>
                          <a:ea typeface="Roboto"/>
                          <a:cs typeface="Roboto"/>
                          <a:sym typeface="Roboto"/>
                        </a:rPr>
                        <a: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solidFill>
                            <a:srgbClr val="4D5156"/>
                          </a:solidFill>
                          <a:highlight>
                            <a:srgbClr val="FFFFFF"/>
                          </a:highlight>
                          <a:latin typeface="Roboto"/>
                          <a:ea typeface="Roboto"/>
                          <a:cs typeface="Roboto"/>
                          <a:sym typeface="Roboto"/>
                        </a:rPr>
                        <a:t>❌</a:t>
                      </a:r>
                      <a:endParaRPr>
                        <a:latin typeface="Times New Roman"/>
                        <a:ea typeface="Times New Roman"/>
                        <a:cs typeface="Times New Roman"/>
                        <a:sym typeface="Times New Roman"/>
                      </a:endParaRPr>
                    </a:p>
                  </a:txBody>
                  <a:tcPr marT="91425" marB="91425" marR="91425" marL="91425"/>
                </a:tc>
              </a:tr>
              <a:tr h="67417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Aubric</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rgbClr val="474747"/>
                          </a:solidFill>
                          <a:highlight>
                            <a:schemeClr val="lt1"/>
                          </a:highlight>
                          <a:latin typeface="Roboto"/>
                          <a:ea typeface="Roboto"/>
                          <a:cs typeface="Roboto"/>
                          <a:sym typeface="Roboto"/>
                        </a:rPr>
                        <a: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lang="en" sz="1200">
                          <a:solidFill>
                            <a:srgbClr val="474747"/>
                          </a:solidFill>
                          <a:highlight>
                            <a:schemeClr val="lt1"/>
                          </a:highlight>
                          <a:latin typeface="Roboto"/>
                          <a:ea typeface="Roboto"/>
                          <a:cs typeface="Roboto"/>
                          <a:sym typeface="Roboto"/>
                        </a:rPr>
                        <a:t>✔️</a:t>
                      </a:r>
                      <a:endParaRPr>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solidFill>
                            <a:srgbClr val="4D5156"/>
                          </a:solidFill>
                          <a:highlight>
                            <a:srgbClr val="FFFFFF"/>
                          </a:highlight>
                          <a:latin typeface="Roboto"/>
                          <a:ea typeface="Roboto"/>
                          <a:cs typeface="Roboto"/>
                          <a:sym typeface="Roboto"/>
                        </a:rPr>
                        <a:t>❌</a:t>
                      </a:r>
                      <a:endParaRPr>
                        <a:latin typeface="Times New Roman"/>
                        <a:ea typeface="Times New Roman"/>
                        <a:cs typeface="Times New Roman"/>
                        <a:sym typeface="Times New Roman"/>
                      </a:endParaRPr>
                    </a:p>
                  </a:txBody>
                  <a:tcPr marT="91425" marB="91425" marR="91425" marL="91425"/>
                </a:tc>
              </a:tr>
              <a:tr h="674175">
                <a:tc>
                  <a:txBody>
                    <a:bodyPr/>
                    <a:lstStyle/>
                    <a:p>
                      <a:pPr indent="0" lvl="0" marL="0" rtl="0" algn="l">
                        <a:spcBef>
                          <a:spcPts val="0"/>
                        </a:spcBef>
                        <a:spcAft>
                          <a:spcPts val="0"/>
                        </a:spcAft>
                        <a:buNone/>
                      </a:pPr>
                      <a:r>
                        <a:rPr lang="en" sz="1800">
                          <a:latin typeface="Times New Roman"/>
                          <a:ea typeface="Times New Roman"/>
                          <a:cs typeface="Times New Roman"/>
                          <a:sym typeface="Times New Roman"/>
                        </a:rPr>
                        <a:t>Garage Go</a:t>
                      </a:r>
                      <a:endParaRPr sz="1800">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solidFill>
                            <a:srgbClr val="474747"/>
                          </a:solidFill>
                          <a:highlight>
                            <a:srgbClr val="FFFFFF"/>
                          </a:highlight>
                          <a:latin typeface="Roboto"/>
                          <a:ea typeface="Roboto"/>
                          <a:cs typeface="Roboto"/>
                          <a:sym typeface="Roboto"/>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solidFill>
                            <a:srgbClr val="474747"/>
                          </a:solidFill>
                          <a:highlight>
                            <a:srgbClr val="FFFFFF"/>
                          </a:highlight>
                          <a:latin typeface="Roboto"/>
                          <a:ea typeface="Roboto"/>
                          <a:cs typeface="Roboto"/>
                          <a:sym typeface="Roboto"/>
                        </a:rPr>
                        <a:t>✔️</a:t>
                      </a:r>
                      <a:endParaRPr>
                        <a:latin typeface="Times New Roman"/>
                        <a:ea typeface="Times New Roman"/>
                        <a:cs typeface="Times New Roman"/>
                        <a:sym typeface="Times New Roman"/>
                      </a:endParaRPr>
                    </a:p>
                  </a:txBody>
                  <a:tcPr marT="91425" marB="91425" marR="91425" marL="91425"/>
                </a:tc>
                <a:tc>
                  <a:txBody>
                    <a:bodyPr/>
                    <a:lstStyle/>
                    <a:p>
                      <a:pPr indent="0" lvl="0" marL="0" rtl="0" algn="ctr">
                        <a:spcBef>
                          <a:spcPts val="0"/>
                        </a:spcBef>
                        <a:spcAft>
                          <a:spcPts val="0"/>
                        </a:spcAft>
                        <a:buNone/>
                      </a:pPr>
                      <a:r>
                        <a:rPr lang="en" sz="1200">
                          <a:solidFill>
                            <a:srgbClr val="474747"/>
                          </a:solidFill>
                          <a:highlight>
                            <a:srgbClr val="FFFFFF"/>
                          </a:highlight>
                          <a:latin typeface="Roboto"/>
                          <a:ea typeface="Roboto"/>
                          <a:cs typeface="Roboto"/>
                          <a:sym typeface="Roboto"/>
                        </a:rPr>
                        <a:t>✔️</a:t>
                      </a:r>
                      <a:endParaRPr>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31983" y="210225"/>
            <a:ext cx="3302100" cy="73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4380">
                <a:solidFill>
                  <a:schemeClr val="accent1"/>
                </a:solidFill>
                <a:latin typeface="Playfair Display"/>
                <a:ea typeface="Playfair Display"/>
                <a:cs typeface="Playfair Display"/>
                <a:sym typeface="Playfair Display"/>
              </a:rPr>
              <a:t>CAD Design</a:t>
            </a:r>
            <a:endParaRPr b="1" sz="4380">
              <a:solidFill>
                <a:schemeClr val="accent1"/>
              </a:solidFill>
              <a:latin typeface="Playfair Display"/>
              <a:ea typeface="Playfair Display"/>
              <a:cs typeface="Playfair Display"/>
              <a:sym typeface="Playfair Display"/>
            </a:endParaRPr>
          </a:p>
        </p:txBody>
      </p:sp>
      <p:pic>
        <p:nvPicPr>
          <p:cNvPr id="99" name="Google Shape;99;p19"/>
          <p:cNvPicPr preferRelativeResize="0"/>
          <p:nvPr/>
        </p:nvPicPr>
        <p:blipFill>
          <a:blip r:embed="rId3">
            <a:alphaModFix/>
          </a:blip>
          <a:stretch>
            <a:fillRect/>
          </a:stretch>
        </p:blipFill>
        <p:spPr>
          <a:xfrm>
            <a:off x="5461026" y="940425"/>
            <a:ext cx="3410949" cy="2220250"/>
          </a:xfrm>
          <a:prstGeom prst="rect">
            <a:avLst/>
          </a:prstGeom>
          <a:noFill/>
          <a:ln>
            <a:noFill/>
          </a:ln>
        </p:spPr>
      </p:pic>
      <p:pic>
        <p:nvPicPr>
          <p:cNvPr id="100" name="Google Shape;100;p19"/>
          <p:cNvPicPr preferRelativeResize="0"/>
          <p:nvPr/>
        </p:nvPicPr>
        <p:blipFill>
          <a:blip r:embed="rId4">
            <a:alphaModFix/>
          </a:blip>
          <a:stretch>
            <a:fillRect/>
          </a:stretch>
        </p:blipFill>
        <p:spPr>
          <a:xfrm>
            <a:off x="1" y="3376275"/>
            <a:ext cx="2914249" cy="1674001"/>
          </a:xfrm>
          <a:prstGeom prst="rect">
            <a:avLst/>
          </a:prstGeom>
          <a:noFill/>
          <a:ln>
            <a:noFill/>
          </a:ln>
        </p:spPr>
      </p:pic>
      <p:pic>
        <p:nvPicPr>
          <p:cNvPr id="101" name="Google Shape;101;p19"/>
          <p:cNvPicPr preferRelativeResize="0"/>
          <p:nvPr/>
        </p:nvPicPr>
        <p:blipFill>
          <a:blip r:embed="rId5">
            <a:alphaModFix/>
          </a:blip>
          <a:stretch>
            <a:fillRect/>
          </a:stretch>
        </p:blipFill>
        <p:spPr>
          <a:xfrm>
            <a:off x="216088" y="1101051"/>
            <a:ext cx="2638425" cy="1743075"/>
          </a:xfrm>
          <a:prstGeom prst="rect">
            <a:avLst/>
          </a:prstGeom>
          <a:noFill/>
          <a:ln>
            <a:noFill/>
          </a:ln>
        </p:spPr>
      </p:pic>
      <p:pic>
        <p:nvPicPr>
          <p:cNvPr id="102" name="Google Shape;102;p19"/>
          <p:cNvPicPr preferRelativeResize="0"/>
          <p:nvPr/>
        </p:nvPicPr>
        <p:blipFill>
          <a:blip r:embed="rId6">
            <a:alphaModFix/>
          </a:blip>
          <a:stretch>
            <a:fillRect/>
          </a:stretch>
        </p:blipFill>
        <p:spPr>
          <a:xfrm>
            <a:off x="2992413" y="1017725"/>
            <a:ext cx="2379219" cy="1600725"/>
          </a:xfrm>
          <a:prstGeom prst="rect">
            <a:avLst/>
          </a:prstGeom>
          <a:noFill/>
          <a:ln>
            <a:noFill/>
          </a:ln>
        </p:spPr>
      </p:pic>
      <p:pic>
        <p:nvPicPr>
          <p:cNvPr id="103" name="Google Shape;103;p19"/>
          <p:cNvPicPr preferRelativeResize="0"/>
          <p:nvPr/>
        </p:nvPicPr>
        <p:blipFill>
          <a:blip r:embed="rId7">
            <a:alphaModFix/>
          </a:blip>
          <a:stretch>
            <a:fillRect/>
          </a:stretch>
        </p:blipFill>
        <p:spPr>
          <a:xfrm>
            <a:off x="3139288" y="3070101"/>
            <a:ext cx="2232342" cy="2146975"/>
          </a:xfrm>
          <a:prstGeom prst="rect">
            <a:avLst/>
          </a:prstGeom>
          <a:noFill/>
          <a:ln>
            <a:noFill/>
          </a:ln>
        </p:spPr>
      </p:pic>
      <p:pic>
        <p:nvPicPr>
          <p:cNvPr id="104" name="Google Shape;104;p19"/>
          <p:cNvPicPr preferRelativeResize="0"/>
          <p:nvPr/>
        </p:nvPicPr>
        <p:blipFill>
          <a:blip r:embed="rId8">
            <a:alphaModFix/>
          </a:blip>
          <a:stretch>
            <a:fillRect/>
          </a:stretch>
        </p:blipFill>
        <p:spPr>
          <a:xfrm>
            <a:off x="5769599" y="3306475"/>
            <a:ext cx="2914251" cy="1859494"/>
          </a:xfrm>
          <a:prstGeom prst="rect">
            <a:avLst/>
          </a:prstGeom>
          <a:noFill/>
          <a:ln>
            <a:noFill/>
          </a:ln>
        </p:spPr>
      </p:pic>
      <p:sp>
        <p:nvSpPr>
          <p:cNvPr id="105" name="Google Shape;105;p19"/>
          <p:cNvSpPr txBox="1"/>
          <p:nvPr/>
        </p:nvSpPr>
        <p:spPr>
          <a:xfrm>
            <a:off x="3775525" y="64425"/>
            <a:ext cx="1830900" cy="7302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SolidWorks.</a:t>
            </a:r>
            <a:endParaRPr sz="18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sz="1800">
                <a:solidFill>
                  <a:schemeClr val="dk1"/>
                </a:solidFill>
                <a:latin typeface="Times New Roman"/>
                <a:ea typeface="Times New Roman"/>
                <a:cs typeface="Times New Roman"/>
                <a:sym typeface="Times New Roman"/>
              </a:rPr>
              <a:t>Formlabs.</a:t>
            </a:r>
            <a:endParaRPr sz="1800">
              <a:solidFill>
                <a:schemeClr val="dk1"/>
              </a:solidFill>
              <a:latin typeface="Times New Roman"/>
              <a:ea typeface="Times New Roman"/>
              <a:cs typeface="Times New Roman"/>
              <a:sym typeface="Times New Roman"/>
            </a:endParaRPr>
          </a:p>
        </p:txBody>
      </p:sp>
      <p:sp>
        <p:nvSpPr>
          <p:cNvPr id="106" name="Google Shape;106;p19"/>
          <p:cNvSpPr txBox="1"/>
          <p:nvPr/>
        </p:nvSpPr>
        <p:spPr>
          <a:xfrm>
            <a:off x="5629525" y="64425"/>
            <a:ext cx="3194400" cy="359100"/>
          </a:xfrm>
          <a:prstGeom prst="rect">
            <a:avLst/>
          </a:prstGeom>
          <a:noFill/>
          <a:ln>
            <a:noFill/>
          </a:ln>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23 Hour Total Print Time</a:t>
            </a:r>
            <a:endParaRPr sz="17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73150"/>
            <a:ext cx="4942800" cy="81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500">
                <a:solidFill>
                  <a:schemeClr val="accent1"/>
                </a:solidFill>
                <a:latin typeface="Playfair Display"/>
                <a:ea typeface="Playfair Display"/>
                <a:cs typeface="Playfair Display"/>
                <a:sym typeface="Playfair Display"/>
              </a:rPr>
              <a:t>How can I connect it? </a:t>
            </a:r>
            <a:endParaRPr b="1" sz="3500">
              <a:solidFill>
                <a:schemeClr val="accent1"/>
              </a:solidFill>
              <a:latin typeface="Playfair Display"/>
              <a:ea typeface="Playfair Display"/>
              <a:cs typeface="Playfair Display"/>
              <a:sym typeface="Playfair Display"/>
            </a:endParaRPr>
          </a:p>
        </p:txBody>
      </p:sp>
      <p:sp>
        <p:nvSpPr>
          <p:cNvPr id="112" name="Google Shape;112;p20"/>
          <p:cNvSpPr txBox="1"/>
          <p:nvPr>
            <p:ph idx="1" type="body"/>
          </p:nvPr>
        </p:nvSpPr>
        <p:spPr>
          <a:xfrm>
            <a:off x="50725" y="987475"/>
            <a:ext cx="3985800" cy="38976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Download the Blynk app on your phone(Android &amp; IOS).</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An email with Blynk Token will be sent to your personal email address.</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Apply the Token with our provided app to link with the microcontroller and control it from Blynk.</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Use the Smart-Press for garage opener and Smart-Power Toggle for switching on/off garage motor.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AutoNum type="arabicPeriod"/>
            </a:pPr>
            <a:r>
              <a:rPr lang="en" sz="1700">
                <a:solidFill>
                  <a:schemeClr val="dk1"/>
                </a:solidFill>
                <a:latin typeface="Times New Roman"/>
                <a:ea typeface="Times New Roman"/>
                <a:cs typeface="Times New Roman"/>
                <a:sym typeface="Times New Roman"/>
              </a:rPr>
              <a:t>Bonus: More smart IoT devices at your home can totally be added into here!  </a:t>
            </a:r>
            <a:endParaRPr sz="1700">
              <a:solidFill>
                <a:schemeClr val="dk1"/>
              </a:solidFill>
              <a:latin typeface="Times New Roman"/>
              <a:ea typeface="Times New Roman"/>
              <a:cs typeface="Times New Roman"/>
              <a:sym typeface="Times New Roman"/>
            </a:endParaRPr>
          </a:p>
        </p:txBody>
      </p:sp>
      <p:pic>
        <p:nvPicPr>
          <p:cNvPr id="113" name="Google Shape;113;p20"/>
          <p:cNvPicPr preferRelativeResize="0"/>
          <p:nvPr/>
        </p:nvPicPr>
        <p:blipFill>
          <a:blip r:embed="rId3">
            <a:alphaModFix/>
          </a:blip>
          <a:stretch>
            <a:fillRect/>
          </a:stretch>
        </p:blipFill>
        <p:spPr>
          <a:xfrm>
            <a:off x="4084475" y="1260650"/>
            <a:ext cx="2431500" cy="2961074"/>
          </a:xfrm>
          <a:prstGeom prst="rect">
            <a:avLst/>
          </a:prstGeom>
          <a:noFill/>
          <a:ln>
            <a:noFill/>
          </a:ln>
        </p:spPr>
      </p:pic>
      <p:pic>
        <p:nvPicPr>
          <p:cNvPr id="114" name="Google Shape;114;p20"/>
          <p:cNvPicPr preferRelativeResize="0"/>
          <p:nvPr/>
        </p:nvPicPr>
        <p:blipFill>
          <a:blip r:embed="rId4">
            <a:alphaModFix/>
          </a:blip>
          <a:stretch>
            <a:fillRect/>
          </a:stretch>
        </p:blipFill>
        <p:spPr>
          <a:xfrm>
            <a:off x="6563925" y="987475"/>
            <a:ext cx="2508525" cy="38976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nvSpPr>
        <p:spPr>
          <a:xfrm>
            <a:off x="1252700" y="4517150"/>
            <a:ext cx="3436200" cy="496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pic>
        <p:nvPicPr>
          <p:cNvPr id="120" name="Google Shape;120;p21"/>
          <p:cNvPicPr preferRelativeResize="0"/>
          <p:nvPr/>
        </p:nvPicPr>
        <p:blipFill>
          <a:blip r:embed="rId3">
            <a:alphaModFix/>
          </a:blip>
          <a:stretch>
            <a:fillRect/>
          </a:stretch>
        </p:blipFill>
        <p:spPr>
          <a:xfrm>
            <a:off x="0" y="0"/>
            <a:ext cx="9144000" cy="5143500"/>
          </a:xfrm>
          <a:prstGeom prst="rect">
            <a:avLst/>
          </a:prstGeom>
          <a:noFill/>
          <a:ln>
            <a:noFill/>
          </a:ln>
        </p:spPr>
      </p:pic>
      <p:sp>
        <p:nvSpPr>
          <p:cNvPr id="121" name="Google Shape;121;p21"/>
          <p:cNvSpPr txBox="1"/>
          <p:nvPr>
            <p:ph type="title"/>
          </p:nvPr>
        </p:nvSpPr>
        <p:spPr>
          <a:xfrm>
            <a:off x="7078195" y="3787135"/>
            <a:ext cx="2065800" cy="2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chemeClr val="accent1"/>
                </a:solidFill>
                <a:latin typeface="Playfair Display"/>
                <a:ea typeface="Playfair Display"/>
                <a:cs typeface="Playfair Display"/>
                <a:sym typeface="Playfair Display"/>
              </a:rPr>
              <a:t>Demo</a:t>
            </a:r>
            <a:endParaRPr sz="4400">
              <a:solidFill>
                <a:schemeClr val="accent1"/>
              </a:solidFill>
              <a:latin typeface="Playfair Display"/>
              <a:ea typeface="Playfair Display"/>
              <a:cs typeface="Playfair Display"/>
              <a:sym typeface="Playfair Display"/>
            </a:endParaRPr>
          </a:p>
        </p:txBody>
      </p:sp>
      <p:sp>
        <p:nvSpPr>
          <p:cNvPr id="122" name="Google Shape;122;p21"/>
          <p:cNvSpPr txBox="1"/>
          <p:nvPr/>
        </p:nvSpPr>
        <p:spPr>
          <a:xfrm>
            <a:off x="3171350" y="4386650"/>
            <a:ext cx="3258000" cy="24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u="sng">
                <a:solidFill>
                  <a:schemeClr val="accent1"/>
                </a:solidFill>
                <a:latin typeface="Roboto"/>
                <a:ea typeface="Roboto"/>
                <a:cs typeface="Roboto"/>
                <a:sym typeface="Roboto"/>
                <a:hlinkClick r:id="rId4">
                  <a:extLst>
                    <a:ext uri="{A12FA001-AC4F-418D-AE19-62706E023703}">
                      <ahyp:hlinkClr val="tx"/>
                    </a:ext>
                  </a:extLst>
                </a:hlinkClick>
              </a:rPr>
              <a:t>Garage Go Video Demo Link</a:t>
            </a:r>
            <a:endParaRPr sz="1800">
              <a:solidFill>
                <a:schemeClr val="accen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