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3" r:id="rId7"/>
    <p:sldId id="262" r:id="rId8"/>
    <p:sldId id="267" r:id="rId9"/>
    <p:sldId id="261" r:id="rId10"/>
    <p:sldId id="268" r:id="rId11"/>
    <p:sldId id="269" r:id="rId12"/>
    <p:sldId id="270" r:id="rId13"/>
    <p:sldId id="264" r:id="rId14"/>
    <p:sldId id="265" r:id="rId15"/>
    <p:sldId id="272" r:id="rId16"/>
    <p:sldId id="273" r:id="rId17"/>
    <p:sldId id="274" r:id="rId18"/>
    <p:sldId id="275" r:id="rId19"/>
    <p:sldId id="276" r:id="rId20"/>
    <p:sldId id="277" r:id="rId21"/>
    <p:sldId id="278" r:id="rId22"/>
    <p:sldId id="271"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68840-D1B6-BAEA-7D46-8C25348AF2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3597E1-5422-BCAD-CE33-CAC4135F1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1059CA5-3E70-DB41-9206-EA924DE2453C}"/>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DE540E83-5DD3-9D2E-15BD-74CFA8BDCD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528D3-B922-4ED1-B5FE-C309E24DA0D8}"/>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427149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07794-838F-C65F-A58D-28E3ADA434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4D362F-202E-FD45-9733-4265BE1EFD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6561A4-55C5-6A67-F0A9-90548D2F1BB9}"/>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42AA4AA8-6B68-09FB-C747-DCEBBCF390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F84B87-D702-08AE-A5EF-BC63908DF4A5}"/>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250687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E21973-EF0B-8DF3-4E52-6B39C829F2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FD39EB-A2CD-A807-4D1B-E6FC0F920C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7AC13-9111-FC5C-3FBB-F1AF12C00754}"/>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C22C6756-043B-F993-4FE9-2FEBC901A1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7DBD4D-3086-71F9-26D7-9F9C870E94DA}"/>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327687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23B50-DCAE-7F1B-00A2-A544032693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B1A9C7-26E6-B142-39F5-268CD67C54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9A583E-ABC3-58CC-C163-43C148811B67}"/>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F0A36BC1-45C8-1C1D-DADD-8387B160D7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2F3FBC-B6D4-3FB8-98AD-E31047F80627}"/>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280317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F2E60-56A8-5B86-C261-9C7D1AC0B5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DC9543-3C19-AFF3-0812-A542DA3046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5022F3-84AA-DE97-B095-A70271C16C24}"/>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612450FE-25B7-14A0-8F0D-DD689C2660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74238C-26FF-0EC3-29FF-6332691C0400}"/>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216629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88365-EF6E-A21E-5B5D-2D1B30E4F3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F74D1F-2DFD-6AE4-3EDA-BC4D723434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031069E-6B56-B2D1-00B3-7295BE2AE51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3EA375-C3B5-2FA1-895A-67A7DC125318}"/>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6" name="页脚占位符 5">
            <a:extLst>
              <a:ext uri="{FF2B5EF4-FFF2-40B4-BE49-F238E27FC236}">
                <a16:creationId xmlns:a16="http://schemas.microsoft.com/office/drawing/2014/main" id="{1B45B947-0B51-0C71-10E5-C36B173A40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C49438-E726-DF9E-CBD7-6D2FB1949204}"/>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55887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B1E91-6932-07B8-7A04-1150A31CB41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B3E282-AD01-D326-3A35-93FB0DE4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AB20167-C434-A956-3668-14CEBAA806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996F1-7F67-06F9-8729-2B08D8E89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6A48E7-EAA1-843B-43A5-D37434520E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62E9C3-AFF6-C133-6496-B0877E3BC4FE}"/>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8" name="页脚占位符 7">
            <a:extLst>
              <a:ext uri="{FF2B5EF4-FFF2-40B4-BE49-F238E27FC236}">
                <a16:creationId xmlns:a16="http://schemas.microsoft.com/office/drawing/2014/main" id="{796AC123-BB65-901D-6D4C-E92A2EF8867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AF2B8F-F75A-BD9F-47D3-C3D1AC26DA35}"/>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173224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8B522-A948-4F94-7478-B630438534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3DF3B4-AA0B-B766-7334-78A8CD2FC49C}"/>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4" name="页脚占位符 3">
            <a:extLst>
              <a:ext uri="{FF2B5EF4-FFF2-40B4-BE49-F238E27FC236}">
                <a16:creationId xmlns:a16="http://schemas.microsoft.com/office/drawing/2014/main" id="{16FFE46A-A186-8BB4-13FB-CFE4F3845B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0A6A5B1-0D38-A857-ECDC-4C465D6C9916}"/>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257613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E75F82-7682-B82D-198C-31775D1E8764}"/>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3" name="页脚占位符 2">
            <a:extLst>
              <a:ext uri="{FF2B5EF4-FFF2-40B4-BE49-F238E27FC236}">
                <a16:creationId xmlns:a16="http://schemas.microsoft.com/office/drawing/2014/main" id="{2607F9AF-DC9A-9EE4-FA84-4386E2A3D7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50FE970-132B-1D54-6756-C840A0848795}"/>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314422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4E367-ACCD-29E5-00B2-7108DF687D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2FC3A9C-5B25-C82A-D94B-35294851D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C3CB466-1D03-4A4C-E8CF-95CCD00D7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44DEA6-E07E-75F0-86A2-A1DD9E79C83C}"/>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6" name="页脚占位符 5">
            <a:extLst>
              <a:ext uri="{FF2B5EF4-FFF2-40B4-BE49-F238E27FC236}">
                <a16:creationId xmlns:a16="http://schemas.microsoft.com/office/drawing/2014/main" id="{39669737-471E-C940-1254-10387D9FF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E0CC83-5C28-30FB-167F-E21391982DB4}"/>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321249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1682B-EB4C-05FD-A899-91C2B11801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BFE7D4-EA1D-4218-F66B-D877C7DA8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979C5E-10F6-0E64-9EC4-1515D712A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EDFFFF-DE67-9931-2A15-9989E4116B0D}"/>
              </a:ext>
            </a:extLst>
          </p:cNvPr>
          <p:cNvSpPr>
            <a:spLocks noGrp="1"/>
          </p:cNvSpPr>
          <p:nvPr>
            <p:ph type="dt" sz="half" idx="10"/>
          </p:nvPr>
        </p:nvSpPr>
        <p:spPr/>
        <p:txBody>
          <a:bodyPr/>
          <a:lstStyle/>
          <a:p>
            <a:fld id="{941F6234-225A-400C-8DE8-18E0163D7A11}" type="datetimeFigureOut">
              <a:rPr lang="zh-CN" altLang="en-US" smtClean="0"/>
              <a:t>2022/7/1</a:t>
            </a:fld>
            <a:endParaRPr lang="zh-CN" altLang="en-US"/>
          </a:p>
        </p:txBody>
      </p:sp>
      <p:sp>
        <p:nvSpPr>
          <p:cNvPr id="6" name="页脚占位符 5">
            <a:extLst>
              <a:ext uri="{FF2B5EF4-FFF2-40B4-BE49-F238E27FC236}">
                <a16:creationId xmlns:a16="http://schemas.microsoft.com/office/drawing/2014/main" id="{4B9A8694-07EB-CFC1-74D4-EC48CEEFB7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CB3119-4AE5-BA33-8EC2-AAEAD925B45B}"/>
              </a:ext>
            </a:extLst>
          </p:cNvPr>
          <p:cNvSpPr>
            <a:spLocks noGrp="1"/>
          </p:cNvSpPr>
          <p:nvPr>
            <p:ph type="sldNum" sz="quarter" idx="12"/>
          </p:nvPr>
        </p:nvSpPr>
        <p:spPr/>
        <p:txBody>
          <a:body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113831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5F0A35-50B6-01A7-874D-E7CB1DB44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6F44B3-2E0D-2B54-3391-833B87879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4CC28C-0553-7B37-2BBD-2C7E5FD93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F6234-225A-400C-8DE8-18E0163D7A11}" type="datetimeFigureOut">
              <a:rPr lang="zh-CN" altLang="en-US" smtClean="0"/>
              <a:t>2022/7/1</a:t>
            </a:fld>
            <a:endParaRPr lang="zh-CN" altLang="en-US"/>
          </a:p>
        </p:txBody>
      </p:sp>
      <p:sp>
        <p:nvSpPr>
          <p:cNvPr id="5" name="页脚占位符 4">
            <a:extLst>
              <a:ext uri="{FF2B5EF4-FFF2-40B4-BE49-F238E27FC236}">
                <a16:creationId xmlns:a16="http://schemas.microsoft.com/office/drawing/2014/main" id="{805A4124-22E0-EADA-E4B1-CF48563FD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BECC4D-C949-E750-C239-56ABAD5BEC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0D71B-1C85-47F2-834E-0C736750AD88}" type="slidenum">
              <a:rPr lang="zh-CN" altLang="en-US" smtClean="0"/>
              <a:t>‹#›</a:t>
            </a:fld>
            <a:endParaRPr lang="zh-CN" altLang="en-US"/>
          </a:p>
        </p:txBody>
      </p:sp>
    </p:spTree>
    <p:extLst>
      <p:ext uri="{BB962C8B-B14F-4D97-AF65-F5344CB8AC3E}">
        <p14:creationId xmlns:p14="http://schemas.microsoft.com/office/powerpoint/2010/main" val="258632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zhuanlan.zhihu.com/p/8026137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acm.hdu.edu.cn/webcontest/contest_showproblem.php?pid=1002&amp;ojid=0&amp;cid=14311&amp;hide=0" TargetMode="External"/><Relationship Id="rId2" Type="http://schemas.openxmlformats.org/officeDocument/2006/relationships/hyperlink" Target="http://acm.hdu.edu.cn/showproblem.php?pid=1812"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deforces.com/contestInvitation/808bb9b49f2c803245ee225a42ee5569bffa7de5" TargetMode="External"/><Relationship Id="rId2" Type="http://schemas.openxmlformats.org/officeDocument/2006/relationships/hyperlink" Target="https://codeforces.com/gym/387824/problem/A"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2A894-4959-3224-422C-5DDEB6DB32C3}"/>
              </a:ext>
            </a:extLst>
          </p:cNvPr>
          <p:cNvSpPr>
            <a:spLocks noGrp="1"/>
          </p:cNvSpPr>
          <p:nvPr>
            <p:ph type="ctrTitle"/>
          </p:nvPr>
        </p:nvSpPr>
        <p:spPr/>
        <p:txBody>
          <a:bodyPr/>
          <a:lstStyle/>
          <a:p>
            <a:r>
              <a:rPr lang="zh-CN" altLang="en-US" dirty="0"/>
              <a:t>置换群</a:t>
            </a:r>
            <a:r>
              <a:rPr lang="en-US" altLang="zh-CN" dirty="0"/>
              <a:t>&amp;Burnside</a:t>
            </a:r>
            <a:r>
              <a:rPr lang="zh-CN" altLang="en-US" dirty="0"/>
              <a:t>引理</a:t>
            </a:r>
          </a:p>
        </p:txBody>
      </p:sp>
      <p:sp>
        <p:nvSpPr>
          <p:cNvPr id="3" name="副标题 2">
            <a:extLst>
              <a:ext uri="{FF2B5EF4-FFF2-40B4-BE49-F238E27FC236}">
                <a16:creationId xmlns:a16="http://schemas.microsoft.com/office/drawing/2014/main" id="{1BE0DD9D-EBAF-0CA1-3403-DBA4905E2E3E}"/>
              </a:ext>
            </a:extLst>
          </p:cNvPr>
          <p:cNvSpPr>
            <a:spLocks noGrp="1"/>
          </p:cNvSpPr>
          <p:nvPr>
            <p:ph type="subTitle" idx="1"/>
          </p:nvPr>
        </p:nvSpPr>
        <p:spPr/>
        <p:txBody>
          <a:bodyPr/>
          <a:lstStyle/>
          <a:p>
            <a:r>
              <a:rPr lang="en-US" altLang="zh-CN" dirty="0"/>
              <a:t>Prepared by SPY</a:t>
            </a:r>
            <a:endParaRPr lang="zh-CN" altLang="en-US" dirty="0"/>
          </a:p>
        </p:txBody>
      </p:sp>
    </p:spTree>
    <p:extLst>
      <p:ext uri="{BB962C8B-B14F-4D97-AF65-F5344CB8AC3E}">
        <p14:creationId xmlns:p14="http://schemas.microsoft.com/office/powerpoint/2010/main" val="35403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35A2-910D-69B6-BBE3-6CB37C67ACEA}"/>
              </a:ext>
            </a:extLst>
          </p:cNvPr>
          <p:cNvSpPr>
            <a:spLocks noGrp="1"/>
          </p:cNvSpPr>
          <p:nvPr>
            <p:ph type="title"/>
          </p:nvPr>
        </p:nvSpPr>
        <p:spPr/>
        <p:txBody>
          <a:bodyPr/>
          <a:lstStyle/>
          <a:p>
            <a:r>
              <a:rPr lang="en-US" altLang="zh-CN" dirty="0"/>
              <a:t>2.3.</a:t>
            </a:r>
            <a:r>
              <a:rPr lang="zh-CN" altLang="en-US" dirty="0"/>
              <a:t>例题解答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C896A-2AC6-A1E1-AD7B-3FCBFD5A130B}"/>
                  </a:ext>
                </a:extLst>
              </p:cNvPr>
              <p:cNvSpPr>
                <a:spLocks noGrp="1"/>
              </p:cNvSpPr>
              <p:nvPr>
                <p:ph idx="1"/>
              </p:nvPr>
            </p:nvSpPr>
            <p:spPr/>
            <p:txBody>
              <a:bodyPr/>
              <a:lstStyle/>
              <a:p>
                <a:r>
                  <a:rPr lang="zh-CN" altLang="en-US" dirty="0"/>
                  <a:t>第一步，找出旋转过程中有哪几种置换？</a:t>
                </a:r>
                <a:endParaRPr lang="en-US" altLang="zh-CN" dirty="0"/>
              </a:p>
              <a:p>
                <a:r>
                  <a:rPr lang="zh-CN" altLang="en-US" dirty="0"/>
                  <a:t>旋转</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4→4</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9</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2→4,</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4→3</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18</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1→4,</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4→1</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27</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3→4,</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4→2</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75DC896A-2AC6-A1E1-AD7B-3FCBFD5A130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768FF537-BA5A-9920-90EC-126EC0260A20}"/>
              </a:ext>
            </a:extLst>
          </p:cNvPr>
          <p:cNvGraphicFramePr>
            <a:graphicFrameLocks noGrp="1"/>
          </p:cNvGraphicFramePr>
          <p:nvPr>
            <p:extLst>
              <p:ext uri="{D42A27DB-BD31-4B8C-83A1-F6EECF244321}">
                <p14:modId xmlns:p14="http://schemas.microsoft.com/office/powerpoint/2010/main" val="2236424074"/>
              </p:ext>
            </p:extLst>
          </p:nvPr>
        </p:nvGraphicFramePr>
        <p:xfrm>
          <a:off x="9773572" y="3651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51517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35A2-910D-69B6-BBE3-6CB37C67ACEA}"/>
              </a:ext>
            </a:extLst>
          </p:cNvPr>
          <p:cNvSpPr>
            <a:spLocks noGrp="1"/>
          </p:cNvSpPr>
          <p:nvPr>
            <p:ph type="title"/>
          </p:nvPr>
        </p:nvSpPr>
        <p:spPr/>
        <p:txBody>
          <a:bodyPr/>
          <a:lstStyle/>
          <a:p>
            <a:r>
              <a:rPr lang="en-US" altLang="zh-CN" dirty="0"/>
              <a:t>2.3.</a:t>
            </a:r>
            <a:r>
              <a:rPr lang="zh-CN" altLang="en-US" dirty="0"/>
              <a:t>例题解答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C896A-2AC6-A1E1-AD7B-3FCBFD5A130B}"/>
                  </a:ext>
                </a:extLst>
              </p:cNvPr>
              <p:cNvSpPr>
                <a:spLocks noGrp="1"/>
              </p:cNvSpPr>
              <p:nvPr>
                <p:ph idx="1"/>
              </p:nvPr>
            </p:nvSpPr>
            <p:spPr/>
            <p:txBody>
              <a:bodyPr/>
              <a:lstStyle/>
              <a:p>
                <a:r>
                  <a:rPr lang="zh-CN" altLang="en-US" dirty="0"/>
                  <a:t>第二步，每种置换将会产生哪些循环？</a:t>
                </a:r>
                <a:endParaRPr lang="en-US" altLang="zh-CN" dirty="0"/>
              </a:p>
              <a:p>
                <a:r>
                  <a:rPr lang="zh-CN" altLang="en-US" dirty="0"/>
                  <a:t>旋转</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4→4</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9</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1→2→4→3→1</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18</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1→4→1,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2→3→2</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27</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1→3→4→2→1</m:t>
                    </m:r>
                  </m:oMath>
                </a14:m>
                <a:endParaRPr lang="zh-CN" altLang="en-US" dirty="0"/>
              </a:p>
              <a:p>
                <a:r>
                  <a:rPr lang="zh-CN" altLang="en-US" dirty="0"/>
                  <a:t>为什么要找出循环？</a:t>
                </a:r>
                <a:endParaRPr lang="en-US" altLang="zh-CN" dirty="0"/>
              </a:p>
              <a:p>
                <a:r>
                  <a:rPr lang="zh-CN" altLang="en-US" dirty="0"/>
                  <a:t>一个方案是某个置换的不动点的必然要求：置换前后完全相同！</a:t>
                </a:r>
                <a:endParaRPr lang="en-US" altLang="zh-CN" dirty="0"/>
              </a:p>
              <a:p>
                <a:r>
                  <a:rPr lang="zh-CN" altLang="en-US" dirty="0"/>
                  <a:t>说明每个循环内的格子的颜色必须都相同！</a:t>
                </a:r>
              </a:p>
            </p:txBody>
          </p:sp>
        </mc:Choice>
        <mc:Fallback xmlns="">
          <p:sp>
            <p:nvSpPr>
              <p:cNvPr id="3" name="内容占位符 2">
                <a:extLst>
                  <a:ext uri="{FF2B5EF4-FFF2-40B4-BE49-F238E27FC236}">
                    <a16:creationId xmlns:a16="http://schemas.microsoft.com/office/drawing/2014/main" id="{75DC896A-2AC6-A1E1-AD7B-3FCBFD5A130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768FF537-BA5A-9920-90EC-126EC0260A20}"/>
              </a:ext>
            </a:extLst>
          </p:cNvPr>
          <p:cNvGraphicFramePr>
            <a:graphicFrameLocks noGrp="1"/>
          </p:cNvGraphicFramePr>
          <p:nvPr/>
        </p:nvGraphicFramePr>
        <p:xfrm>
          <a:off x="9773572" y="3651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348746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35A2-910D-69B6-BBE3-6CB37C67ACEA}"/>
              </a:ext>
            </a:extLst>
          </p:cNvPr>
          <p:cNvSpPr>
            <a:spLocks noGrp="1"/>
          </p:cNvSpPr>
          <p:nvPr>
            <p:ph type="title"/>
          </p:nvPr>
        </p:nvSpPr>
        <p:spPr/>
        <p:txBody>
          <a:bodyPr/>
          <a:lstStyle/>
          <a:p>
            <a:r>
              <a:rPr lang="en-US" altLang="zh-CN" dirty="0"/>
              <a:t>2.3.</a:t>
            </a:r>
            <a:r>
              <a:rPr lang="zh-CN" altLang="en-US" dirty="0"/>
              <a:t>例题解答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C896A-2AC6-A1E1-AD7B-3FCBFD5A130B}"/>
                  </a:ext>
                </a:extLst>
              </p:cNvPr>
              <p:cNvSpPr>
                <a:spLocks noGrp="1"/>
              </p:cNvSpPr>
              <p:nvPr>
                <p:ph idx="1"/>
              </p:nvPr>
            </p:nvSpPr>
            <p:spPr/>
            <p:txBody>
              <a:bodyPr>
                <a:normAutofit/>
              </a:bodyPr>
              <a:lstStyle/>
              <a:p>
                <a:r>
                  <a:rPr lang="zh-CN" altLang="en-US" dirty="0"/>
                  <a:t>第三步，计算每种置换产生的不动点数量。</a:t>
                </a:r>
                <a:endParaRPr lang="en-US" altLang="zh-CN" dirty="0"/>
              </a:p>
              <a:p>
                <a:r>
                  <a:rPr lang="zh-CN" altLang="en-US" dirty="0"/>
                  <a:t>旋转</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4→4</m:t>
                    </m:r>
                  </m:oMath>
                </a14:m>
                <a:r>
                  <a:rPr lang="zh-CN" altLang="en-US" dirty="0"/>
                  <a:t>，不动点数量是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4</m:t>
                        </m:r>
                      </m:sup>
                    </m:sSup>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9</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1→2→4→3→1</m:t>
                    </m:r>
                  </m:oMath>
                </a14:m>
                <a:r>
                  <a:rPr lang="zh-CN" altLang="en-US" dirty="0"/>
                  <a:t> ，不动点数量是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18</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1→4→1,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2→3→2</m:t>
                    </m:r>
                  </m:oMath>
                </a14:m>
                <a:r>
                  <a:rPr lang="zh-CN" altLang="en-US" dirty="0"/>
                  <a:t> ，不动点数量是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2</m:t>
                        </m:r>
                      </m:sup>
                    </m:sSup>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27</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1→3→4→2→1</m:t>
                    </m:r>
                  </m:oMath>
                </a14:m>
                <a:r>
                  <a:rPr lang="zh-CN" altLang="en-US" dirty="0"/>
                  <a:t> ，不动点数量是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oMath>
                </a14:m>
                <a:endParaRPr lang="en-US" altLang="zh-CN" dirty="0"/>
              </a:p>
              <a:p>
                <a:r>
                  <a:rPr lang="zh-CN" altLang="en-US" dirty="0"/>
                  <a:t>本质不同的涂色方案数</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e>
                    </m:d>
                    <m:r>
                      <a:rPr lang="en-US" altLang="zh-CN" b="0" i="1" smtClean="0">
                        <a:latin typeface="Cambria Math" panose="02040503050406030204" pitchFamily="18" charset="0"/>
                      </a:rPr>
                      <m:t>=24</m:t>
                    </m:r>
                  </m:oMath>
                </a14:m>
                <a:r>
                  <a:rPr lang="zh-CN" altLang="en-US" dirty="0"/>
                  <a:t>种</a:t>
                </a:r>
              </a:p>
            </p:txBody>
          </p:sp>
        </mc:Choice>
        <mc:Fallback xmlns="">
          <p:sp>
            <p:nvSpPr>
              <p:cNvPr id="3" name="内容占位符 2">
                <a:extLst>
                  <a:ext uri="{FF2B5EF4-FFF2-40B4-BE49-F238E27FC236}">
                    <a16:creationId xmlns:a16="http://schemas.microsoft.com/office/drawing/2014/main" id="{75DC896A-2AC6-A1E1-AD7B-3FCBFD5A130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768FF537-BA5A-9920-90EC-126EC0260A20}"/>
              </a:ext>
            </a:extLst>
          </p:cNvPr>
          <p:cNvGraphicFramePr>
            <a:graphicFrameLocks noGrp="1"/>
          </p:cNvGraphicFramePr>
          <p:nvPr/>
        </p:nvGraphicFramePr>
        <p:xfrm>
          <a:off x="9773572" y="3651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380839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14105-4C54-CCAD-EA2D-A21E7ECCF992}"/>
              </a:ext>
            </a:extLst>
          </p:cNvPr>
          <p:cNvSpPr>
            <a:spLocks noGrp="1"/>
          </p:cNvSpPr>
          <p:nvPr>
            <p:ph type="title"/>
          </p:nvPr>
        </p:nvSpPr>
        <p:spPr/>
        <p:txBody>
          <a:bodyPr/>
          <a:lstStyle/>
          <a:p>
            <a:r>
              <a:rPr lang="en-US" altLang="zh-CN" dirty="0"/>
              <a:t>2.4.</a:t>
            </a:r>
            <a:r>
              <a:rPr lang="zh-CN" altLang="en-US" dirty="0"/>
              <a:t>针对旋转涂色问题的不严格的证明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2718B3-7B3C-0483-2D69-3BBBC75161E7}"/>
                  </a:ext>
                </a:extLst>
              </p:cNvPr>
              <p:cNvSpPr>
                <a:spLocks noGrp="1"/>
              </p:cNvSpPr>
              <p:nvPr>
                <p:ph idx="1"/>
              </p:nvPr>
            </p:nvSpPr>
            <p:spPr/>
            <p:txBody>
              <a:bodyPr>
                <a:noAutofit/>
              </a:bodyPr>
              <a:lstStyle/>
              <a:p>
                <a:r>
                  <a:rPr lang="zh-CN" altLang="en-US" dirty="0"/>
                  <a:t>假设环的大小是</a:t>
                </a:r>
                <a14:m>
                  <m:oMath xmlns:m="http://schemas.openxmlformats.org/officeDocument/2006/math">
                    <m:r>
                      <a:rPr lang="en-US" altLang="zh-CN" b="0" i="1" smtClean="0">
                        <a:latin typeface="Cambria Math" panose="02040503050406030204" pitchFamily="18" charset="0"/>
                      </a:rPr>
                      <m:t>𝑛</m:t>
                    </m:r>
                  </m:oMath>
                </a14:m>
                <a:r>
                  <a:rPr lang="zh-CN" altLang="en-US" dirty="0"/>
                  <a:t>，那么置换的数量一定也是</a:t>
                </a:r>
                <a14:m>
                  <m:oMath xmlns:m="http://schemas.openxmlformats.org/officeDocument/2006/math">
                    <m:r>
                      <a:rPr lang="en-US" altLang="zh-CN" b="0" i="1" smtClean="0">
                        <a:latin typeface="Cambria Math" panose="02040503050406030204" pitchFamily="18" charset="0"/>
                      </a:rPr>
                      <m:t>𝑛</m:t>
                    </m:r>
                  </m:oMath>
                </a14:m>
                <a:r>
                  <a:rPr lang="zh-CN" altLang="en-US" dirty="0"/>
                  <a:t>，按照旋转次数分别记作</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oMath>
                </a14:m>
                <a:r>
                  <a:rPr lang="zh-CN" altLang="en-US" dirty="0"/>
                  <a:t>。</a:t>
                </a:r>
                <a:endParaRPr lang="en-US" altLang="zh-CN" dirty="0"/>
              </a:p>
              <a:p>
                <a:r>
                  <a:rPr lang="zh-CN" altLang="en-US" dirty="0"/>
                  <a:t>对于等价类中的任意一种涂色方案</a:t>
                </a:r>
                <a14:m>
                  <m:oMath xmlns:m="http://schemas.openxmlformats.org/officeDocument/2006/math">
                    <m:r>
                      <a:rPr lang="en-US" altLang="zh-CN" b="0" i="1" smtClean="0">
                        <a:latin typeface="Cambria Math" panose="02040503050406030204" pitchFamily="18" charset="0"/>
                      </a:rPr>
                      <m:t>𝑆</m:t>
                    </m:r>
                  </m:oMath>
                </a14:m>
                <a:r>
                  <a:rPr lang="zh-CN" altLang="en-US" dirty="0"/>
                  <a:t>，设该涂色方案至少旋转了</a:t>
                </a:r>
                <a14:m>
                  <m:oMath xmlns:m="http://schemas.openxmlformats.org/officeDocument/2006/math">
                    <m:r>
                      <a:rPr lang="en-US" altLang="zh-CN" b="0" i="1" smtClean="0">
                        <a:latin typeface="Cambria Math" panose="02040503050406030204" pitchFamily="18" charset="0"/>
                      </a:rPr>
                      <m:t>𝑡</m:t>
                    </m:r>
                  </m:oMath>
                </a14:m>
                <a:r>
                  <a:rPr lang="zh-CN" altLang="en-US" dirty="0"/>
                  <a:t>个位置后回到初始状态，其中必定有</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a:t>
                </a:r>
                <a14:m>
                  <m:oMath xmlns:m="http://schemas.openxmlformats.org/officeDocument/2006/math">
                    <m:r>
                      <a:rPr lang="en-US" altLang="zh-CN" b="0" i="1" dirty="0" smtClean="0">
                        <a:latin typeface="Cambria Math" panose="02040503050406030204" pitchFamily="18" charset="0"/>
                      </a:rPr>
                      <m:t>𝑡</m:t>
                    </m:r>
                  </m:oMath>
                </a14:m>
                <a:r>
                  <a:rPr lang="zh-CN" altLang="en-US" dirty="0"/>
                  <a:t>是</a:t>
                </a:r>
                <a14:m>
                  <m:oMath xmlns:m="http://schemas.openxmlformats.org/officeDocument/2006/math">
                    <m:r>
                      <a:rPr lang="en-US" altLang="zh-CN" b="0" i="1" dirty="0" smtClean="0">
                        <a:latin typeface="Cambria Math" panose="02040503050406030204" pitchFamily="18" charset="0"/>
                      </a:rPr>
                      <m:t>𝑛</m:t>
                    </m:r>
                  </m:oMath>
                </a14:m>
                <a:r>
                  <a:rPr lang="zh-CN" altLang="en-US" dirty="0"/>
                  <a:t>的因数）。</a:t>
                </a:r>
                <a:endParaRPr lang="en-US" altLang="zh-CN" dirty="0"/>
              </a:p>
              <a:p>
                <a:r>
                  <a:rPr lang="zh-CN" altLang="en-US" dirty="0"/>
                  <a:t>不难发现，方案</a:t>
                </a:r>
                <a14:m>
                  <m:oMath xmlns:m="http://schemas.openxmlformats.org/officeDocument/2006/math">
                    <m:r>
                      <a:rPr lang="en-US" altLang="zh-CN" b="0" i="1" smtClean="0">
                        <a:latin typeface="Cambria Math" panose="02040503050406030204" pitchFamily="18" charset="0"/>
                      </a:rPr>
                      <m:t>𝑆</m:t>
                    </m:r>
                  </m:oMath>
                </a14:m>
                <a:r>
                  <a:rPr lang="zh-CN" altLang="en-US" dirty="0"/>
                  <a:t>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𝑘𝑡</m:t>
                        </m:r>
                      </m:sub>
                    </m:sSub>
                  </m:oMath>
                </a14:m>
                <a:r>
                  <a:rPr lang="zh-CN" altLang="en-US" dirty="0"/>
                  <a:t>中是不动点，并且方案</a:t>
                </a:r>
                <a14:m>
                  <m:oMath xmlns:m="http://schemas.openxmlformats.org/officeDocument/2006/math">
                    <m:r>
                      <a:rPr lang="en-US" altLang="zh-CN" b="0" i="1" smtClean="0">
                        <a:latin typeface="Cambria Math" panose="02040503050406030204" pitchFamily="18" charset="0"/>
                      </a:rPr>
                      <m:t>𝑆</m:t>
                    </m:r>
                  </m:oMath>
                </a14:m>
                <a:r>
                  <a:rPr lang="zh-CN" altLang="en-US" dirty="0"/>
                  <a:t>在旋转了</a:t>
                </a:r>
                <a14:m>
                  <m:oMath xmlns:m="http://schemas.openxmlformats.org/officeDocument/2006/math">
                    <m:r>
                      <a:rPr lang="en-US" altLang="zh-CN" b="0" i="1" smtClean="0">
                        <a:latin typeface="Cambria Math" panose="02040503050406030204" pitchFamily="18" charset="0"/>
                      </a:rPr>
                      <m:t>𝑟</m:t>
                    </m:r>
                  </m:oMath>
                </a14:m>
                <a:r>
                  <a:rPr lang="zh-CN" altLang="en-US" dirty="0"/>
                  <a:t>个位置后得到的方案在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𝑘𝑡</m:t>
                        </m:r>
                      </m:sub>
                    </m:sSub>
                  </m:oMath>
                </a14:m>
                <a:r>
                  <a:rPr lang="zh-CN" altLang="en-US" dirty="0"/>
                  <a:t>中也是不动点。以上的两个变量将在取值范围依次取到：</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𝑡</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𝑡</m:t>
                        </m:r>
                      </m:e>
                    </m:d>
                  </m:oMath>
                </a14:m>
                <a:r>
                  <a:rPr lang="zh-CN" altLang="en-US" dirty="0"/>
                  <a:t>。</a:t>
                </a:r>
                <a:endParaRPr lang="en-US" altLang="zh-CN" dirty="0"/>
              </a:p>
              <a:p>
                <a:r>
                  <a:rPr lang="zh-CN" altLang="en-US" dirty="0"/>
                  <a:t>因此每一个等价类将产生</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个不动点，那么可知不动点的数量是</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oMath>
                </a14:m>
                <a:r>
                  <a:rPr lang="zh-CN" altLang="en-US" dirty="0"/>
                  <a:t>，由</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oMath>
                </a14:m>
                <a:r>
                  <a:rPr lang="zh-CN" altLang="en-US" dirty="0"/>
                  <a:t>，移项展开可得</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sub>
                      <m:sup/>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oMath>
                </a14:m>
                <a:r>
                  <a:rPr lang="zh-CN" altLang="en-US" dirty="0"/>
                  <a:t>。</a:t>
                </a:r>
              </a:p>
            </p:txBody>
          </p:sp>
        </mc:Choice>
        <mc:Fallback xmlns="">
          <p:sp>
            <p:nvSpPr>
              <p:cNvPr id="3" name="内容占位符 2">
                <a:extLst>
                  <a:ext uri="{FF2B5EF4-FFF2-40B4-BE49-F238E27FC236}">
                    <a16:creationId xmlns:a16="http://schemas.microsoft.com/office/drawing/2014/main" id="{862718B3-7B3C-0483-2D69-3BBBC75161E7}"/>
                  </a:ext>
                </a:extLst>
              </p:cNvPr>
              <p:cNvSpPr>
                <a:spLocks noGrp="1" noRot="1" noChangeAspect="1" noMove="1" noResize="1" noEditPoints="1" noAdjustHandles="1" noChangeArrowheads="1" noChangeShapeType="1" noTextEdit="1"/>
              </p:cNvSpPr>
              <p:nvPr>
                <p:ph idx="1"/>
              </p:nvPr>
            </p:nvSpPr>
            <p:spPr>
              <a:blipFill>
                <a:blip r:embed="rId2"/>
                <a:stretch>
                  <a:fillRect l="-1043" t="-2381" r="-174" b="-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546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7BE03-61BF-7CBF-0C7D-ECAC7B1D495D}"/>
              </a:ext>
            </a:extLst>
          </p:cNvPr>
          <p:cNvSpPr>
            <a:spLocks noGrp="1"/>
          </p:cNvSpPr>
          <p:nvPr>
            <p:ph type="title"/>
          </p:nvPr>
        </p:nvSpPr>
        <p:spPr/>
        <p:txBody>
          <a:bodyPr/>
          <a:lstStyle/>
          <a:p>
            <a:r>
              <a:rPr lang="en-US" altLang="zh-CN" dirty="0"/>
              <a:t>2.5.</a:t>
            </a:r>
            <a:r>
              <a:rPr lang="zh-CN" altLang="en-US" dirty="0"/>
              <a:t>严格的证明（略）</a:t>
            </a:r>
          </a:p>
        </p:txBody>
      </p:sp>
      <p:sp>
        <p:nvSpPr>
          <p:cNvPr id="3" name="内容占位符 2">
            <a:extLst>
              <a:ext uri="{FF2B5EF4-FFF2-40B4-BE49-F238E27FC236}">
                <a16:creationId xmlns:a16="http://schemas.microsoft.com/office/drawing/2014/main" id="{1AE82227-FA36-13DD-7E7A-69203D4E4150}"/>
              </a:ext>
            </a:extLst>
          </p:cNvPr>
          <p:cNvSpPr>
            <a:spLocks noGrp="1"/>
          </p:cNvSpPr>
          <p:nvPr>
            <p:ph idx="1"/>
          </p:nvPr>
        </p:nvSpPr>
        <p:spPr/>
        <p:txBody>
          <a:bodyPr/>
          <a:lstStyle/>
          <a:p>
            <a:r>
              <a:rPr lang="zh-CN" altLang="en-US" dirty="0"/>
              <a:t>严格证明篇幅较大，在此省略，感兴趣的同学可以参考以下文章：</a:t>
            </a:r>
            <a:endParaRPr lang="en-US" altLang="zh-CN" dirty="0"/>
          </a:p>
          <a:p>
            <a:r>
              <a:rPr lang="zh-CN" altLang="en-US" dirty="0">
                <a:hlinkClick r:id="rId2"/>
              </a:rPr>
              <a:t>充满对称性的计数</a:t>
            </a:r>
            <a:r>
              <a:rPr lang="en-US" altLang="zh-CN" dirty="0">
                <a:hlinkClick r:id="rId2"/>
              </a:rPr>
              <a:t>——Burnside</a:t>
            </a:r>
            <a:r>
              <a:rPr lang="zh-CN" altLang="en-US" dirty="0">
                <a:hlinkClick r:id="rId2"/>
              </a:rPr>
              <a:t>引理与</a:t>
            </a:r>
            <a:r>
              <a:rPr lang="en-US" altLang="zh-CN" dirty="0" err="1">
                <a:hlinkClick r:id="rId2"/>
              </a:rPr>
              <a:t>Polya</a:t>
            </a:r>
            <a:r>
              <a:rPr lang="zh-CN" altLang="en-US" dirty="0">
                <a:hlinkClick r:id="rId2"/>
              </a:rPr>
              <a:t>定理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spTree>
    <p:extLst>
      <p:ext uri="{BB962C8B-B14F-4D97-AF65-F5344CB8AC3E}">
        <p14:creationId xmlns:p14="http://schemas.microsoft.com/office/powerpoint/2010/main" val="360166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F53781A-FA1E-5E99-066B-365DE7A33DD8}"/>
              </a:ext>
            </a:extLst>
          </p:cNvPr>
          <p:cNvSpPr>
            <a:spLocks noGrp="1"/>
          </p:cNvSpPr>
          <p:nvPr>
            <p:ph type="title"/>
          </p:nvPr>
        </p:nvSpPr>
        <p:spPr/>
        <p:txBody>
          <a:bodyPr/>
          <a:lstStyle/>
          <a:p>
            <a:r>
              <a:rPr lang="zh-CN" altLang="en-US" dirty="0"/>
              <a:t>第三部分 </a:t>
            </a:r>
            <a:r>
              <a:rPr lang="en-US" altLang="zh-CN" dirty="0" err="1"/>
              <a:t>Polya</a:t>
            </a:r>
            <a:r>
              <a:rPr lang="zh-CN" altLang="en-US" dirty="0"/>
              <a:t>原理</a:t>
            </a:r>
          </a:p>
        </p:txBody>
      </p:sp>
      <p:sp>
        <p:nvSpPr>
          <p:cNvPr id="5" name="文本占位符 4">
            <a:extLst>
              <a:ext uri="{FF2B5EF4-FFF2-40B4-BE49-F238E27FC236}">
                <a16:creationId xmlns:a16="http://schemas.microsoft.com/office/drawing/2014/main" id="{AD2F6F56-53A2-E366-6C3F-FC70D2479D2B}"/>
              </a:ext>
            </a:extLst>
          </p:cNvPr>
          <p:cNvSpPr>
            <a:spLocks noGrp="1"/>
          </p:cNvSpPr>
          <p:nvPr>
            <p:ph type="body" idx="1"/>
          </p:nvPr>
        </p:nvSpPr>
        <p:spPr/>
        <p:txBody>
          <a:bodyPr/>
          <a:lstStyle/>
          <a:p>
            <a:r>
              <a:rPr lang="en-US" altLang="zh-CN" dirty="0" err="1"/>
              <a:t>Polya</a:t>
            </a:r>
            <a:r>
              <a:rPr lang="zh-CN" altLang="en-US" dirty="0"/>
              <a:t>原理是</a:t>
            </a:r>
            <a:r>
              <a:rPr lang="en-US" altLang="zh-CN" dirty="0"/>
              <a:t>Burnside</a:t>
            </a:r>
            <a:r>
              <a:rPr lang="zh-CN" altLang="en-US" dirty="0"/>
              <a:t>引理的应用延申，主要用于方便运算</a:t>
            </a:r>
          </a:p>
        </p:txBody>
      </p:sp>
    </p:spTree>
    <p:extLst>
      <p:ext uri="{BB962C8B-B14F-4D97-AF65-F5344CB8AC3E}">
        <p14:creationId xmlns:p14="http://schemas.microsoft.com/office/powerpoint/2010/main" val="282749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B5C10-1A50-2CA9-516D-24E22E99ACB2}"/>
              </a:ext>
            </a:extLst>
          </p:cNvPr>
          <p:cNvSpPr>
            <a:spLocks noGrp="1"/>
          </p:cNvSpPr>
          <p:nvPr>
            <p:ph type="title"/>
          </p:nvPr>
        </p:nvSpPr>
        <p:spPr/>
        <p:txBody>
          <a:bodyPr/>
          <a:lstStyle/>
          <a:p>
            <a:r>
              <a:rPr lang="en-US" altLang="zh-CN" dirty="0"/>
              <a:t>3.1.</a:t>
            </a:r>
            <a:r>
              <a:rPr lang="zh-CN" altLang="en-US" dirty="0"/>
              <a:t>经典例题</a:t>
            </a:r>
          </a:p>
        </p:txBody>
      </p:sp>
      <p:sp>
        <p:nvSpPr>
          <p:cNvPr id="3" name="内容占位符 2">
            <a:extLst>
              <a:ext uri="{FF2B5EF4-FFF2-40B4-BE49-F238E27FC236}">
                <a16:creationId xmlns:a16="http://schemas.microsoft.com/office/drawing/2014/main" id="{41D78FE6-03D2-4571-3919-0A5D930EFB63}"/>
              </a:ext>
            </a:extLst>
          </p:cNvPr>
          <p:cNvSpPr>
            <a:spLocks noGrp="1"/>
          </p:cNvSpPr>
          <p:nvPr>
            <p:ph idx="1"/>
          </p:nvPr>
        </p:nvSpPr>
        <p:spPr/>
        <p:txBody>
          <a:bodyPr/>
          <a:lstStyle/>
          <a:p>
            <a:r>
              <a:rPr lang="zh-CN" altLang="en-US" dirty="0"/>
              <a:t>例</a:t>
            </a:r>
            <a:r>
              <a:rPr lang="en-US" altLang="zh-CN" dirty="0"/>
              <a:t>0</a:t>
            </a:r>
            <a:r>
              <a:rPr lang="zh-CN" altLang="en-US" dirty="0"/>
              <a:t>：用</a:t>
            </a:r>
            <a:r>
              <a:rPr lang="en-US" altLang="zh-CN" dirty="0"/>
              <a:t>3</a:t>
            </a:r>
            <a:r>
              <a:rPr lang="zh-CN" altLang="en-US" dirty="0"/>
              <a:t>种颜色给以下方格涂色，有几种本质不同的涂色方法？</a:t>
            </a:r>
            <a:endParaRPr lang="en-US" altLang="zh-CN" dirty="0"/>
          </a:p>
          <a:p>
            <a:r>
              <a:rPr lang="zh-CN" altLang="en-US" dirty="0"/>
              <a:t>本质不同：两种涂色方案围绕中心点作任意旋转后都不相同，认为这两种涂色方案本质不同。</a:t>
            </a:r>
            <a:endParaRPr lang="en-US" altLang="zh-CN" dirty="0"/>
          </a:p>
          <a:p>
            <a:endParaRPr lang="en-US" altLang="zh-CN" dirty="0"/>
          </a:p>
          <a:p>
            <a:endParaRPr lang="en-US" altLang="zh-CN" dirty="0"/>
          </a:p>
          <a:p>
            <a:endParaRPr lang="en-US" altLang="zh-CN" dirty="0"/>
          </a:p>
          <a:p>
            <a:endParaRPr lang="en-US" altLang="zh-CN" dirty="0"/>
          </a:p>
          <a:p>
            <a:r>
              <a:rPr lang="zh-CN" altLang="en-US" dirty="0"/>
              <a:t>还是这道题，其实之前所述的解法就是运用了</a:t>
            </a:r>
            <a:r>
              <a:rPr lang="en-US" altLang="zh-CN" dirty="0" err="1"/>
              <a:t>Polya</a:t>
            </a:r>
            <a:r>
              <a:rPr lang="zh-CN" altLang="en-US" dirty="0"/>
              <a:t>原理！</a:t>
            </a:r>
            <a:endParaRPr lang="en-US" altLang="zh-CN" dirty="0"/>
          </a:p>
        </p:txBody>
      </p:sp>
      <p:graphicFrame>
        <p:nvGraphicFramePr>
          <p:cNvPr id="4" name="表格 4">
            <a:extLst>
              <a:ext uri="{FF2B5EF4-FFF2-40B4-BE49-F238E27FC236}">
                <a16:creationId xmlns:a16="http://schemas.microsoft.com/office/drawing/2014/main" id="{F1BF0424-3EBA-2DF4-28A5-DEBFBCCC94CB}"/>
              </a:ext>
            </a:extLst>
          </p:cNvPr>
          <p:cNvGraphicFramePr>
            <a:graphicFrameLocks noGrp="1"/>
          </p:cNvGraphicFramePr>
          <p:nvPr/>
        </p:nvGraphicFramePr>
        <p:xfrm>
          <a:off x="5305886" y="35136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240666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4DE9B-FD70-A054-A34A-DE8F5348D60E}"/>
              </a:ext>
            </a:extLst>
          </p:cNvPr>
          <p:cNvSpPr>
            <a:spLocks noGrp="1"/>
          </p:cNvSpPr>
          <p:nvPr>
            <p:ph type="title"/>
          </p:nvPr>
        </p:nvSpPr>
        <p:spPr/>
        <p:txBody>
          <a:bodyPr/>
          <a:lstStyle/>
          <a:p>
            <a:r>
              <a:rPr lang="en-US" altLang="zh-CN" dirty="0"/>
              <a:t>3.2.</a:t>
            </a:r>
            <a:r>
              <a:rPr lang="zh-CN" altLang="en-US" dirty="0"/>
              <a:t>原理内容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CE9035-0690-25D8-62F2-486591ABB6D0}"/>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sub>
                      <m:sup/>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e>
                        </m:d>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e>
                            </m:d>
                          </m:sup>
                        </m:sSup>
                      </m:e>
                    </m:nary>
                  </m:oMath>
                </a14:m>
                <a:endParaRPr lang="en-US" altLang="zh-CN" dirty="0"/>
              </a:p>
              <a:p>
                <a:r>
                  <a:rPr lang="zh-CN" altLang="en-US" dirty="0"/>
                  <a:t>解释：</a:t>
                </a:r>
                <a14:m>
                  <m:oMath xmlns:m="http://schemas.openxmlformats.org/officeDocument/2006/math">
                    <m:r>
                      <a:rPr lang="en-US" altLang="zh-CN" b="0" i="1" smtClean="0">
                        <a:latin typeface="Cambria Math" panose="02040503050406030204" pitchFamily="18" charset="0"/>
                      </a:rPr>
                      <m:t>𝑀</m:t>
                    </m:r>
                  </m:oMath>
                </a14:m>
                <a:r>
                  <a:rPr lang="zh-CN" altLang="en-US" dirty="0"/>
                  <a:t>是等价类的数量，</a:t>
                </a:r>
                <a14:m>
                  <m:oMath xmlns:m="http://schemas.openxmlformats.org/officeDocument/2006/math">
                    <m:r>
                      <a:rPr lang="en-US" altLang="zh-CN" b="0" i="1" smtClean="0">
                        <a:latin typeface="Cambria Math" panose="02040503050406030204" pitchFamily="18" charset="0"/>
                      </a:rPr>
                      <m:t>𝐺</m:t>
                    </m:r>
                  </m:oMath>
                </a14:m>
                <a:r>
                  <a:rPr lang="zh-CN" altLang="en-US" dirty="0"/>
                  <a:t>是作用的群，</a:t>
                </a:r>
                <a14:m>
                  <m:oMath xmlns:m="http://schemas.openxmlformats.org/officeDocument/2006/math">
                    <m:r>
                      <a:rPr lang="en-US" altLang="zh-CN" b="0" i="1" smtClean="0">
                        <a:latin typeface="Cambria Math" panose="02040503050406030204" pitchFamily="18" charset="0"/>
                      </a:rPr>
                      <m:t>𝑔</m:t>
                    </m:r>
                  </m:oMath>
                </a14:m>
                <a:r>
                  <a:rPr lang="zh-CN" altLang="en-US" dirty="0"/>
                  <a:t>是群中的置换，</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a14:m>
                <a:r>
                  <a:rPr lang="zh-CN" altLang="en-US" dirty="0"/>
                  <a:t>表示置换</a:t>
                </a:r>
                <a14:m>
                  <m:oMath xmlns:m="http://schemas.openxmlformats.org/officeDocument/2006/math">
                    <m:r>
                      <a:rPr lang="en-US" altLang="zh-CN" b="0" i="1" smtClean="0">
                        <a:latin typeface="Cambria Math" panose="02040503050406030204" pitchFamily="18" charset="0"/>
                      </a:rPr>
                      <m:t>𝑔</m:t>
                    </m:r>
                  </m:oMath>
                </a14:m>
                <a:r>
                  <a:rPr lang="zh-CN" altLang="en-US" dirty="0"/>
                  <a:t>中不动点的数量，</a:t>
                </a:r>
                <a14:m>
                  <m:oMath xmlns:m="http://schemas.openxmlformats.org/officeDocument/2006/math">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e>
                    </m:d>
                  </m:oMath>
                </a14:m>
                <a:r>
                  <a:rPr lang="zh-CN" altLang="en-US" dirty="0"/>
                  <a:t>表示置换</a:t>
                </a:r>
                <a14:m>
                  <m:oMath xmlns:m="http://schemas.openxmlformats.org/officeDocument/2006/math">
                    <m:r>
                      <a:rPr lang="en-US" altLang="zh-CN" b="0" i="1" smtClean="0">
                        <a:latin typeface="Cambria Math" panose="02040503050406030204" pitchFamily="18" charset="0"/>
                      </a:rPr>
                      <m:t>𝑔</m:t>
                    </m:r>
                  </m:oMath>
                </a14:m>
                <a:r>
                  <a:rPr lang="zh-CN" altLang="en-US" dirty="0"/>
                  <a:t>中循环的数量。</a:t>
                </a:r>
                <a:endParaRPr lang="en-US" altLang="zh-CN" dirty="0"/>
              </a:p>
              <a:p>
                <a:r>
                  <a:rPr lang="en-US" altLang="zh-CN" dirty="0"/>
                  <a:t>2.3</a:t>
                </a:r>
                <a:r>
                  <a:rPr lang="zh-CN" altLang="en-US" dirty="0"/>
                  <a:t>节提到过，只有当每个循环中的点颜色都相同时，这个方案才是不动点，因此不动点的数量就可以表示成</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e>
                        </m:d>
                      </m:sup>
                    </m:sSup>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69CE9035-0690-25D8-62F2-486591ABB6D0}"/>
                  </a:ext>
                </a:extLst>
              </p:cNvPr>
              <p:cNvSpPr>
                <a:spLocks noGrp="1" noRot="1" noChangeAspect="1" noMove="1" noResize="1" noEditPoints="1" noAdjustHandles="1" noChangeArrowheads="1" noChangeShapeType="1" noTextEdit="1"/>
              </p:cNvSpPr>
              <p:nvPr>
                <p:ph idx="1"/>
              </p:nvPr>
            </p:nvSpPr>
            <p:spPr>
              <a:blipFill>
                <a:blip r:embed="rId2"/>
                <a:stretch>
                  <a:fillRect l="-1043"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486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35A2-910D-69B6-BBE3-6CB37C67ACEA}"/>
              </a:ext>
            </a:extLst>
          </p:cNvPr>
          <p:cNvSpPr>
            <a:spLocks noGrp="1"/>
          </p:cNvSpPr>
          <p:nvPr>
            <p:ph type="title"/>
          </p:nvPr>
        </p:nvSpPr>
        <p:spPr/>
        <p:txBody>
          <a:bodyPr/>
          <a:lstStyle/>
          <a:p>
            <a:r>
              <a:rPr lang="en-US" altLang="zh-CN" dirty="0"/>
              <a:t>3.3.</a:t>
            </a:r>
            <a:r>
              <a:rPr lang="zh-CN" altLang="en-US" dirty="0"/>
              <a:t>例题解答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C896A-2AC6-A1E1-AD7B-3FCBFD5A130B}"/>
                  </a:ext>
                </a:extLst>
              </p:cNvPr>
              <p:cNvSpPr>
                <a:spLocks noGrp="1"/>
              </p:cNvSpPr>
              <p:nvPr>
                <p:ph idx="1"/>
              </p:nvPr>
            </p:nvSpPr>
            <p:spPr/>
            <p:txBody>
              <a:bodyPr/>
              <a:lstStyle/>
              <a:p>
                <a:r>
                  <a:rPr lang="zh-CN" altLang="en-US" dirty="0"/>
                  <a:t>第一步，找出旋转过程中有哪几种置换？</a:t>
                </a:r>
                <a:endParaRPr lang="en-US" altLang="zh-CN" dirty="0"/>
              </a:p>
              <a:p>
                <a:r>
                  <a:rPr lang="zh-CN" altLang="en-US" dirty="0"/>
                  <a:t>旋转</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4→4</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9</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2→4,</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4→3</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18</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1→4,</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4→1</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27</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3→4,</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4→2</m:t>
                    </m:r>
                  </m:oMath>
                </a14:m>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75DC896A-2AC6-A1E1-AD7B-3FCBFD5A130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768FF537-BA5A-9920-90EC-126EC0260A20}"/>
              </a:ext>
            </a:extLst>
          </p:cNvPr>
          <p:cNvGraphicFramePr>
            <a:graphicFrameLocks noGrp="1"/>
          </p:cNvGraphicFramePr>
          <p:nvPr/>
        </p:nvGraphicFramePr>
        <p:xfrm>
          <a:off x="9773572" y="3651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405362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35A2-910D-69B6-BBE3-6CB37C67ACEA}"/>
              </a:ext>
            </a:extLst>
          </p:cNvPr>
          <p:cNvSpPr>
            <a:spLocks noGrp="1"/>
          </p:cNvSpPr>
          <p:nvPr>
            <p:ph type="title"/>
          </p:nvPr>
        </p:nvSpPr>
        <p:spPr/>
        <p:txBody>
          <a:bodyPr/>
          <a:lstStyle/>
          <a:p>
            <a:r>
              <a:rPr lang="en-US" altLang="zh-CN" dirty="0"/>
              <a:t>3.3.</a:t>
            </a:r>
            <a:r>
              <a:rPr lang="zh-CN" altLang="en-US" dirty="0"/>
              <a:t>例题解答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C896A-2AC6-A1E1-AD7B-3FCBFD5A130B}"/>
                  </a:ext>
                </a:extLst>
              </p:cNvPr>
              <p:cNvSpPr>
                <a:spLocks noGrp="1"/>
              </p:cNvSpPr>
              <p:nvPr>
                <p:ph idx="1"/>
              </p:nvPr>
            </p:nvSpPr>
            <p:spPr/>
            <p:txBody>
              <a:bodyPr/>
              <a:lstStyle/>
              <a:p>
                <a:r>
                  <a:rPr lang="zh-CN" altLang="en-US" dirty="0"/>
                  <a:t>第二步，每种置换将会产生哪些循环？</a:t>
                </a:r>
                <a:endParaRPr lang="en-US" altLang="zh-CN" dirty="0"/>
              </a:p>
              <a:p>
                <a:r>
                  <a:rPr lang="zh-CN" altLang="en-US" dirty="0"/>
                  <a:t>旋转</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2→2,</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3→3,</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4→4</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9</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1→2→4→3→1</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18</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1→4→1,</m:t>
                    </m:r>
                    <m:r>
                      <m:rPr>
                        <m:lit/>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2→3→2</m:t>
                    </m:r>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27</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1→3→4→2→1</m:t>
                    </m:r>
                  </m:oMath>
                </a14:m>
                <a:endParaRPr lang="en-US" altLang="zh-CN" dirty="0"/>
              </a:p>
              <a:p>
                <a:r>
                  <a:rPr lang="zh-CN" altLang="en-US" dirty="0"/>
                  <a:t>根据循环，我们可以将置换进行改写，上述</a:t>
                </a:r>
                <a:r>
                  <a:rPr lang="en-US" altLang="zh-CN" dirty="0"/>
                  <a:t>4</a:t>
                </a:r>
                <a:r>
                  <a:rPr lang="zh-CN" altLang="en-US" dirty="0"/>
                  <a:t>种置换分别会改写成</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1,2,4,3</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1,4</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2,3</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1,3,4,2</m:t>
                        </m:r>
                      </m:e>
                    </m:d>
                  </m:oMath>
                </a14:m>
                <a:r>
                  <a:rPr lang="zh-CN" altLang="en-US" dirty="0"/>
                  <a:t>。</a:t>
                </a:r>
              </a:p>
            </p:txBody>
          </p:sp>
        </mc:Choice>
        <mc:Fallback xmlns="">
          <p:sp>
            <p:nvSpPr>
              <p:cNvPr id="3" name="内容占位符 2">
                <a:extLst>
                  <a:ext uri="{FF2B5EF4-FFF2-40B4-BE49-F238E27FC236}">
                    <a16:creationId xmlns:a16="http://schemas.microsoft.com/office/drawing/2014/main" id="{75DC896A-2AC6-A1E1-AD7B-3FCBFD5A130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768FF537-BA5A-9920-90EC-126EC0260A20}"/>
              </a:ext>
            </a:extLst>
          </p:cNvPr>
          <p:cNvGraphicFramePr>
            <a:graphicFrameLocks noGrp="1"/>
          </p:cNvGraphicFramePr>
          <p:nvPr/>
        </p:nvGraphicFramePr>
        <p:xfrm>
          <a:off x="9773572" y="3651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194252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0DA53-85CE-6BE9-94B8-A9E9C8178295}"/>
              </a:ext>
            </a:extLst>
          </p:cNvPr>
          <p:cNvSpPr>
            <a:spLocks noGrp="1"/>
          </p:cNvSpPr>
          <p:nvPr>
            <p:ph type="title"/>
          </p:nvPr>
        </p:nvSpPr>
        <p:spPr/>
        <p:txBody>
          <a:bodyPr/>
          <a:lstStyle/>
          <a:p>
            <a:r>
              <a:rPr lang="zh-CN" altLang="en-US" dirty="0"/>
              <a:t>第一部分 基础概念</a:t>
            </a:r>
          </a:p>
        </p:txBody>
      </p:sp>
      <p:sp>
        <p:nvSpPr>
          <p:cNvPr id="3" name="文本占位符 2">
            <a:extLst>
              <a:ext uri="{FF2B5EF4-FFF2-40B4-BE49-F238E27FC236}">
                <a16:creationId xmlns:a16="http://schemas.microsoft.com/office/drawing/2014/main" id="{4A926239-C2C2-EAD1-57BF-AA2EC876BAE3}"/>
              </a:ext>
            </a:extLst>
          </p:cNvPr>
          <p:cNvSpPr>
            <a:spLocks noGrp="1"/>
          </p:cNvSpPr>
          <p:nvPr>
            <p:ph type="body" idx="1"/>
          </p:nvPr>
        </p:nvSpPr>
        <p:spPr/>
        <p:txBody>
          <a:bodyPr/>
          <a:lstStyle/>
          <a:p>
            <a:r>
              <a:rPr lang="zh-CN" altLang="en-US" dirty="0"/>
              <a:t>主要针对不熟悉相关知识的同学，如果学过可以略过</a:t>
            </a:r>
          </a:p>
        </p:txBody>
      </p:sp>
    </p:spTree>
    <p:extLst>
      <p:ext uri="{BB962C8B-B14F-4D97-AF65-F5344CB8AC3E}">
        <p14:creationId xmlns:p14="http://schemas.microsoft.com/office/powerpoint/2010/main" val="100874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235A2-910D-69B6-BBE3-6CB37C67ACEA}"/>
              </a:ext>
            </a:extLst>
          </p:cNvPr>
          <p:cNvSpPr>
            <a:spLocks noGrp="1"/>
          </p:cNvSpPr>
          <p:nvPr>
            <p:ph type="title"/>
          </p:nvPr>
        </p:nvSpPr>
        <p:spPr/>
        <p:txBody>
          <a:bodyPr/>
          <a:lstStyle/>
          <a:p>
            <a:r>
              <a:rPr lang="en-US" altLang="zh-CN" dirty="0"/>
              <a:t>3.3.</a:t>
            </a:r>
            <a:r>
              <a:rPr lang="zh-CN" altLang="en-US" dirty="0"/>
              <a:t>例题解答</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DC896A-2AC6-A1E1-AD7B-3FCBFD5A130B}"/>
                  </a:ext>
                </a:extLst>
              </p:cNvPr>
              <p:cNvSpPr>
                <a:spLocks noGrp="1"/>
              </p:cNvSpPr>
              <p:nvPr>
                <p:ph idx="1"/>
              </p:nvPr>
            </p:nvSpPr>
            <p:spPr/>
            <p:txBody>
              <a:bodyPr>
                <a:normAutofit/>
              </a:bodyPr>
              <a:lstStyle/>
              <a:p>
                <a:r>
                  <a:rPr lang="zh-CN" altLang="en-US" dirty="0"/>
                  <a:t>第三步，计算每种置换产生的不动点数量。</a:t>
                </a:r>
                <a:endParaRPr lang="en-US" altLang="zh-CN" dirty="0"/>
              </a:p>
              <a:p>
                <a:r>
                  <a:rPr lang="zh-CN" altLang="en-US" dirty="0"/>
                  <a:t>旋转</a:t>
                </a:r>
                <a14:m>
                  <m:oMath xmlns:m="http://schemas.openxmlformats.org/officeDocument/2006/math">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4</m:t>
                        </m:r>
                      </m:e>
                    </m:d>
                  </m:oMath>
                </a14:m>
                <a:r>
                  <a:rPr lang="zh-CN" altLang="en-US" dirty="0"/>
                  <a:t>，不动点数量是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4</m:t>
                        </m:r>
                      </m:sup>
                    </m:sSup>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9</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1,2,4,3</m:t>
                        </m:r>
                      </m:e>
                    </m:d>
                  </m:oMath>
                </a14:m>
                <a:r>
                  <a:rPr lang="zh-CN" altLang="en-US" dirty="0"/>
                  <a:t>，不动点数量是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18</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r>
                  <a:rPr lang="en-US" altLang="zh-CN" b="0" dirty="0"/>
                  <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1,4</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2,3</m:t>
                        </m:r>
                      </m:e>
                    </m:d>
                    <m:r>
                      <a:rPr lang="en-US" altLang="zh-CN" b="0" i="1" smtClean="0">
                        <a:latin typeface="Cambria Math" panose="02040503050406030204" pitchFamily="18" charset="0"/>
                      </a:rPr>
                      <m:t> </m:t>
                    </m:r>
                  </m:oMath>
                </a14:m>
                <a:r>
                  <a:rPr lang="zh-CN" altLang="en-US" dirty="0"/>
                  <a:t>，不动点数量是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2</m:t>
                        </m:r>
                      </m:sup>
                    </m:sSup>
                  </m:oMath>
                </a14:m>
                <a:endParaRPr lang="en-US" altLang="zh-CN" dirty="0"/>
              </a:p>
              <a:p>
                <a:r>
                  <a:rPr lang="zh-CN" altLang="en-US" dirty="0"/>
                  <a:t>旋转</a:t>
                </a:r>
                <a14:m>
                  <m:oMath xmlns:m="http://schemas.openxmlformats.org/officeDocument/2006/math">
                    <m:r>
                      <a:rPr lang="en-US" altLang="zh-CN" b="0" i="0" smtClean="0">
                        <a:latin typeface="Cambria Math" panose="02040503050406030204" pitchFamily="18" charset="0"/>
                      </a:rPr>
                      <m:t>27</m:t>
                    </m:r>
                    <m:r>
                      <a:rPr lang="en-US" altLang="zh-CN" b="0" i="1" smtClean="0">
                        <a:latin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m:t>
                    </m:r>
                  </m:oMath>
                </a14:m>
                <a:r>
                  <a:rPr lang="zh-CN" altLang="en-US" dirty="0"/>
                  <a:t>：</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1,3,4,2</m:t>
                        </m:r>
                      </m:e>
                    </m:d>
                  </m:oMath>
                </a14:m>
                <a:r>
                  <a:rPr lang="zh-CN" altLang="en-US" dirty="0"/>
                  <a:t>，不动点数量是</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oMath>
                </a14:m>
                <a:endParaRPr lang="en-US" altLang="zh-CN" dirty="0"/>
              </a:p>
              <a:p>
                <a:r>
                  <a:rPr lang="zh-CN" altLang="en-US" dirty="0"/>
                  <a:t>本质不同的涂色方案数</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1</m:t>
                            </m:r>
                          </m:sup>
                        </m:sSup>
                      </m:e>
                    </m:d>
                    <m:r>
                      <a:rPr lang="en-US" altLang="zh-CN" b="0" i="1" smtClean="0">
                        <a:latin typeface="Cambria Math" panose="02040503050406030204" pitchFamily="18" charset="0"/>
                      </a:rPr>
                      <m:t>=24</m:t>
                    </m:r>
                  </m:oMath>
                </a14:m>
                <a:r>
                  <a:rPr lang="zh-CN" altLang="en-US" dirty="0"/>
                  <a:t>种</a:t>
                </a:r>
              </a:p>
            </p:txBody>
          </p:sp>
        </mc:Choice>
        <mc:Fallback xmlns="">
          <p:sp>
            <p:nvSpPr>
              <p:cNvPr id="3" name="内容占位符 2">
                <a:extLst>
                  <a:ext uri="{FF2B5EF4-FFF2-40B4-BE49-F238E27FC236}">
                    <a16:creationId xmlns:a16="http://schemas.microsoft.com/office/drawing/2014/main" id="{75DC896A-2AC6-A1E1-AD7B-3FCBFD5A130B}"/>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768FF537-BA5A-9920-90EC-126EC0260A20}"/>
              </a:ext>
            </a:extLst>
          </p:cNvPr>
          <p:cNvGraphicFramePr>
            <a:graphicFrameLocks noGrp="1"/>
          </p:cNvGraphicFramePr>
          <p:nvPr/>
        </p:nvGraphicFramePr>
        <p:xfrm>
          <a:off x="9773572" y="3651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1033959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546B3-E522-E08B-A509-F5901F726266}"/>
              </a:ext>
            </a:extLst>
          </p:cNvPr>
          <p:cNvSpPr>
            <a:spLocks noGrp="1"/>
          </p:cNvSpPr>
          <p:nvPr>
            <p:ph type="title"/>
          </p:nvPr>
        </p:nvSpPr>
        <p:spPr/>
        <p:txBody>
          <a:bodyPr/>
          <a:lstStyle/>
          <a:p>
            <a:r>
              <a:rPr lang="zh-CN" altLang="en-US" dirty="0"/>
              <a:t>第四部分 例题实战</a:t>
            </a:r>
          </a:p>
        </p:txBody>
      </p:sp>
      <p:sp>
        <p:nvSpPr>
          <p:cNvPr id="3" name="文本占位符 2">
            <a:extLst>
              <a:ext uri="{FF2B5EF4-FFF2-40B4-BE49-F238E27FC236}">
                <a16:creationId xmlns:a16="http://schemas.microsoft.com/office/drawing/2014/main" id="{C151D624-3E4B-5AB1-4068-74A08CFAE5AC}"/>
              </a:ext>
            </a:extLst>
          </p:cNvPr>
          <p:cNvSpPr>
            <a:spLocks noGrp="1"/>
          </p:cNvSpPr>
          <p:nvPr>
            <p:ph type="body" idx="1"/>
          </p:nvPr>
        </p:nvSpPr>
        <p:spPr/>
        <p:txBody>
          <a:bodyPr/>
          <a:lstStyle/>
          <a:p>
            <a:r>
              <a:rPr lang="zh-CN" altLang="en-US" dirty="0"/>
              <a:t>置换群问题很少以旋转计数问题的裸题出现，一般会加以变化，或者以</a:t>
            </a:r>
            <a:r>
              <a:rPr lang="en-US" altLang="zh-CN" dirty="0" err="1"/>
              <a:t>Polya</a:t>
            </a:r>
            <a:r>
              <a:rPr lang="en-US" altLang="zh-CN" dirty="0"/>
              <a:t>+</a:t>
            </a:r>
            <a:r>
              <a:rPr lang="zh-CN" altLang="en-US" dirty="0"/>
              <a:t>的形式出现</a:t>
            </a:r>
          </a:p>
        </p:txBody>
      </p:sp>
    </p:spTree>
    <p:extLst>
      <p:ext uri="{BB962C8B-B14F-4D97-AF65-F5344CB8AC3E}">
        <p14:creationId xmlns:p14="http://schemas.microsoft.com/office/powerpoint/2010/main" val="324386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4A170-79BB-4C5B-769E-FA079760A0D4}"/>
              </a:ext>
            </a:extLst>
          </p:cNvPr>
          <p:cNvSpPr>
            <a:spLocks noGrp="1"/>
          </p:cNvSpPr>
          <p:nvPr>
            <p:ph type="title"/>
          </p:nvPr>
        </p:nvSpPr>
        <p:spPr/>
        <p:txBody>
          <a:bodyPr/>
          <a:lstStyle/>
          <a:p>
            <a:r>
              <a:rPr lang="en-US" altLang="zh-CN" dirty="0"/>
              <a:t>4.1.</a:t>
            </a:r>
            <a:r>
              <a:rPr lang="zh-CN" altLang="en-US" dirty="0"/>
              <a:t>旋转</a:t>
            </a:r>
            <a:r>
              <a:rPr lang="en-US" altLang="zh-CN" dirty="0"/>
              <a:t>+</a:t>
            </a:r>
            <a:r>
              <a:rPr lang="zh-CN" altLang="en-US" dirty="0"/>
              <a:t>反射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D1C2C7-E11A-5480-CABE-B3582629160E}"/>
                  </a:ext>
                </a:extLst>
              </p:cNvPr>
              <p:cNvSpPr>
                <a:spLocks noGrp="1"/>
              </p:cNvSpPr>
              <p:nvPr>
                <p:ph idx="1"/>
              </p:nvPr>
            </p:nvSpPr>
            <p:spPr/>
            <p:txBody>
              <a:bodyPr/>
              <a:lstStyle/>
              <a:p>
                <a:r>
                  <a:rPr lang="zh-CN" altLang="en-US" dirty="0"/>
                  <a:t>例</a:t>
                </a:r>
                <a:r>
                  <a:rPr lang="en-US" altLang="zh-CN" dirty="0"/>
                  <a:t>1</a:t>
                </a:r>
                <a:r>
                  <a:rPr lang="zh-CN" altLang="en-US" dirty="0"/>
                  <a:t>：</a:t>
                </a:r>
                <a:r>
                  <a:rPr lang="en-US" altLang="zh-CN" dirty="0"/>
                  <a:t>【</a:t>
                </a:r>
                <a:r>
                  <a:rPr lang="en-US" altLang="zh-CN" dirty="0">
                    <a:hlinkClick r:id="rId2"/>
                  </a:rPr>
                  <a:t>HDOJ-1812</a:t>
                </a:r>
                <a:r>
                  <a:rPr lang="zh-CN" altLang="en-US" dirty="0"/>
                  <a:t>（</a:t>
                </a:r>
                <a:r>
                  <a:rPr lang="zh-CN" altLang="en-US" dirty="0">
                    <a:hlinkClick r:id="rId3"/>
                  </a:rPr>
                  <a:t>专题</a:t>
                </a:r>
                <a:r>
                  <a:rPr lang="en-US" altLang="zh-CN" dirty="0">
                    <a:hlinkClick r:id="rId3"/>
                  </a:rPr>
                  <a:t>21-1002</a:t>
                </a:r>
                <a:r>
                  <a:rPr lang="zh-CN" altLang="en-US" dirty="0"/>
                  <a:t>）</a:t>
                </a:r>
                <a:r>
                  <a:rPr lang="en-US" altLang="zh-CN" dirty="0"/>
                  <a:t>】</a:t>
                </a:r>
              </a:p>
              <a:p>
                <a:r>
                  <a:rPr lang="zh-CN" altLang="en-US" dirty="0"/>
                  <a:t>一个</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zh-CN" altLang="en-US" dirty="0"/>
                  <a:t>的正方形棋盘，每个格子可以用</a:t>
                </a:r>
                <a14:m>
                  <m:oMath xmlns:m="http://schemas.openxmlformats.org/officeDocument/2006/math">
                    <m:r>
                      <a:rPr lang="en-US" altLang="zh-CN" b="0" i="1" smtClean="0">
                        <a:latin typeface="Cambria Math" panose="02040503050406030204" pitchFamily="18" charset="0"/>
                      </a:rPr>
                      <m:t>𝐶</m:t>
                    </m:r>
                  </m:oMath>
                </a14:m>
                <a:r>
                  <a:rPr lang="zh-CN" altLang="en-US" dirty="0"/>
                  <a:t>种颜色来涂色，经过任意旋转、反射后相同的涂色方案都算同一种，问一共有多少种涂色方案。</a:t>
                </a:r>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=2</m:t>
                    </m:r>
                  </m:oMath>
                </a14:m>
                <a:r>
                  <a:rPr lang="zh-CN" altLang="en-US" dirty="0"/>
                  <a:t>时的所有棋盘涂色方案如下图：</a:t>
                </a:r>
                <a:endParaRPr lang="en-US" altLang="zh-CN" dirty="0"/>
              </a:p>
              <a:p>
                <a:endParaRPr lang="en-US" altLang="zh-CN" dirty="0"/>
              </a:p>
              <a:p>
                <a:endParaRPr lang="en-US" altLang="zh-CN" dirty="0"/>
              </a:p>
              <a:p>
                <a:r>
                  <a:rPr lang="zh-CN" altLang="en-US" dirty="0"/>
                  <a:t>约束条件：</a:t>
                </a:r>
                <a14:m>
                  <m:oMath xmlns:m="http://schemas.openxmlformats.org/officeDocument/2006/math">
                    <m:r>
                      <a:rPr lang="en-US" altLang="zh-CN" b="0" i="1" smtClean="0">
                        <a:latin typeface="Cambria Math" panose="02040503050406030204" pitchFamily="18" charset="0"/>
                      </a:rPr>
                      <m:t>0&lt;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&lt;31</m:t>
                    </m:r>
                  </m:oMath>
                </a14:m>
                <a:r>
                  <a:rPr lang="zh-CN" altLang="en-US" dirty="0"/>
                  <a:t>。</a:t>
                </a:r>
              </a:p>
            </p:txBody>
          </p:sp>
        </mc:Choice>
        <mc:Fallback xmlns="">
          <p:sp>
            <p:nvSpPr>
              <p:cNvPr id="3" name="内容占位符 2">
                <a:extLst>
                  <a:ext uri="{FF2B5EF4-FFF2-40B4-BE49-F238E27FC236}">
                    <a16:creationId xmlns:a16="http://schemas.microsoft.com/office/drawing/2014/main" id="{E4D1C2C7-E11A-5480-CABE-B3582629160E}"/>
                  </a:ext>
                </a:extLst>
              </p:cNvPr>
              <p:cNvSpPr>
                <a:spLocks noGrp="1" noRot="1" noChangeAspect="1" noMove="1" noResize="1" noEditPoints="1" noAdjustHandles="1" noChangeArrowheads="1" noChangeShapeType="1" noTextEdit="1"/>
              </p:cNvSpPr>
              <p:nvPr>
                <p:ph idx="1"/>
              </p:nvPr>
            </p:nvSpPr>
            <p:spPr>
              <a:blipFill>
                <a:blip r:embed="rId4"/>
                <a:stretch>
                  <a:fillRect l="-1043" t="-2521" r="-52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06F24E5-B9A3-F3B0-474A-3FCA78129530}"/>
              </a:ext>
            </a:extLst>
          </p:cNvPr>
          <p:cNvPicPr>
            <a:picLocks noChangeAspect="1"/>
          </p:cNvPicPr>
          <p:nvPr/>
        </p:nvPicPr>
        <p:blipFill>
          <a:blip r:embed="rId5"/>
          <a:stretch>
            <a:fillRect/>
          </a:stretch>
        </p:blipFill>
        <p:spPr>
          <a:xfrm>
            <a:off x="3009900" y="4001294"/>
            <a:ext cx="6172200" cy="1219200"/>
          </a:xfrm>
          <a:prstGeom prst="rect">
            <a:avLst/>
          </a:prstGeom>
        </p:spPr>
      </p:pic>
    </p:spTree>
    <p:extLst>
      <p:ext uri="{BB962C8B-B14F-4D97-AF65-F5344CB8AC3E}">
        <p14:creationId xmlns:p14="http://schemas.microsoft.com/office/powerpoint/2010/main" val="37524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6FA63-90FC-D8CC-3F9E-CBDF542E34F5}"/>
              </a:ext>
            </a:extLst>
          </p:cNvPr>
          <p:cNvSpPr>
            <a:spLocks noGrp="1"/>
          </p:cNvSpPr>
          <p:nvPr>
            <p:ph type="title"/>
          </p:nvPr>
        </p:nvSpPr>
        <p:spPr/>
        <p:txBody>
          <a:bodyPr/>
          <a:lstStyle/>
          <a:p>
            <a:r>
              <a:rPr lang="en-US" altLang="zh-CN" dirty="0"/>
              <a:t>4.1.</a:t>
            </a:r>
            <a:r>
              <a:rPr lang="zh-CN" altLang="en-US" dirty="0"/>
              <a:t>旋转</a:t>
            </a:r>
            <a:r>
              <a:rPr lang="en-US" altLang="zh-CN" dirty="0"/>
              <a:t>+</a:t>
            </a:r>
            <a:r>
              <a:rPr lang="zh-CN" altLang="en-US" dirty="0"/>
              <a:t>反射</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C789FD5-6092-D2DB-4DBE-1B0832F9C921}"/>
                  </a:ext>
                </a:extLst>
              </p:cNvPr>
              <p:cNvSpPr>
                <a:spLocks noGrp="1"/>
              </p:cNvSpPr>
              <p:nvPr>
                <p:ph idx="1"/>
              </p:nvPr>
            </p:nvSpPr>
            <p:spPr/>
            <p:txBody>
              <a:bodyPr>
                <a:noAutofit/>
              </a:bodyPr>
              <a:lstStyle/>
              <a:p>
                <a:r>
                  <a:rPr lang="zh-CN" altLang="en-US" sz="2000" dirty="0"/>
                  <a:t>第一步，搞清楚有哪些置换，哪些点会构成循环</a:t>
                </a:r>
                <a:endParaRPr lang="en-US" altLang="zh-CN" sz="2000" dirty="0"/>
              </a:p>
              <a:p>
                <a:r>
                  <a:rPr lang="zh-CN" altLang="en-US" sz="2000" dirty="0"/>
                  <a:t>不动，所有点都独立循环</a:t>
                </a:r>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90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，大约每</a:t>
                </a:r>
                <a:r>
                  <a:rPr lang="en-US" altLang="zh-CN" sz="2000" dirty="0"/>
                  <a:t>4</a:t>
                </a:r>
                <a:r>
                  <a:rPr lang="zh-CN" altLang="en-US" sz="2000" dirty="0"/>
                  <a:t>个点构成一个循环</a:t>
                </a:r>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180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，大约每</a:t>
                </a:r>
                <a:r>
                  <a:rPr lang="en-US" altLang="zh-CN" sz="2000" dirty="0"/>
                  <a:t>2</a:t>
                </a:r>
                <a:r>
                  <a:rPr lang="zh-CN" altLang="en-US" sz="2000" dirty="0"/>
                  <a:t>个点构成一个循环</a:t>
                </a:r>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270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，大约每</a:t>
                </a:r>
                <a:r>
                  <a:rPr lang="en-US" altLang="zh-CN" sz="2000" dirty="0"/>
                  <a:t>4</a:t>
                </a:r>
                <a:r>
                  <a:rPr lang="zh-CN" altLang="en-US" sz="2000" dirty="0"/>
                  <a:t>个点构成一个循环</a:t>
                </a:r>
                <a:endParaRPr lang="en-US" altLang="zh-CN" sz="2000" dirty="0"/>
              </a:p>
              <a:p>
                <a:r>
                  <a:rPr lang="zh-CN" altLang="en-US" sz="2000" dirty="0"/>
                  <a:t>沿纵对称轴反射，大约每</a:t>
                </a:r>
                <a:r>
                  <a:rPr lang="en-US" altLang="zh-CN" sz="2000" dirty="0"/>
                  <a:t>2</a:t>
                </a:r>
                <a:r>
                  <a:rPr lang="zh-CN" altLang="en-US" sz="2000" dirty="0"/>
                  <a:t>个点构成一个循环</a:t>
                </a:r>
                <a:endParaRPr lang="en-US" altLang="zh-CN" sz="2000" dirty="0"/>
              </a:p>
              <a:p>
                <a:r>
                  <a:rPr lang="zh-CN" altLang="en-US" sz="2000" dirty="0"/>
                  <a:t>沿横对称轴反射，大约每</a:t>
                </a:r>
                <a:r>
                  <a:rPr lang="en-US" altLang="zh-CN" sz="2000" dirty="0"/>
                  <a:t>2</a:t>
                </a:r>
                <a:r>
                  <a:rPr lang="zh-CN" altLang="en-US" sz="2000" dirty="0"/>
                  <a:t>个点构成一个循环</a:t>
                </a:r>
                <a:endParaRPr lang="en-US" altLang="zh-CN" sz="2000" dirty="0"/>
              </a:p>
              <a:p>
                <a:r>
                  <a:rPr lang="zh-CN" altLang="en-US" sz="2000" dirty="0"/>
                  <a:t>沿主对角线反射，大约每</a:t>
                </a:r>
                <a:r>
                  <a:rPr lang="en-US" altLang="zh-CN" sz="2000" dirty="0"/>
                  <a:t>2</a:t>
                </a:r>
                <a:r>
                  <a:rPr lang="zh-CN" altLang="en-US" sz="2000" dirty="0"/>
                  <a:t>个点构成一个循环</a:t>
                </a:r>
                <a:endParaRPr lang="en-US" altLang="zh-CN" sz="2000" dirty="0"/>
              </a:p>
              <a:p>
                <a:r>
                  <a:rPr lang="zh-CN" altLang="en-US" sz="2000" dirty="0"/>
                  <a:t>沿副对角线反射，大约每</a:t>
                </a:r>
                <a:r>
                  <a:rPr lang="en-US" altLang="zh-CN" sz="2000" dirty="0"/>
                  <a:t>2</a:t>
                </a:r>
                <a:r>
                  <a:rPr lang="zh-CN" altLang="en-US" sz="2000" dirty="0"/>
                  <a:t>个点构成一</a:t>
                </a:r>
                <a:r>
                  <a:rPr lang="zh-CN" altLang="en-US" sz="2000"/>
                  <a:t>个循环</a:t>
                </a:r>
                <a:endParaRPr lang="en-US" altLang="zh-CN" sz="2000" dirty="0"/>
              </a:p>
            </p:txBody>
          </p:sp>
        </mc:Choice>
        <mc:Fallback>
          <p:sp>
            <p:nvSpPr>
              <p:cNvPr id="3" name="内容占位符 2">
                <a:extLst>
                  <a:ext uri="{FF2B5EF4-FFF2-40B4-BE49-F238E27FC236}">
                    <a16:creationId xmlns:a16="http://schemas.microsoft.com/office/drawing/2014/main" id="{CC789FD5-6092-D2DB-4DBE-1B0832F9C921}"/>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074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7F20A-C476-5BD0-4752-F861529619A1}"/>
              </a:ext>
            </a:extLst>
          </p:cNvPr>
          <p:cNvSpPr>
            <a:spLocks noGrp="1"/>
          </p:cNvSpPr>
          <p:nvPr>
            <p:ph type="title"/>
          </p:nvPr>
        </p:nvSpPr>
        <p:spPr/>
        <p:txBody>
          <a:bodyPr/>
          <a:lstStyle/>
          <a:p>
            <a:r>
              <a:rPr lang="en-US" altLang="zh-CN" dirty="0"/>
              <a:t>4.1.</a:t>
            </a:r>
            <a:r>
              <a:rPr lang="zh-CN" altLang="en-US" dirty="0"/>
              <a:t>旋转</a:t>
            </a:r>
            <a:r>
              <a:rPr lang="en-US" altLang="zh-CN" dirty="0"/>
              <a:t>+</a:t>
            </a:r>
            <a:r>
              <a:rPr lang="zh-CN" altLang="en-US" dirty="0"/>
              <a:t>反射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F1C8F5-69AA-8982-55DE-F462C2282BD6}"/>
                  </a:ext>
                </a:extLst>
              </p:cNvPr>
              <p:cNvSpPr>
                <a:spLocks noGrp="1"/>
              </p:cNvSpPr>
              <p:nvPr>
                <p:ph idx="1"/>
              </p:nvPr>
            </p:nvSpPr>
            <p:spPr/>
            <p:txBody>
              <a:bodyPr>
                <a:noAutofit/>
              </a:bodyPr>
              <a:lstStyle/>
              <a:p>
                <a:r>
                  <a:rPr lang="zh-CN" altLang="en-US" sz="2000" dirty="0"/>
                  <a:t>第二步，分析边界情况</a:t>
                </a:r>
                <a:endParaRPr lang="en-US" altLang="zh-CN" sz="2000" dirty="0"/>
              </a:p>
              <a:p>
                <a:r>
                  <a:rPr lang="zh-CN" altLang="en-US" sz="2000" dirty="0"/>
                  <a:t>不动，没有边界情况</a:t>
                </a:r>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90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，如果</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是奇数，那么中心点会独立循环</a:t>
                </a:r>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180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，如果</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是奇数，那么中心点会独立循环</a:t>
                </a:r>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270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，如果</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是奇数，那么中心点会独立循环</a:t>
                </a:r>
                <a:endParaRPr lang="en-US" altLang="zh-CN" sz="2000" dirty="0"/>
              </a:p>
              <a:p>
                <a:r>
                  <a:rPr lang="zh-CN" altLang="en-US" sz="2000" dirty="0"/>
                  <a:t>沿纵对称轴反射，如果</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是奇数，那么纵轴上的点会独立循环</a:t>
                </a:r>
                <a:endParaRPr lang="en-US" altLang="zh-CN" sz="2000" dirty="0"/>
              </a:p>
              <a:p>
                <a:r>
                  <a:rPr lang="zh-CN" altLang="en-US" sz="2000" dirty="0"/>
                  <a:t>沿横对称轴反射，如果</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是奇数，那么横轴上的点会独立循环</a:t>
                </a:r>
                <a:endParaRPr lang="en-US" altLang="zh-CN" sz="2000" dirty="0"/>
              </a:p>
              <a:p>
                <a:r>
                  <a:rPr lang="zh-CN" altLang="en-US" sz="2000" dirty="0"/>
                  <a:t>沿主对角线反射，主对角线上的点独立循环</a:t>
                </a:r>
                <a:endParaRPr lang="en-US" altLang="zh-CN" sz="2000" dirty="0"/>
              </a:p>
              <a:p>
                <a:r>
                  <a:rPr lang="zh-CN" altLang="en-US" sz="2000" dirty="0"/>
                  <a:t>沿副对角线反射，副对角线上的点独立循环</a:t>
                </a:r>
                <a:endParaRPr lang="en-US" altLang="zh-CN" sz="2000" dirty="0"/>
              </a:p>
            </p:txBody>
          </p:sp>
        </mc:Choice>
        <mc:Fallback xmlns="">
          <p:sp>
            <p:nvSpPr>
              <p:cNvPr id="3" name="内容占位符 2">
                <a:extLst>
                  <a:ext uri="{FF2B5EF4-FFF2-40B4-BE49-F238E27FC236}">
                    <a16:creationId xmlns:a16="http://schemas.microsoft.com/office/drawing/2014/main" id="{FDF1C8F5-69AA-8982-55DE-F462C2282BD6}"/>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092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7F20A-C476-5BD0-4752-F861529619A1}"/>
              </a:ext>
            </a:extLst>
          </p:cNvPr>
          <p:cNvSpPr>
            <a:spLocks noGrp="1"/>
          </p:cNvSpPr>
          <p:nvPr>
            <p:ph type="title"/>
          </p:nvPr>
        </p:nvSpPr>
        <p:spPr/>
        <p:txBody>
          <a:bodyPr/>
          <a:lstStyle/>
          <a:p>
            <a:r>
              <a:rPr lang="en-US" altLang="zh-CN" dirty="0"/>
              <a:t>4.1.</a:t>
            </a:r>
            <a:r>
              <a:rPr lang="zh-CN" altLang="en-US" dirty="0"/>
              <a:t>旋转</a:t>
            </a:r>
            <a:r>
              <a:rPr lang="en-US" altLang="zh-CN" dirty="0"/>
              <a:t>+</a:t>
            </a:r>
            <a:r>
              <a:rPr lang="zh-CN" altLang="en-US" dirty="0"/>
              <a:t>反射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F1C8F5-69AA-8982-55DE-F462C2282BD6}"/>
                  </a:ext>
                </a:extLst>
              </p:cNvPr>
              <p:cNvSpPr>
                <a:spLocks noGrp="1"/>
              </p:cNvSpPr>
              <p:nvPr>
                <p:ph idx="1"/>
              </p:nvPr>
            </p:nvSpPr>
            <p:spPr/>
            <p:txBody>
              <a:bodyPr>
                <a:noAutofit/>
              </a:bodyPr>
              <a:lstStyle/>
              <a:p>
                <a:r>
                  <a:rPr lang="zh-CN" altLang="en-US" sz="2000" dirty="0"/>
                  <a:t>第三步，计算循环数量</a:t>
                </a:r>
                <a:endParaRPr lang="en-US" altLang="zh-CN" sz="2000" dirty="0"/>
              </a:p>
              <a:p>
                <a:r>
                  <a:rPr lang="zh-CN" altLang="en-US" sz="2000" dirty="0"/>
                  <a:t>不动，</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oMath>
                </a14:m>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90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r>
                      <a:rPr lang="en-US" altLang="zh-CN" sz="2000" b="0" i="1" smtClean="0">
                        <a:latin typeface="Cambria Math" panose="02040503050406030204" pitchFamily="18" charset="0"/>
                      </a:rPr>
                      <m:t>+1</m:t>
                    </m:r>
                  </m:oMath>
                </a14:m>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是偶数，</a:t>
                </a:r>
                <a:r>
                  <a:rPr lang="en-US" altLang="zh-CN" sz="2000" b="0" dirty="0"/>
                  <a:t> </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4</m:t>
                        </m:r>
                      </m:den>
                    </m:f>
                  </m:oMath>
                </a14:m>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180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+1</m:t>
                    </m:r>
                  </m:oMath>
                </a14:m>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是偶数，</a:t>
                </a:r>
                <a:r>
                  <a:rPr lang="en-US" altLang="zh-CN" sz="2000" b="0" dirty="0"/>
                  <a:t> </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m:t>
                        </m:r>
                      </m:den>
                    </m:f>
                  </m:oMath>
                </a14:m>
                <a:endParaRPr lang="en-US" altLang="zh-CN" sz="2000" dirty="0"/>
              </a:p>
              <a:p>
                <a:r>
                  <a:rPr lang="zh-CN" altLang="en-US" sz="2000" dirty="0"/>
                  <a:t>旋转</a:t>
                </a:r>
                <a14:m>
                  <m:oMath xmlns:m="http://schemas.openxmlformats.org/officeDocument/2006/math">
                    <m:r>
                      <a:rPr lang="en-US" altLang="zh-CN" sz="2000" b="0" i="1" smtClean="0">
                        <a:latin typeface="Cambria Math" panose="02040503050406030204" pitchFamily="18" charset="0"/>
                      </a:rPr>
                      <m:t>270</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r>
                      <a:rPr lang="en-US" altLang="zh-CN" sz="2000" b="0" i="1" smtClean="0">
                        <a:latin typeface="Cambria Math" panose="02040503050406030204" pitchFamily="18" charset="0"/>
                      </a:rPr>
                      <m:t>+1</m:t>
                    </m:r>
                  </m:oMath>
                </a14:m>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是偶数，</a:t>
                </a:r>
                <a:r>
                  <a:rPr lang="en-US" altLang="zh-CN" sz="2000" b="0" dirty="0"/>
                  <a:t> </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4</m:t>
                        </m:r>
                      </m:den>
                    </m:f>
                  </m:oMath>
                </a14:m>
                <a:endParaRPr lang="en-US" altLang="zh-CN" sz="2000" dirty="0"/>
              </a:p>
              <a:p>
                <a:r>
                  <a:rPr lang="zh-CN" altLang="en-US" sz="2000" dirty="0"/>
                  <a:t>沿纵对称轴反射，</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oMath>
                </a14:m>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是偶数，</a:t>
                </a:r>
                <a:r>
                  <a:rPr lang="en-US" altLang="zh-CN" sz="2000" b="0" dirty="0"/>
                  <a:t> </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m:t>
                        </m:r>
                      </m:den>
                    </m:f>
                  </m:oMath>
                </a14:m>
                <a:endParaRPr lang="en-US" altLang="zh-CN" sz="2000" dirty="0"/>
              </a:p>
              <a:p>
                <a:r>
                  <a:rPr lang="zh-CN" altLang="en-US" sz="2000" dirty="0"/>
                  <a:t>沿横对称轴反射，</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是奇数，</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oMath>
                </a14:m>
                <a:r>
                  <a:rPr lang="zh-CN" altLang="en-US" sz="2000" dirty="0"/>
                  <a:t>，</a:t>
                </a:r>
                <a:r>
                  <a:rPr lang="en-US" altLang="zh-CN" sz="2000" b="0" dirty="0"/>
                  <a:t> </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是偶数，</a:t>
                </a:r>
                <a:r>
                  <a:rPr lang="en-US" altLang="zh-CN" sz="2000" b="0" dirty="0"/>
                  <a:t> </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m:t>
                        </m:r>
                      </m:den>
                    </m:f>
                  </m:oMath>
                </a14:m>
                <a:endParaRPr lang="en-US" altLang="zh-CN" sz="2000" dirty="0"/>
              </a:p>
              <a:p>
                <a:r>
                  <a:rPr lang="zh-CN" altLang="en-US" sz="2000" dirty="0"/>
                  <a:t>沿主对角线反射，</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oMath>
                </a14:m>
                <a:endParaRPr lang="en-US" altLang="zh-CN" sz="2000" dirty="0"/>
              </a:p>
              <a:p>
                <a:r>
                  <a:rPr lang="zh-CN" altLang="en-US" sz="2000" dirty="0"/>
                  <a:t>沿副对角线反射，</a:t>
                </a:r>
                <a:r>
                  <a:rPr lang="en-US" altLang="zh-CN" sz="2000" b="0" dirty="0"/>
                  <a:t> </a:t>
                </a:r>
                <a14:m>
                  <m:oMath xmlns:m="http://schemas.openxmlformats.org/officeDocument/2006/math">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num>
                      <m:den>
                        <m:r>
                          <a:rPr lang="en-US" altLang="zh-CN" sz="2000" b="0" i="1" smtClean="0">
                            <a:latin typeface="Cambria Math" panose="02040503050406030204" pitchFamily="18" charset="0"/>
                          </a:rPr>
                          <m:t>2</m:t>
                        </m:r>
                      </m:den>
                    </m:f>
                  </m:oMath>
                </a14:m>
                <a:endParaRPr lang="en-US" altLang="zh-CN" sz="2000" dirty="0"/>
              </a:p>
            </p:txBody>
          </p:sp>
        </mc:Choice>
        <mc:Fallback xmlns="">
          <p:sp>
            <p:nvSpPr>
              <p:cNvPr id="3" name="内容占位符 2">
                <a:extLst>
                  <a:ext uri="{FF2B5EF4-FFF2-40B4-BE49-F238E27FC236}">
                    <a16:creationId xmlns:a16="http://schemas.microsoft.com/office/drawing/2014/main" id="{FDF1C8F5-69AA-8982-55DE-F462C2282BD6}"/>
                  </a:ext>
                </a:extLst>
              </p:cNvPr>
              <p:cNvSpPr>
                <a:spLocks noGrp="1" noRot="1" noChangeAspect="1" noMove="1" noResize="1" noEditPoints="1" noAdjustHandles="1" noChangeArrowheads="1" noChangeShapeType="1" noTextEdit="1"/>
              </p:cNvSpPr>
              <p:nvPr>
                <p:ph idx="1"/>
              </p:nvPr>
            </p:nvSpPr>
            <p:spPr>
              <a:blipFill>
                <a:blip r:embed="rId2"/>
                <a:stretch>
                  <a:fillRect l="-522" t="-1401" b="-79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780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7F20A-C476-5BD0-4752-F861529619A1}"/>
              </a:ext>
            </a:extLst>
          </p:cNvPr>
          <p:cNvSpPr>
            <a:spLocks noGrp="1"/>
          </p:cNvSpPr>
          <p:nvPr>
            <p:ph type="title"/>
          </p:nvPr>
        </p:nvSpPr>
        <p:spPr/>
        <p:txBody>
          <a:bodyPr/>
          <a:lstStyle/>
          <a:p>
            <a:r>
              <a:rPr lang="en-US" altLang="zh-CN" dirty="0"/>
              <a:t>4.1.</a:t>
            </a:r>
            <a:r>
              <a:rPr lang="zh-CN" altLang="en-US" dirty="0"/>
              <a:t>旋转</a:t>
            </a:r>
            <a:r>
              <a:rPr lang="en-US" altLang="zh-CN" dirty="0"/>
              <a:t>+</a:t>
            </a:r>
            <a:r>
              <a:rPr lang="zh-CN" altLang="en-US" dirty="0"/>
              <a:t>反射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DF1C8F5-69AA-8982-55DE-F462C2282BD6}"/>
                  </a:ext>
                </a:extLst>
              </p:cNvPr>
              <p:cNvSpPr>
                <a:spLocks noGrp="1"/>
              </p:cNvSpPr>
              <p:nvPr>
                <p:ph idx="1"/>
              </p:nvPr>
            </p:nvSpPr>
            <p:spPr/>
            <p:txBody>
              <a:bodyPr>
                <a:noAutofit/>
              </a:bodyPr>
              <a:lstStyle/>
              <a:p>
                <a:r>
                  <a:rPr lang="zh-CN" altLang="en-US" sz="2000" dirty="0"/>
                  <a:t>第四步，计算方案数</a:t>
                </a:r>
                <a:endParaRPr lang="en-US" altLang="zh-CN" sz="2000" dirty="0"/>
              </a:p>
              <a:p>
                <a:r>
                  <a:rPr lang="zh-CN" altLang="en-US" sz="2000" dirty="0"/>
                  <a:t>首先按照</a:t>
                </a:r>
                <a14:m>
                  <m:oMath xmlns:m="http://schemas.openxmlformats.org/officeDocument/2006/math">
                    <m:r>
                      <a:rPr lang="en-US" altLang="zh-CN" sz="2000" b="0" i="1" smtClean="0">
                        <a:latin typeface="Cambria Math" panose="02040503050406030204" pitchFamily="18" charset="0"/>
                      </a:rPr>
                      <m:t>𝑁</m:t>
                    </m:r>
                  </m:oMath>
                </a14:m>
                <a:r>
                  <a:rPr lang="zh-CN" altLang="en-US" sz="2000" dirty="0"/>
                  <a:t>的奇偶性分类讨论</a:t>
                </a:r>
                <a:endParaRPr lang="en-US" altLang="zh-CN" sz="2000" dirty="0"/>
              </a:p>
              <a:p>
                <a:r>
                  <a:rPr lang="zh-CN" altLang="en-US" sz="2000" dirty="0"/>
                  <a:t>然后将前述每种置换对应的循环数作为指数，求</a:t>
                </a:r>
                <a14:m>
                  <m:oMath xmlns:m="http://schemas.openxmlformats.org/officeDocument/2006/math">
                    <m:r>
                      <a:rPr lang="en-US" altLang="zh-CN" sz="2000" b="0" i="1" smtClean="0">
                        <a:latin typeface="Cambria Math" panose="02040503050406030204" pitchFamily="18" charset="0"/>
                      </a:rPr>
                      <m:t>𝐶</m:t>
                    </m:r>
                  </m:oMath>
                </a14:m>
                <a:r>
                  <a:rPr lang="zh-CN" altLang="en-US" sz="2000" dirty="0"/>
                  <a:t>的幂，并求和</a:t>
                </a:r>
                <a:endParaRPr lang="en-US" altLang="zh-CN" sz="2000" dirty="0"/>
              </a:p>
              <a:p>
                <a:r>
                  <a:rPr lang="zh-CN" altLang="en-US" sz="2000" dirty="0"/>
                  <a:t>由于无论</a:t>
                </a:r>
                <a14:m>
                  <m:oMath xmlns:m="http://schemas.openxmlformats.org/officeDocument/2006/math">
                    <m:r>
                      <a:rPr lang="en-US" altLang="zh-CN" sz="2000" b="0" i="1" smtClean="0">
                        <a:latin typeface="Cambria Math" panose="02040503050406030204" pitchFamily="18" charset="0"/>
                      </a:rPr>
                      <m:t>𝑁</m:t>
                    </m:r>
                  </m:oMath>
                </a14:m>
                <a:r>
                  <a:rPr lang="zh-CN" altLang="en-US" sz="2000" dirty="0"/>
                  <a:t>的奇偶性如何，置换都是</a:t>
                </a:r>
                <a:r>
                  <a:rPr lang="en-US" altLang="zh-CN" sz="2000" dirty="0"/>
                  <a:t>8</a:t>
                </a:r>
                <a:r>
                  <a:rPr lang="zh-CN" altLang="en-US" sz="2000" dirty="0"/>
                  <a:t>个，所以将这个和除以</a:t>
                </a:r>
                <a:r>
                  <a:rPr lang="en-US" altLang="zh-CN" sz="2000" dirty="0"/>
                  <a:t>8</a:t>
                </a:r>
                <a:r>
                  <a:rPr lang="zh-CN" altLang="en-US" sz="2000" dirty="0"/>
                  <a:t>即得到答案</a:t>
                </a:r>
                <a:endParaRPr lang="en-US" altLang="zh-CN" sz="2000" dirty="0"/>
              </a:p>
              <a:p>
                <a:r>
                  <a:rPr lang="zh-CN" altLang="en-US" sz="2000" dirty="0"/>
                  <a:t>额外提醒：观察本题的数据范围，乘方时底数较大，指数也较大，显然已经远远超出了</a:t>
                </a:r>
                <a:r>
                  <a:rPr lang="en-US" altLang="zh-CN" sz="2000" dirty="0"/>
                  <a:t>long </a:t>
                </a:r>
                <a:r>
                  <a:rPr lang="en-US" altLang="zh-CN" sz="2000" dirty="0" err="1"/>
                  <a:t>long</a:t>
                </a:r>
                <a:r>
                  <a:rPr lang="zh-CN" altLang="en-US" sz="2000" dirty="0"/>
                  <a:t>的承受范围（</a:t>
                </a:r>
                <a:r>
                  <a:rPr lang="en-US" altLang="zh-CN" sz="2000" dirty="0"/>
                  <a:t>__int128</a:t>
                </a:r>
                <a:r>
                  <a:rPr lang="zh-CN" altLang="en-US" sz="2000" dirty="0"/>
                  <a:t>也不行），所以在解题时需要使用高精度，或者使用</a:t>
                </a:r>
                <a:r>
                  <a:rPr lang="en-US" altLang="zh-CN" sz="2000" dirty="0"/>
                  <a:t>Java/Python</a:t>
                </a:r>
                <a:r>
                  <a:rPr lang="zh-CN" altLang="en-US" sz="2000" dirty="0"/>
                  <a:t>等支持高精度的语言</a:t>
                </a:r>
                <a:endParaRPr lang="en-US" altLang="zh-CN" sz="2000" dirty="0"/>
              </a:p>
            </p:txBody>
          </p:sp>
        </mc:Choice>
        <mc:Fallback xmlns="">
          <p:sp>
            <p:nvSpPr>
              <p:cNvPr id="3" name="内容占位符 2">
                <a:extLst>
                  <a:ext uri="{FF2B5EF4-FFF2-40B4-BE49-F238E27FC236}">
                    <a16:creationId xmlns:a16="http://schemas.microsoft.com/office/drawing/2014/main" id="{FDF1C8F5-69AA-8982-55DE-F462C2282BD6}"/>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005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92CC8-4B48-2D38-C7D4-A0F97A35BA24}"/>
              </a:ext>
            </a:extLst>
          </p:cNvPr>
          <p:cNvSpPr>
            <a:spLocks noGrp="1"/>
          </p:cNvSpPr>
          <p:nvPr>
            <p:ph type="title"/>
          </p:nvPr>
        </p:nvSpPr>
        <p:spPr/>
        <p:txBody>
          <a:bodyPr/>
          <a:lstStyle/>
          <a:p>
            <a:r>
              <a:rPr lang="en-US" altLang="zh-CN" dirty="0"/>
              <a:t>4.2.</a:t>
            </a:r>
            <a:r>
              <a:rPr lang="zh-CN" altLang="en-US" dirty="0"/>
              <a:t>旋转</a:t>
            </a:r>
            <a:r>
              <a:rPr lang="en-US" altLang="zh-CN" dirty="0"/>
              <a:t>+</a:t>
            </a:r>
            <a:r>
              <a:rPr lang="zh-CN" altLang="en-US" dirty="0"/>
              <a:t>对称</a:t>
            </a:r>
            <a:r>
              <a:rPr lang="en-US" altLang="zh-CN" dirty="0"/>
              <a:t>+</a:t>
            </a:r>
            <a:r>
              <a:rPr lang="zh-CN" altLang="en-US" dirty="0"/>
              <a:t>数论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345E595-75FD-5612-D6A0-CC80E366D306}"/>
                  </a:ext>
                </a:extLst>
              </p:cNvPr>
              <p:cNvSpPr>
                <a:spLocks noGrp="1"/>
              </p:cNvSpPr>
              <p:nvPr>
                <p:ph idx="1"/>
              </p:nvPr>
            </p:nvSpPr>
            <p:spPr/>
            <p:txBody>
              <a:bodyPr/>
              <a:lstStyle/>
              <a:p>
                <a:r>
                  <a:rPr lang="zh-CN" altLang="en-US" dirty="0"/>
                  <a:t>例</a:t>
                </a:r>
                <a:r>
                  <a:rPr lang="en-US" altLang="zh-CN" dirty="0"/>
                  <a:t>2</a:t>
                </a:r>
                <a:r>
                  <a:rPr lang="zh-CN" altLang="en-US" dirty="0"/>
                  <a:t>：</a:t>
                </a:r>
                <a:r>
                  <a:rPr lang="en-US" altLang="zh-CN" dirty="0"/>
                  <a:t>【</a:t>
                </a:r>
                <a:r>
                  <a:rPr lang="en-US" altLang="zh-CN" dirty="0">
                    <a:hlinkClick r:id="rId2"/>
                  </a:rPr>
                  <a:t>Codeforces-387824A</a:t>
                </a:r>
                <a:r>
                  <a:rPr lang="en-US" altLang="zh-CN" dirty="0"/>
                  <a:t>】</a:t>
                </a:r>
              </a:p>
              <a:p>
                <a:r>
                  <a:rPr lang="zh-CN" altLang="en-US" dirty="0"/>
                  <a:t>自己出的，所以需要先点</a:t>
                </a:r>
                <a:r>
                  <a:rPr lang="zh-CN" altLang="en-US" dirty="0">
                    <a:hlinkClick r:id="rId3"/>
                  </a:rPr>
                  <a:t>邀请链接</a:t>
                </a:r>
                <a:r>
                  <a:rPr lang="zh-CN" altLang="en-US" dirty="0"/>
                  <a:t>才能正常查看题目</a:t>
                </a:r>
                <a:endParaRPr lang="en-US" altLang="zh-CN" dirty="0"/>
              </a:p>
              <a:p>
                <a:r>
                  <a:rPr lang="zh-CN" altLang="en-US" dirty="0"/>
                  <a:t>一串项链有</a:t>
                </a:r>
                <a14:m>
                  <m:oMath xmlns:m="http://schemas.openxmlformats.org/officeDocument/2006/math">
                    <m:r>
                      <a:rPr lang="en-US" altLang="zh-CN" b="0" i="1" smtClean="0">
                        <a:latin typeface="Cambria Math" panose="02040503050406030204" pitchFamily="18" charset="0"/>
                      </a:rPr>
                      <m:t>𝑛</m:t>
                    </m:r>
                  </m:oMath>
                </a14:m>
                <a:r>
                  <a:rPr lang="zh-CN" altLang="en-US" dirty="0"/>
                  <a:t>个珠子，一共有</a:t>
                </a:r>
                <a14:m>
                  <m:oMath xmlns:m="http://schemas.openxmlformats.org/officeDocument/2006/math">
                    <m:r>
                      <a:rPr lang="en-US" altLang="zh-CN" b="0" i="1" smtClean="0">
                        <a:latin typeface="Cambria Math" panose="02040503050406030204" pitchFamily="18" charset="0"/>
                      </a:rPr>
                      <m:t>𝑚</m:t>
                    </m:r>
                  </m:oMath>
                </a14:m>
                <a:r>
                  <a:rPr lang="zh-CN" altLang="en-US" dirty="0"/>
                  <a:t>种颜色，经过旋转或对称得到的染色方案算作同一种，问有多少种染色方案，对</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+7</m:t>
                    </m:r>
                  </m:oMath>
                </a14:m>
                <a:r>
                  <a:rPr lang="zh-CN" altLang="en-US" dirty="0"/>
                  <a:t>取模。</a:t>
                </a:r>
                <a:endParaRPr lang="en-US" altLang="zh-CN" dirty="0"/>
              </a:p>
              <a:p>
                <a:r>
                  <a:rPr lang="zh-CN" altLang="en-US" dirty="0"/>
                  <a:t>数据范围：</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a:t>
                </a:r>
              </a:p>
            </p:txBody>
          </p:sp>
        </mc:Choice>
        <mc:Fallback xmlns="">
          <p:sp>
            <p:nvSpPr>
              <p:cNvPr id="3" name="内容占位符 2">
                <a:extLst>
                  <a:ext uri="{FF2B5EF4-FFF2-40B4-BE49-F238E27FC236}">
                    <a16:creationId xmlns:a16="http://schemas.microsoft.com/office/drawing/2014/main" id="{D345E595-75FD-5612-D6A0-CC80E366D306}"/>
                  </a:ext>
                </a:extLst>
              </p:cNvPr>
              <p:cNvSpPr>
                <a:spLocks noGrp="1" noRot="1" noChangeAspect="1" noMove="1" noResize="1" noEditPoints="1" noAdjustHandles="1" noChangeArrowheads="1" noChangeShapeType="1" noTextEdit="1"/>
              </p:cNvSpPr>
              <p:nvPr>
                <p:ph idx="1"/>
              </p:nvPr>
            </p:nvSpPr>
            <p:spPr>
              <a:blipFill>
                <a:blip r:embed="rId4"/>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04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C9328-FE33-4B96-F8D2-7A455B2E1A97}"/>
              </a:ext>
            </a:extLst>
          </p:cNvPr>
          <p:cNvSpPr>
            <a:spLocks noGrp="1"/>
          </p:cNvSpPr>
          <p:nvPr>
            <p:ph type="title"/>
          </p:nvPr>
        </p:nvSpPr>
        <p:spPr/>
        <p:txBody>
          <a:bodyPr/>
          <a:lstStyle/>
          <a:p>
            <a:r>
              <a:rPr lang="en-US" altLang="zh-CN" dirty="0"/>
              <a:t>4.2.</a:t>
            </a:r>
            <a:r>
              <a:rPr lang="zh-CN" altLang="en-US" dirty="0"/>
              <a:t>旋转</a:t>
            </a:r>
            <a:r>
              <a:rPr lang="en-US" altLang="zh-CN" dirty="0"/>
              <a:t>+</a:t>
            </a:r>
            <a:r>
              <a:rPr lang="zh-CN" altLang="en-US" dirty="0"/>
              <a:t>对称</a:t>
            </a:r>
            <a:r>
              <a:rPr lang="en-US" altLang="zh-CN" dirty="0"/>
              <a:t>+</a:t>
            </a:r>
            <a:r>
              <a:rPr lang="zh-CN" altLang="en-US" dirty="0"/>
              <a:t>数论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DE06047-E4D1-4E7E-0660-2C32BCAA4E38}"/>
                  </a:ext>
                </a:extLst>
              </p:cNvPr>
              <p:cNvSpPr>
                <a:spLocks noGrp="1"/>
              </p:cNvSpPr>
              <p:nvPr>
                <p:ph idx="1"/>
              </p:nvPr>
            </p:nvSpPr>
            <p:spPr/>
            <p:txBody>
              <a:bodyPr/>
              <a:lstStyle/>
              <a:p>
                <a:r>
                  <a:rPr lang="zh-CN" altLang="en-US" dirty="0"/>
                  <a:t>乍一看这题是明显的模板题，直接</a:t>
                </a:r>
                <a:r>
                  <a:rPr lang="en-US" altLang="zh-CN" dirty="0"/>
                  <a:t>for</a:t>
                </a:r>
                <a:r>
                  <a:rPr lang="zh-CN" altLang="en-US" dirty="0"/>
                  <a:t>循环枚举所有置换！</a:t>
                </a:r>
                <a:endParaRPr lang="en-US" altLang="zh-CN" dirty="0"/>
              </a:p>
              <a:p>
                <a:r>
                  <a:rPr lang="zh-CN" altLang="en-US" dirty="0"/>
                  <a:t>真的吗？</a:t>
                </a:r>
                <a:endParaRPr lang="en-US" altLang="zh-CN" dirty="0"/>
              </a:p>
              <a:p>
                <a:r>
                  <a:rPr lang="zh-CN" altLang="en-US" dirty="0"/>
                  <a:t>且不说快速幂等带来的复杂度，仅仅枚举的复杂度就达到了</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，而本题数据范围是</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，这是完全不能接受的。</a:t>
                </a:r>
                <a:endParaRPr lang="en-US" altLang="zh-CN" dirty="0"/>
              </a:p>
              <a:p>
                <a:r>
                  <a:rPr lang="zh-CN" altLang="en-US" dirty="0"/>
                  <a:t>我们的目标就是舍弃枚举，改用更高效的计算方法来统计不动点数量。</a:t>
                </a:r>
                <a:endParaRPr lang="en-US" altLang="zh-CN" dirty="0"/>
              </a:p>
            </p:txBody>
          </p:sp>
        </mc:Choice>
        <mc:Fallback xmlns="">
          <p:sp>
            <p:nvSpPr>
              <p:cNvPr id="3" name="内容占位符 2">
                <a:extLst>
                  <a:ext uri="{FF2B5EF4-FFF2-40B4-BE49-F238E27FC236}">
                    <a16:creationId xmlns:a16="http://schemas.microsoft.com/office/drawing/2014/main" id="{ADE06047-E4D1-4E7E-0660-2C32BCAA4E38}"/>
                  </a:ext>
                </a:extLst>
              </p:cNvPr>
              <p:cNvSpPr>
                <a:spLocks noGrp="1" noRot="1" noChangeAspect="1" noMove="1" noResize="1" noEditPoints="1" noAdjustHandles="1" noChangeArrowheads="1" noChangeShapeType="1" noTextEdit="1"/>
              </p:cNvSpPr>
              <p:nvPr>
                <p:ph idx="1"/>
              </p:nvPr>
            </p:nvSpPr>
            <p:spPr>
              <a:blipFill>
                <a:blip r:embed="rId2"/>
                <a:stretch>
                  <a:fillRect l="-1043" t="-252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1886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92CADD-91FF-B39D-65DA-4D86979352E9}"/>
              </a:ext>
            </a:extLst>
          </p:cNvPr>
          <p:cNvSpPr>
            <a:spLocks noGrp="1"/>
          </p:cNvSpPr>
          <p:nvPr>
            <p:ph type="title"/>
          </p:nvPr>
        </p:nvSpPr>
        <p:spPr/>
        <p:txBody>
          <a:bodyPr/>
          <a:lstStyle/>
          <a:p>
            <a:r>
              <a:rPr lang="en-US" altLang="zh-CN" dirty="0"/>
              <a:t>4.2.</a:t>
            </a:r>
            <a:r>
              <a:rPr lang="zh-CN" altLang="en-US" dirty="0"/>
              <a:t>旋转</a:t>
            </a:r>
            <a:r>
              <a:rPr lang="en-US" altLang="zh-CN" dirty="0"/>
              <a:t>+</a:t>
            </a:r>
            <a:r>
              <a:rPr lang="zh-CN" altLang="en-US" dirty="0"/>
              <a:t>对称</a:t>
            </a:r>
            <a:r>
              <a:rPr lang="en-US" altLang="zh-CN" dirty="0"/>
              <a:t>+</a:t>
            </a:r>
            <a:r>
              <a:rPr lang="zh-CN" altLang="en-US" dirty="0"/>
              <a:t>数论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56C523-30B8-9A0D-446A-4C58B669C2F1}"/>
                  </a:ext>
                </a:extLst>
              </p:cNvPr>
              <p:cNvSpPr>
                <a:spLocks noGrp="1"/>
              </p:cNvSpPr>
              <p:nvPr>
                <p:ph idx="1"/>
              </p:nvPr>
            </p:nvSpPr>
            <p:spPr/>
            <p:txBody>
              <a:bodyPr>
                <a:normAutofit/>
              </a:bodyPr>
              <a:lstStyle/>
              <a:p>
                <a:r>
                  <a:rPr lang="zh-CN" altLang="en-US" dirty="0"/>
                  <a:t>本题中的置换主要分两类，也就是旋转和对称。</a:t>
                </a:r>
                <a:endParaRPr lang="en-US" altLang="zh-CN" dirty="0"/>
              </a:p>
              <a:p>
                <a:r>
                  <a:rPr lang="zh-CN" altLang="en-US" dirty="0"/>
                  <a:t>对称置换较为简单，在此不作详述。</a:t>
                </a:r>
                <a:endParaRPr lang="en-US" altLang="zh-CN" dirty="0"/>
              </a:p>
              <a:p>
                <a:r>
                  <a:rPr lang="zh-CN" altLang="en-US" dirty="0"/>
                  <a:t>针对旋转置换，根据旋转的偏移量，依次设置换为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oMath>
                </a14:m>
                <a:r>
                  <a:rPr lang="zh-CN" altLang="en-US" dirty="0"/>
                  <a:t>。经过观察，我们会发现，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𝑖</m:t>
                        </m:r>
                      </m:sub>
                    </m:sSub>
                  </m:oMath>
                </a14:m>
                <a:r>
                  <a:rPr lang="zh-CN" altLang="en-US" dirty="0"/>
                  <a:t>置换中的循环个数等于</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func>
                  </m:oMath>
                </a14:m>
                <a:r>
                  <a:rPr lang="zh-CN" altLang="en-US" dirty="0"/>
                  <a:t>。</a:t>
                </a:r>
                <a:endParaRPr lang="en-US" altLang="zh-CN" dirty="0"/>
              </a:p>
              <a:p>
                <a:r>
                  <a:rPr lang="zh-CN" altLang="en-US" dirty="0"/>
                  <a:t>我们按照</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func>
                  </m:oMath>
                </a14:m>
                <a:r>
                  <a:rPr lang="zh-CN" altLang="en-US" dirty="0"/>
                  <a:t>将这些置换进行分类，根据欧拉函数的相关知识，若</a:t>
                </a:r>
                <a14:m>
                  <m:oMath xmlns:m="http://schemas.openxmlformats.org/officeDocument/2006/math">
                    <m:r>
                      <a:rPr lang="en-US" altLang="zh-CN" b="0" i="1" smtClean="0">
                        <a:latin typeface="Cambria Math" panose="02040503050406030204" pitchFamily="18" charset="0"/>
                      </a:rPr>
                      <m:t>𝑘</m:t>
                    </m:r>
                  </m:oMath>
                </a14:m>
                <a:r>
                  <a:rPr lang="zh-CN" altLang="en-US" dirty="0"/>
                  <a:t>是</a:t>
                </a:r>
                <a14:m>
                  <m:oMath xmlns:m="http://schemas.openxmlformats.org/officeDocument/2006/math">
                    <m:r>
                      <a:rPr lang="en-US" altLang="zh-CN" b="0" i="1" dirty="0" smtClean="0">
                        <a:latin typeface="Cambria Math" panose="02040503050406030204" pitchFamily="18" charset="0"/>
                      </a:rPr>
                      <m:t>𝑛</m:t>
                    </m:r>
                  </m:oMath>
                </a14:m>
                <a:r>
                  <a:rPr lang="zh-CN" altLang="en-US" dirty="0"/>
                  <a:t>的因数，则</a:t>
                </a:r>
                <a14:m>
                  <m:oMath xmlns:m="http://schemas.openxmlformats.org/officeDocument/2006/math">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𝑛</m:t>
                        </m:r>
                      </m:e>
                    </m:d>
                  </m:oMath>
                </a14:m>
                <a:r>
                  <a:rPr lang="zh-CN" altLang="en-US" dirty="0"/>
                  <a:t>内</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gcd</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的</a:t>
                </a:r>
                <a14:m>
                  <m:oMath xmlns:m="http://schemas.openxmlformats.org/officeDocument/2006/math">
                    <m:r>
                      <a:rPr lang="en-US" altLang="zh-CN" b="0" i="1" dirty="0" smtClean="0">
                        <a:latin typeface="Cambria Math" panose="02040503050406030204" pitchFamily="18" charset="0"/>
                      </a:rPr>
                      <m:t>𝑖</m:t>
                    </m:r>
                  </m:oMath>
                </a14:m>
                <a:r>
                  <a:rPr lang="zh-CN" altLang="en-US" dirty="0"/>
                  <a:t>的数量是</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e>
                    </m:d>
                  </m:oMath>
                </a14:m>
                <a:r>
                  <a:rPr lang="zh-CN" altLang="en-US" dirty="0"/>
                  <a:t>，其中</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b="0" dirty="0"/>
                  <a:t>是欧拉函数。</a:t>
                </a:r>
                <a:endParaRPr lang="en-US" altLang="zh-CN" b="0" dirty="0"/>
              </a:p>
              <a:p>
                <a:r>
                  <a:rPr lang="zh-CN" altLang="en-US" dirty="0"/>
                  <a:t>后续步骤留给同学们自己解决。</a:t>
                </a:r>
                <a:endParaRPr lang="en-US" altLang="zh-CN" b="0" dirty="0"/>
              </a:p>
            </p:txBody>
          </p:sp>
        </mc:Choice>
        <mc:Fallback xmlns="">
          <p:sp>
            <p:nvSpPr>
              <p:cNvPr id="3" name="内容占位符 2">
                <a:extLst>
                  <a:ext uri="{FF2B5EF4-FFF2-40B4-BE49-F238E27FC236}">
                    <a16:creationId xmlns:a16="http://schemas.microsoft.com/office/drawing/2014/main" id="{4C56C523-30B8-9A0D-446A-4C58B669C2F1}"/>
                  </a:ext>
                </a:extLst>
              </p:cNvPr>
              <p:cNvSpPr>
                <a:spLocks noGrp="1" noRot="1" noChangeAspect="1" noMove="1" noResize="1" noEditPoints="1" noAdjustHandles="1" noChangeArrowheads="1" noChangeShapeType="1" noTextEdit="1"/>
              </p:cNvSpPr>
              <p:nvPr>
                <p:ph idx="1"/>
              </p:nvPr>
            </p:nvSpPr>
            <p:spPr>
              <a:blipFill>
                <a:blip r:embed="rId2"/>
                <a:stretch>
                  <a:fillRect l="-1043" t="-252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323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73E5D-5BD5-55A8-ABFF-CAE180272E0F}"/>
              </a:ext>
            </a:extLst>
          </p:cNvPr>
          <p:cNvSpPr>
            <a:spLocks noGrp="1"/>
          </p:cNvSpPr>
          <p:nvPr>
            <p:ph type="title"/>
          </p:nvPr>
        </p:nvSpPr>
        <p:spPr/>
        <p:txBody>
          <a:bodyPr/>
          <a:lstStyle/>
          <a:p>
            <a:r>
              <a:rPr lang="en-US" altLang="zh-CN" dirty="0"/>
              <a:t>1.1.</a:t>
            </a:r>
            <a:r>
              <a:rPr lang="zh-CN" altLang="en-US" dirty="0"/>
              <a:t>群</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AC979F2-68CE-37A5-88DA-7A2ACF2BEDE6}"/>
                  </a:ext>
                </a:extLst>
              </p:cNvPr>
              <p:cNvSpPr>
                <a:spLocks noGrp="1"/>
              </p:cNvSpPr>
              <p:nvPr>
                <p:ph idx="1"/>
              </p:nvPr>
            </p:nvSpPr>
            <p:spPr/>
            <p:txBody>
              <a:bodyPr>
                <a:noAutofit/>
              </a:bodyPr>
              <a:lstStyle/>
              <a:p>
                <a:r>
                  <a:rPr lang="zh-CN" altLang="en-US" dirty="0"/>
                  <a:t>基本定义：满足封闭性、满足结合律、有单位元、有逆元的二元运算的代数结构</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 </m:t>
                    </m:r>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 </m:t>
                    </m:r>
                    <m:r>
                      <a:rPr lang="en-US" altLang="zh-CN" b="0" i="1" smtClean="0">
                        <a:latin typeface="Cambria Math" panose="02040503050406030204" pitchFamily="18" charset="0"/>
                      </a:rPr>
                      <m:t>&gt;</m:t>
                    </m:r>
                  </m:oMath>
                </a14:m>
                <a:r>
                  <a:rPr lang="zh-CN" altLang="en-US" dirty="0"/>
                  <a:t>称为一个群，其作用域为集合</a:t>
                </a:r>
                <a14:m>
                  <m:oMath xmlns:m="http://schemas.openxmlformats.org/officeDocument/2006/math">
                    <m:r>
                      <m:rPr>
                        <m:sty m:val="p"/>
                      </m:rPr>
                      <a:rPr lang="en-US" altLang="zh-CN" i="1" dirty="0">
                        <a:latin typeface="Cambria Math" panose="02040503050406030204" pitchFamily="18" charset="0"/>
                      </a:rPr>
                      <m:t>G</m:t>
                    </m:r>
                  </m:oMath>
                </a14:m>
                <a:r>
                  <a:rPr lang="zh-CN" altLang="en-US" dirty="0"/>
                  <a:t>，代数运算为 </a:t>
                </a:r>
                <a14:m>
                  <m:oMath xmlns:m="http://schemas.openxmlformats.org/officeDocument/2006/math">
                    <m:r>
                      <a:rPr lang="en-US" altLang="zh-CN" b="0" i="1" smtClean="0">
                        <a:latin typeface="Cambria Math" panose="02040503050406030204" pitchFamily="18" charset="0"/>
                      </a:rPr>
                      <m:t>⋅</m:t>
                    </m:r>
                  </m:oMath>
                </a14:m>
                <a:r>
                  <a:rPr lang="zh-CN" altLang="en-US" dirty="0"/>
                  <a:t> 。</a:t>
                </a:r>
                <a:endParaRPr lang="en-US" altLang="zh-CN" dirty="0"/>
              </a:p>
              <a:p>
                <a:r>
                  <a:rPr lang="zh-CN" altLang="en-US" dirty="0"/>
                  <a:t>封闭性：若</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，则</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zh-CN" altLang="en-US" i="1">
                        <a:latin typeface="Cambria Math" panose="02040503050406030204" pitchFamily="18" charset="0"/>
                      </a:rPr>
                      <m:t>；</m:t>
                    </m:r>
                  </m:oMath>
                </a14:m>
                <a:endParaRPr lang="en-US" altLang="zh-CN" dirty="0"/>
              </a:p>
              <a:p>
                <a:r>
                  <a:rPr lang="zh-CN" altLang="en-US" dirty="0"/>
                  <a:t>结合律：若</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，则</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单位元：存在</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，使得对于任意</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，满足</a:t>
                </a:r>
                <a14:m>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zh-CN" altLang="en-US" dirty="0"/>
                  <a:t>；</a:t>
                </a:r>
                <a:endParaRPr lang="en-US" altLang="zh-CN" dirty="0"/>
              </a:p>
              <a:p>
                <a:r>
                  <a:rPr lang="zh-CN" altLang="en-US" dirty="0"/>
                  <a:t>逆元：对于任意</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，存在</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，满足</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oMath>
                </a14:m>
                <a:r>
                  <a:rPr lang="zh-CN" altLang="en-US" dirty="0"/>
                  <a:t>。</a:t>
                </a:r>
              </a:p>
            </p:txBody>
          </p:sp>
        </mc:Choice>
        <mc:Fallback xmlns="">
          <p:sp>
            <p:nvSpPr>
              <p:cNvPr id="3" name="内容占位符 2">
                <a:extLst>
                  <a:ext uri="{FF2B5EF4-FFF2-40B4-BE49-F238E27FC236}">
                    <a16:creationId xmlns:a16="http://schemas.microsoft.com/office/drawing/2014/main" id="{3AC979F2-68CE-37A5-88DA-7A2ACF2BEDE6}"/>
                  </a:ext>
                </a:extLst>
              </p:cNvPr>
              <p:cNvSpPr>
                <a:spLocks noGrp="1" noRot="1" noChangeAspect="1" noMove="1" noResize="1" noEditPoints="1" noAdjustHandles="1" noChangeArrowheads="1" noChangeShapeType="1" noTextEdit="1"/>
              </p:cNvSpPr>
              <p:nvPr>
                <p:ph idx="1"/>
              </p:nvPr>
            </p:nvSpPr>
            <p:spPr>
              <a:blipFill>
                <a:blip r:embed="rId2"/>
                <a:stretch>
                  <a:fillRect l="-1043" t="-2521"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007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6C523-CDD7-BD54-6DE1-000B4D3DA413}"/>
              </a:ext>
            </a:extLst>
          </p:cNvPr>
          <p:cNvSpPr>
            <a:spLocks noGrp="1"/>
          </p:cNvSpPr>
          <p:nvPr>
            <p:ph type="title"/>
          </p:nvPr>
        </p:nvSpPr>
        <p:spPr/>
        <p:txBody>
          <a:bodyPr/>
          <a:lstStyle/>
          <a:p>
            <a:r>
              <a:rPr lang="zh-CN" altLang="en-US" dirty="0"/>
              <a:t>第五部分 归纳总结</a:t>
            </a:r>
          </a:p>
        </p:txBody>
      </p:sp>
      <p:sp>
        <p:nvSpPr>
          <p:cNvPr id="3" name="文本占位符 2">
            <a:extLst>
              <a:ext uri="{FF2B5EF4-FFF2-40B4-BE49-F238E27FC236}">
                <a16:creationId xmlns:a16="http://schemas.microsoft.com/office/drawing/2014/main" id="{C8252E46-BC11-EA9B-18A0-F286001FC473}"/>
              </a:ext>
            </a:extLst>
          </p:cNvPr>
          <p:cNvSpPr>
            <a:spLocks noGrp="1"/>
          </p:cNvSpPr>
          <p:nvPr>
            <p:ph type="body" idx="1"/>
          </p:nvPr>
        </p:nvSpPr>
        <p:spPr/>
        <p:txBody>
          <a:bodyPr/>
          <a:lstStyle/>
          <a:p>
            <a:r>
              <a:rPr lang="zh-CN" altLang="en-US" dirty="0"/>
              <a:t>几个小提醒，几个小方法</a:t>
            </a:r>
          </a:p>
        </p:txBody>
      </p:sp>
    </p:spTree>
    <p:extLst>
      <p:ext uri="{BB962C8B-B14F-4D97-AF65-F5344CB8AC3E}">
        <p14:creationId xmlns:p14="http://schemas.microsoft.com/office/powerpoint/2010/main" val="21762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915B5-9925-E2CD-0AC9-4C7E33694435}"/>
              </a:ext>
            </a:extLst>
          </p:cNvPr>
          <p:cNvSpPr>
            <a:spLocks noGrp="1"/>
          </p:cNvSpPr>
          <p:nvPr>
            <p:ph type="title"/>
          </p:nvPr>
        </p:nvSpPr>
        <p:spPr/>
        <p:txBody>
          <a:bodyPr/>
          <a:lstStyle/>
          <a:p>
            <a:r>
              <a:rPr lang="en-US" altLang="zh-CN" dirty="0"/>
              <a:t>5.1.</a:t>
            </a:r>
            <a:r>
              <a:rPr lang="zh-CN" altLang="en-US" dirty="0"/>
              <a:t>几个小提醒</a:t>
            </a:r>
          </a:p>
        </p:txBody>
      </p:sp>
      <p:sp>
        <p:nvSpPr>
          <p:cNvPr id="3" name="内容占位符 2">
            <a:extLst>
              <a:ext uri="{FF2B5EF4-FFF2-40B4-BE49-F238E27FC236}">
                <a16:creationId xmlns:a16="http://schemas.microsoft.com/office/drawing/2014/main" id="{EAA96B17-D7D6-A1CB-3E15-1C4B5A5A7D44}"/>
              </a:ext>
            </a:extLst>
          </p:cNvPr>
          <p:cNvSpPr>
            <a:spLocks noGrp="1"/>
          </p:cNvSpPr>
          <p:nvPr>
            <p:ph idx="1"/>
          </p:nvPr>
        </p:nvSpPr>
        <p:spPr/>
        <p:txBody>
          <a:bodyPr/>
          <a:lstStyle/>
          <a:p>
            <a:r>
              <a:rPr lang="zh-CN" altLang="en-US" dirty="0"/>
              <a:t>看清楚数据范围，该用高精度的时候千万不能忘记</a:t>
            </a:r>
            <a:endParaRPr lang="en-US" altLang="zh-CN" dirty="0"/>
          </a:p>
          <a:p>
            <a:r>
              <a:rPr lang="en-US" altLang="zh-CN" dirty="0"/>
              <a:t>Burnside</a:t>
            </a:r>
            <a:r>
              <a:rPr lang="zh-CN" altLang="en-US" dirty="0"/>
              <a:t>引理是</a:t>
            </a:r>
            <a:r>
              <a:rPr lang="en-US" altLang="zh-CN" dirty="0" err="1"/>
              <a:t>Polya</a:t>
            </a:r>
            <a:r>
              <a:rPr lang="zh-CN" altLang="en-US" dirty="0"/>
              <a:t>原理的根，掌握</a:t>
            </a:r>
            <a:r>
              <a:rPr lang="en-US" altLang="zh-CN" dirty="0"/>
              <a:t>Burnside</a:t>
            </a:r>
            <a:r>
              <a:rPr lang="zh-CN" altLang="en-US" dirty="0"/>
              <a:t>引理更加重要</a:t>
            </a:r>
            <a:endParaRPr lang="en-US" altLang="zh-CN" dirty="0"/>
          </a:p>
          <a:p>
            <a:r>
              <a:rPr lang="zh-CN" altLang="en-US" dirty="0"/>
              <a:t>产生了哪些置换，一定要仔细分类讨论，不重不漏</a:t>
            </a:r>
            <a:endParaRPr lang="en-US" altLang="zh-CN" dirty="0"/>
          </a:p>
          <a:p>
            <a:r>
              <a:rPr lang="zh-CN" altLang="en-US" dirty="0"/>
              <a:t>奇偶分类是常见手段，做题时一定要注意</a:t>
            </a:r>
            <a:endParaRPr lang="en-US" altLang="zh-CN" dirty="0"/>
          </a:p>
        </p:txBody>
      </p:sp>
    </p:spTree>
    <p:extLst>
      <p:ext uri="{BB962C8B-B14F-4D97-AF65-F5344CB8AC3E}">
        <p14:creationId xmlns:p14="http://schemas.microsoft.com/office/powerpoint/2010/main" val="401187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46A40-4D47-A3D5-2E99-555B822F9385}"/>
              </a:ext>
            </a:extLst>
          </p:cNvPr>
          <p:cNvSpPr>
            <a:spLocks noGrp="1"/>
          </p:cNvSpPr>
          <p:nvPr>
            <p:ph type="title"/>
          </p:nvPr>
        </p:nvSpPr>
        <p:spPr/>
        <p:txBody>
          <a:bodyPr/>
          <a:lstStyle/>
          <a:p>
            <a:r>
              <a:rPr lang="en-US" altLang="zh-CN" dirty="0"/>
              <a:t>5.2.</a:t>
            </a:r>
            <a:r>
              <a:rPr lang="zh-CN" altLang="en-US" dirty="0"/>
              <a:t>几个小方法</a:t>
            </a:r>
          </a:p>
        </p:txBody>
      </p:sp>
      <p:sp>
        <p:nvSpPr>
          <p:cNvPr id="3" name="内容占位符 2">
            <a:extLst>
              <a:ext uri="{FF2B5EF4-FFF2-40B4-BE49-F238E27FC236}">
                <a16:creationId xmlns:a16="http://schemas.microsoft.com/office/drawing/2014/main" id="{E8517CAF-5DD4-C3CA-0D00-DB25A09DDE9F}"/>
              </a:ext>
            </a:extLst>
          </p:cNvPr>
          <p:cNvSpPr>
            <a:spLocks noGrp="1"/>
          </p:cNvSpPr>
          <p:nvPr>
            <p:ph idx="1"/>
          </p:nvPr>
        </p:nvSpPr>
        <p:spPr/>
        <p:txBody>
          <a:bodyPr/>
          <a:lstStyle/>
          <a:p>
            <a:r>
              <a:rPr lang="zh-CN" altLang="en-US" dirty="0"/>
              <a:t>置换群问题常常和其他知识点串考，需要我们对这些知识点能进行融会贯通</a:t>
            </a:r>
            <a:endParaRPr lang="en-US" altLang="zh-CN" dirty="0"/>
          </a:p>
          <a:p>
            <a:r>
              <a:rPr lang="zh-CN" altLang="en-US" dirty="0"/>
              <a:t>常见的置换套路有旋转、对称，对这两个置换类型要非常熟悉</a:t>
            </a:r>
            <a:endParaRPr lang="en-US" altLang="zh-CN" dirty="0"/>
          </a:p>
          <a:p>
            <a:r>
              <a:rPr lang="zh-CN" altLang="en-US" dirty="0"/>
              <a:t>常见的混合题型有置换群</a:t>
            </a:r>
            <a:r>
              <a:rPr lang="en-US" altLang="zh-CN" dirty="0"/>
              <a:t>+</a:t>
            </a:r>
            <a:r>
              <a:rPr lang="zh-CN" altLang="en-US" dirty="0"/>
              <a:t>数论、置换群</a:t>
            </a:r>
            <a:r>
              <a:rPr lang="en-US" altLang="zh-CN" dirty="0"/>
              <a:t>+DP</a:t>
            </a:r>
            <a:r>
              <a:rPr lang="zh-CN" altLang="en-US" dirty="0"/>
              <a:t>、置换群</a:t>
            </a:r>
            <a:r>
              <a:rPr lang="en-US" altLang="zh-CN" dirty="0"/>
              <a:t>+</a:t>
            </a:r>
            <a:r>
              <a:rPr lang="zh-CN" altLang="en-US" dirty="0"/>
              <a:t>矩阵快速幂等，多做各种类型的题目是从容解题的关键</a:t>
            </a:r>
            <a:endParaRPr lang="en-US" altLang="zh-CN" dirty="0"/>
          </a:p>
          <a:p>
            <a:r>
              <a:rPr lang="zh-CN" altLang="en-US" dirty="0"/>
              <a:t>遇到分类讨论不要慌，冷静分析是关键</a:t>
            </a:r>
          </a:p>
        </p:txBody>
      </p:sp>
    </p:spTree>
    <p:extLst>
      <p:ext uri="{BB962C8B-B14F-4D97-AF65-F5344CB8AC3E}">
        <p14:creationId xmlns:p14="http://schemas.microsoft.com/office/powerpoint/2010/main" val="182663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9447A-2E8E-126C-FDC1-83B6DBB97D92}"/>
              </a:ext>
            </a:extLst>
          </p:cNvPr>
          <p:cNvSpPr>
            <a:spLocks noGrp="1"/>
          </p:cNvSpPr>
          <p:nvPr>
            <p:ph type="title"/>
          </p:nvPr>
        </p:nvSpPr>
        <p:spPr/>
        <p:txBody>
          <a:bodyPr/>
          <a:lstStyle/>
          <a:p>
            <a:r>
              <a:rPr lang="en-US" altLang="zh-CN" dirty="0"/>
              <a:t>1.2.</a:t>
            </a:r>
            <a:r>
              <a:rPr lang="zh-CN" altLang="en-US" dirty="0"/>
              <a:t>置换</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9A2EE59-3A66-9CE6-A658-9A13A78D4475}"/>
                  </a:ext>
                </a:extLst>
              </p:cNvPr>
              <p:cNvSpPr>
                <a:spLocks noGrp="1"/>
              </p:cNvSpPr>
              <p:nvPr>
                <p:ph idx="1"/>
              </p:nvPr>
            </p:nvSpPr>
            <p:spPr/>
            <p:txBody>
              <a:bodyPr/>
              <a:lstStyle/>
              <a:p>
                <a:r>
                  <a:rPr lang="zh-CN" altLang="en-US" dirty="0"/>
                  <a:t>基本定义：置换是一个集合到自身的双射。即：双射</a:t>
                </a:r>
                <a14:m>
                  <m:oMath xmlns:m="http://schemas.openxmlformats.org/officeDocument/2006/math">
                    <m:r>
                      <a:rPr lang="en-US" altLang="zh-CN" b="0" i="1" dirty="0"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zh-CN" altLang="en-US" dirty="0"/>
                  <a:t>是集合</a:t>
                </a:r>
                <a14:m>
                  <m:oMath xmlns:m="http://schemas.openxmlformats.org/officeDocument/2006/math">
                    <m:r>
                      <a:rPr lang="en-US" altLang="zh-CN" b="0" i="1" smtClean="0">
                        <a:latin typeface="Cambria Math" panose="02040503050406030204" pitchFamily="18" charset="0"/>
                      </a:rPr>
                      <m:t>𝐺</m:t>
                    </m:r>
                  </m:oMath>
                </a14:m>
                <a:r>
                  <a:rPr lang="zh-CN" altLang="en-US" dirty="0"/>
                  <a:t>上的一个置换。置换的英文叫</a:t>
                </a:r>
                <a:r>
                  <a:rPr lang="en-US" altLang="zh-CN" dirty="0"/>
                  <a:t>permutation</a:t>
                </a:r>
                <a:r>
                  <a:rPr lang="zh-CN" altLang="en-US" dirty="0"/>
                  <a:t>。</a:t>
                </a:r>
                <a:endParaRPr lang="en-US" altLang="zh-CN" dirty="0"/>
              </a:p>
              <a:p>
                <a:endParaRPr lang="en-US" altLang="zh-CN" dirty="0"/>
              </a:p>
              <a:p>
                <a:r>
                  <a:rPr lang="zh-CN" altLang="en-US" dirty="0"/>
                  <a:t>已知一个序列</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=[1,2,3,4,5]</m:t>
                    </m:r>
                  </m:oMath>
                </a14:m>
                <a:r>
                  <a:rPr lang="zh-CN" altLang="en-US" dirty="0"/>
                  <a:t>，定义操作</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，则经过若干次（可能</a:t>
                </a:r>
                <a:r>
                  <a:rPr lang="en-US" altLang="zh-CN" dirty="0"/>
                  <a:t>0</a:t>
                </a:r>
                <a:r>
                  <a:rPr lang="zh-CN" altLang="en-US" dirty="0"/>
                  <a:t>次）</a:t>
                </a:r>
                <a14:m>
                  <m:oMath xmlns:m="http://schemas.openxmlformats.org/officeDocument/2006/math">
                    <m:r>
                      <a:rPr lang="en-US" altLang="zh-CN" b="0" i="1" smtClean="0">
                        <a:latin typeface="Cambria Math" panose="02040503050406030204" pitchFamily="18" charset="0"/>
                      </a:rPr>
                      <m:t>𝑃</m:t>
                    </m:r>
                  </m:oMath>
                </a14:m>
                <a:r>
                  <a:rPr lang="zh-CN" altLang="en-US" dirty="0"/>
                  <a:t>操作后，共有多少种不同的结果？</a:t>
                </a:r>
                <a:endParaRPr lang="en-US" altLang="zh-CN" dirty="0"/>
              </a:p>
              <a:p>
                <a:endParaRPr lang="en-US" altLang="zh-CN" dirty="0"/>
              </a:p>
              <a:p>
                <a:endParaRPr lang="en-US" altLang="zh-CN" dirty="0"/>
              </a:p>
              <a:p>
                <a:r>
                  <a:rPr lang="zh-CN" altLang="en-US" dirty="0"/>
                  <a:t>用</a:t>
                </a:r>
                <a:r>
                  <a:rPr lang="en-US" altLang="zh-CN" dirty="0"/>
                  <a:t>LCM</a:t>
                </a:r>
                <a:r>
                  <a:rPr lang="zh-CN" altLang="en-US" dirty="0"/>
                  <a:t>来计算！</a:t>
                </a:r>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69A2EE59-3A66-9CE6-A658-9A13A78D4475}"/>
                  </a:ext>
                </a:extLst>
              </p:cNvPr>
              <p:cNvSpPr>
                <a:spLocks noGrp="1" noRot="1" noChangeAspect="1" noMove="1" noResize="1" noEditPoints="1" noAdjustHandles="1" noChangeArrowheads="1" noChangeShapeType="1" noTextEdit="1"/>
              </p:cNvSpPr>
              <p:nvPr>
                <p:ph idx="1"/>
              </p:nvPr>
            </p:nvSpPr>
            <p:spPr>
              <a:blipFill>
                <a:blip r:embed="rId2"/>
                <a:stretch>
                  <a:fillRect l="-1043" t="-2381" r="-4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87ADE500-B680-FAE7-3309-E0BEE5D297FF}"/>
                  </a:ext>
                </a:extLst>
              </p:cNvPr>
              <p:cNvGraphicFramePr>
                <a:graphicFrameLocks noGrp="1"/>
              </p:cNvGraphicFramePr>
              <p:nvPr>
                <p:extLst>
                  <p:ext uri="{D42A27DB-BD31-4B8C-83A1-F6EECF244321}">
                    <p14:modId xmlns:p14="http://schemas.microsoft.com/office/powerpoint/2010/main" val="783664549"/>
                  </p:ext>
                </p:extLst>
              </p:nvPr>
            </p:nvGraphicFramePr>
            <p:xfrm>
              <a:off x="2031999" y="4226346"/>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94685528"/>
                        </a:ext>
                      </a:extLst>
                    </a:gridCol>
                    <a:gridCol w="1354667">
                      <a:extLst>
                        <a:ext uri="{9D8B030D-6E8A-4147-A177-3AD203B41FA5}">
                          <a16:colId xmlns:a16="http://schemas.microsoft.com/office/drawing/2014/main" val="1565582456"/>
                        </a:ext>
                      </a:extLst>
                    </a:gridCol>
                    <a:gridCol w="1354667">
                      <a:extLst>
                        <a:ext uri="{9D8B030D-6E8A-4147-A177-3AD203B41FA5}">
                          <a16:colId xmlns:a16="http://schemas.microsoft.com/office/drawing/2014/main" val="3429684228"/>
                        </a:ext>
                      </a:extLst>
                    </a:gridCol>
                    <a:gridCol w="1354667">
                      <a:extLst>
                        <a:ext uri="{9D8B030D-6E8A-4147-A177-3AD203B41FA5}">
                          <a16:colId xmlns:a16="http://schemas.microsoft.com/office/drawing/2014/main" val="1278812227"/>
                        </a:ext>
                      </a:extLst>
                    </a:gridCol>
                    <a:gridCol w="1354667">
                      <a:extLst>
                        <a:ext uri="{9D8B030D-6E8A-4147-A177-3AD203B41FA5}">
                          <a16:colId xmlns:a16="http://schemas.microsoft.com/office/drawing/2014/main" val="2509948264"/>
                        </a:ext>
                      </a:extLst>
                    </a:gridCol>
                    <a:gridCol w="1354667">
                      <a:extLst>
                        <a:ext uri="{9D8B030D-6E8A-4147-A177-3AD203B41FA5}">
                          <a16:colId xmlns:a16="http://schemas.microsoft.com/office/drawing/2014/main" val="236299709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𝒙</m:t>
                                </m:r>
                              </m:oMath>
                            </m:oMathPara>
                          </a14:m>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043876368"/>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83149930"/>
                      </a:ext>
                    </a:extLst>
                  </a:tr>
                </a:tbl>
              </a:graphicData>
            </a:graphic>
          </p:graphicFrame>
        </mc:Choice>
        <mc:Fallback xmlns="">
          <p:graphicFrame>
            <p:nvGraphicFramePr>
              <p:cNvPr id="5" name="表格 5">
                <a:extLst>
                  <a:ext uri="{FF2B5EF4-FFF2-40B4-BE49-F238E27FC236}">
                    <a16:creationId xmlns:a16="http://schemas.microsoft.com/office/drawing/2014/main" id="{87ADE500-B680-FAE7-3309-E0BEE5D297FF}"/>
                  </a:ext>
                </a:extLst>
              </p:cNvPr>
              <p:cNvGraphicFramePr>
                <a:graphicFrameLocks noGrp="1"/>
              </p:cNvGraphicFramePr>
              <p:nvPr>
                <p:extLst>
                  <p:ext uri="{D42A27DB-BD31-4B8C-83A1-F6EECF244321}">
                    <p14:modId xmlns:p14="http://schemas.microsoft.com/office/powerpoint/2010/main" val="783664549"/>
                  </p:ext>
                </p:extLst>
              </p:nvPr>
            </p:nvGraphicFramePr>
            <p:xfrm>
              <a:off x="2031999" y="4226346"/>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94685528"/>
                        </a:ext>
                      </a:extLst>
                    </a:gridCol>
                    <a:gridCol w="1354667">
                      <a:extLst>
                        <a:ext uri="{9D8B030D-6E8A-4147-A177-3AD203B41FA5}">
                          <a16:colId xmlns:a16="http://schemas.microsoft.com/office/drawing/2014/main" val="1565582456"/>
                        </a:ext>
                      </a:extLst>
                    </a:gridCol>
                    <a:gridCol w="1354667">
                      <a:extLst>
                        <a:ext uri="{9D8B030D-6E8A-4147-A177-3AD203B41FA5}">
                          <a16:colId xmlns:a16="http://schemas.microsoft.com/office/drawing/2014/main" val="3429684228"/>
                        </a:ext>
                      </a:extLst>
                    </a:gridCol>
                    <a:gridCol w="1354667">
                      <a:extLst>
                        <a:ext uri="{9D8B030D-6E8A-4147-A177-3AD203B41FA5}">
                          <a16:colId xmlns:a16="http://schemas.microsoft.com/office/drawing/2014/main" val="1278812227"/>
                        </a:ext>
                      </a:extLst>
                    </a:gridCol>
                    <a:gridCol w="1354667">
                      <a:extLst>
                        <a:ext uri="{9D8B030D-6E8A-4147-A177-3AD203B41FA5}">
                          <a16:colId xmlns:a16="http://schemas.microsoft.com/office/drawing/2014/main" val="2509948264"/>
                        </a:ext>
                      </a:extLst>
                    </a:gridCol>
                    <a:gridCol w="1354667">
                      <a:extLst>
                        <a:ext uri="{9D8B030D-6E8A-4147-A177-3AD203B41FA5}">
                          <a16:colId xmlns:a16="http://schemas.microsoft.com/office/drawing/2014/main" val="2362997090"/>
                        </a:ext>
                      </a:extLst>
                    </a:gridCol>
                  </a:tblGrid>
                  <a:tr h="370840">
                    <a:tc>
                      <a:txBody>
                        <a:bodyPr/>
                        <a:lstStyle/>
                        <a:p>
                          <a:endParaRPr lang="zh-CN"/>
                        </a:p>
                      </a:txBody>
                      <a:tcPr>
                        <a:blipFill>
                          <a:blip r:embed="rId3"/>
                          <a:stretch>
                            <a:fillRect l="-450" t="-8197" r="-502703" b="-124590"/>
                          </a:stretch>
                        </a:blipFill>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043876368"/>
                      </a:ext>
                    </a:extLst>
                  </a:tr>
                  <a:tr h="370840">
                    <a:tc>
                      <a:txBody>
                        <a:bodyPr/>
                        <a:lstStyle/>
                        <a:p>
                          <a:endParaRPr lang="zh-CN"/>
                        </a:p>
                      </a:txBody>
                      <a:tcPr>
                        <a:blipFill>
                          <a:blip r:embed="rId3"/>
                          <a:stretch>
                            <a:fillRect l="-450" t="-108197" r="-502703" b="-24590"/>
                          </a:stretch>
                        </a:blipFill>
                      </a:tcPr>
                    </a:tc>
                    <a:tc>
                      <a:txBody>
                        <a:bodyPr/>
                        <a:lstStyle/>
                        <a:p>
                          <a:pPr algn="ctr"/>
                          <a:r>
                            <a:rPr lang="en-US" altLang="zh-CN" dirty="0"/>
                            <a:t>2</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extLst>
                      <a:ext uri="{0D108BD9-81ED-4DB2-BD59-A6C34878D82A}">
                        <a16:rowId xmlns:a16="http://schemas.microsoft.com/office/drawing/2014/main" val="83149930"/>
                      </a:ext>
                    </a:extLst>
                  </a:tr>
                </a:tbl>
              </a:graphicData>
            </a:graphic>
          </p:graphicFrame>
        </mc:Fallback>
      </mc:AlternateContent>
    </p:spTree>
    <p:extLst>
      <p:ext uri="{BB962C8B-B14F-4D97-AF65-F5344CB8AC3E}">
        <p14:creationId xmlns:p14="http://schemas.microsoft.com/office/powerpoint/2010/main" val="367794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FA7169-7810-F0E2-F51D-5055A10F2A58}"/>
              </a:ext>
            </a:extLst>
          </p:cNvPr>
          <p:cNvSpPr>
            <a:spLocks noGrp="1"/>
          </p:cNvSpPr>
          <p:nvPr>
            <p:ph type="title"/>
          </p:nvPr>
        </p:nvSpPr>
        <p:spPr/>
        <p:txBody>
          <a:bodyPr/>
          <a:lstStyle/>
          <a:p>
            <a:r>
              <a:rPr lang="en-US" altLang="zh-CN" dirty="0"/>
              <a:t>1.3.</a:t>
            </a:r>
            <a:r>
              <a:rPr lang="zh-CN" altLang="en-US" dirty="0"/>
              <a:t>不动点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151896-1564-88F5-355C-77A5C9F66221}"/>
                  </a:ext>
                </a:extLst>
              </p:cNvPr>
              <p:cNvSpPr>
                <a:spLocks noGrp="1"/>
              </p:cNvSpPr>
              <p:nvPr>
                <p:ph idx="1"/>
              </p:nvPr>
            </p:nvSpPr>
            <p:spPr/>
            <p:txBody>
              <a:bodyPr/>
              <a:lstStyle/>
              <a:p>
                <a:r>
                  <a:rPr lang="zh-CN" altLang="en-US" dirty="0"/>
                  <a:t>基本定义：若</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a:t>，则称</a:t>
                </a:r>
                <a14:m>
                  <m:oMath xmlns:m="http://schemas.openxmlformats.org/officeDocument/2006/math">
                    <m:r>
                      <a:rPr lang="en-US" altLang="zh-CN" b="0" i="1" smtClean="0">
                        <a:latin typeface="Cambria Math" panose="02040503050406030204" pitchFamily="18" charset="0"/>
                      </a:rPr>
                      <m:t>𝑥</m:t>
                    </m:r>
                  </m:oMath>
                </a14:m>
                <a:r>
                  <a:rPr lang="zh-CN" altLang="en-US" dirty="0"/>
                  <a:t>是映射</a:t>
                </a:r>
                <a14:m>
                  <m:oMath xmlns:m="http://schemas.openxmlformats.org/officeDocument/2006/math">
                    <m:r>
                      <a:rPr lang="en-US" altLang="zh-CN" b="0" i="1" smtClean="0">
                        <a:latin typeface="Cambria Math" panose="02040503050406030204" pitchFamily="18" charset="0"/>
                      </a:rPr>
                      <m:t>𝑓</m:t>
                    </m:r>
                  </m:oMath>
                </a14:m>
                <a:r>
                  <a:rPr lang="zh-CN" altLang="en-US" dirty="0"/>
                  <a:t>的一个不动点。</a:t>
                </a:r>
                <a:endParaRPr lang="en-US" altLang="zh-CN" dirty="0"/>
              </a:p>
              <a:p>
                <a:endParaRPr lang="en-US" altLang="zh-CN" dirty="0"/>
              </a:p>
              <a:p>
                <a:r>
                  <a:rPr lang="zh-CN" altLang="en-US" dirty="0"/>
                  <a:t>例如：在映射</a:t>
                </a:r>
                <a14:m>
                  <m:oMath xmlns:m="http://schemas.openxmlformats.org/officeDocument/2006/math">
                    <m:r>
                      <a:rPr lang="en-US" altLang="zh-CN" b="0" i="1" smtClean="0">
                        <a:latin typeface="Cambria Math" panose="02040503050406030204" pitchFamily="18" charset="0"/>
                      </a:rPr>
                      <m:t>𝑓</m:t>
                    </m:r>
                  </m:oMath>
                </a14:m>
                <a:r>
                  <a:rPr lang="zh-CN" altLang="en-US" dirty="0"/>
                  <a:t>中，共有</a:t>
                </a:r>
                <a:r>
                  <a:rPr lang="en-US" altLang="zh-CN" dirty="0"/>
                  <a:t>3</a:t>
                </a:r>
                <a:r>
                  <a:rPr lang="zh-CN" altLang="en-US" dirty="0"/>
                  <a:t>个不动点，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=4</m:t>
                    </m:r>
                  </m:oMath>
                </a14:m>
                <a:r>
                  <a:rPr lang="zh-CN" altLang="en-US" dirty="0"/>
                  <a:t>。</a:t>
                </a:r>
              </a:p>
            </p:txBody>
          </p:sp>
        </mc:Choice>
        <mc:Fallback xmlns="">
          <p:sp>
            <p:nvSpPr>
              <p:cNvPr id="3" name="内容占位符 2">
                <a:extLst>
                  <a:ext uri="{FF2B5EF4-FFF2-40B4-BE49-F238E27FC236}">
                    <a16:creationId xmlns:a16="http://schemas.microsoft.com/office/drawing/2014/main" id="{07151896-1564-88F5-355C-77A5C9F6622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5">
                <a:extLst>
                  <a:ext uri="{FF2B5EF4-FFF2-40B4-BE49-F238E27FC236}">
                    <a16:creationId xmlns:a16="http://schemas.microsoft.com/office/drawing/2014/main" id="{06A5215B-CA46-744B-C878-83D0EBEF2C21}"/>
                  </a:ext>
                </a:extLst>
              </p:cNvPr>
              <p:cNvGraphicFramePr>
                <a:graphicFrameLocks noGrp="1"/>
              </p:cNvGraphicFramePr>
              <p:nvPr>
                <p:extLst>
                  <p:ext uri="{D42A27DB-BD31-4B8C-83A1-F6EECF244321}">
                    <p14:modId xmlns:p14="http://schemas.microsoft.com/office/powerpoint/2010/main" val="2444823094"/>
                  </p:ext>
                </p:extLst>
              </p:nvPr>
            </p:nvGraphicFramePr>
            <p:xfrm>
              <a:off x="2031999" y="3630454"/>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94685528"/>
                        </a:ext>
                      </a:extLst>
                    </a:gridCol>
                    <a:gridCol w="1354667">
                      <a:extLst>
                        <a:ext uri="{9D8B030D-6E8A-4147-A177-3AD203B41FA5}">
                          <a16:colId xmlns:a16="http://schemas.microsoft.com/office/drawing/2014/main" val="1565582456"/>
                        </a:ext>
                      </a:extLst>
                    </a:gridCol>
                    <a:gridCol w="1354667">
                      <a:extLst>
                        <a:ext uri="{9D8B030D-6E8A-4147-A177-3AD203B41FA5}">
                          <a16:colId xmlns:a16="http://schemas.microsoft.com/office/drawing/2014/main" val="3429684228"/>
                        </a:ext>
                      </a:extLst>
                    </a:gridCol>
                    <a:gridCol w="1354667">
                      <a:extLst>
                        <a:ext uri="{9D8B030D-6E8A-4147-A177-3AD203B41FA5}">
                          <a16:colId xmlns:a16="http://schemas.microsoft.com/office/drawing/2014/main" val="1278812227"/>
                        </a:ext>
                      </a:extLst>
                    </a:gridCol>
                    <a:gridCol w="1354667">
                      <a:extLst>
                        <a:ext uri="{9D8B030D-6E8A-4147-A177-3AD203B41FA5}">
                          <a16:colId xmlns:a16="http://schemas.microsoft.com/office/drawing/2014/main" val="2509948264"/>
                        </a:ext>
                      </a:extLst>
                    </a:gridCol>
                    <a:gridCol w="1354667">
                      <a:extLst>
                        <a:ext uri="{9D8B030D-6E8A-4147-A177-3AD203B41FA5}">
                          <a16:colId xmlns:a16="http://schemas.microsoft.com/office/drawing/2014/main" val="2362997090"/>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𝒙</m:t>
                                </m:r>
                              </m:oMath>
                            </m:oMathPara>
                          </a14:m>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043876368"/>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83149930"/>
                      </a:ext>
                    </a:extLst>
                  </a:tr>
                </a:tbl>
              </a:graphicData>
            </a:graphic>
          </p:graphicFrame>
        </mc:Choice>
        <mc:Fallback xmlns="">
          <p:graphicFrame>
            <p:nvGraphicFramePr>
              <p:cNvPr id="4" name="表格 5">
                <a:extLst>
                  <a:ext uri="{FF2B5EF4-FFF2-40B4-BE49-F238E27FC236}">
                    <a16:creationId xmlns:a16="http://schemas.microsoft.com/office/drawing/2014/main" id="{06A5215B-CA46-744B-C878-83D0EBEF2C21}"/>
                  </a:ext>
                </a:extLst>
              </p:cNvPr>
              <p:cNvGraphicFramePr>
                <a:graphicFrameLocks noGrp="1"/>
              </p:cNvGraphicFramePr>
              <p:nvPr>
                <p:extLst>
                  <p:ext uri="{D42A27DB-BD31-4B8C-83A1-F6EECF244321}">
                    <p14:modId xmlns:p14="http://schemas.microsoft.com/office/powerpoint/2010/main" val="2444823094"/>
                  </p:ext>
                </p:extLst>
              </p:nvPr>
            </p:nvGraphicFramePr>
            <p:xfrm>
              <a:off x="2031999" y="3630454"/>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94685528"/>
                        </a:ext>
                      </a:extLst>
                    </a:gridCol>
                    <a:gridCol w="1354667">
                      <a:extLst>
                        <a:ext uri="{9D8B030D-6E8A-4147-A177-3AD203B41FA5}">
                          <a16:colId xmlns:a16="http://schemas.microsoft.com/office/drawing/2014/main" val="1565582456"/>
                        </a:ext>
                      </a:extLst>
                    </a:gridCol>
                    <a:gridCol w="1354667">
                      <a:extLst>
                        <a:ext uri="{9D8B030D-6E8A-4147-A177-3AD203B41FA5}">
                          <a16:colId xmlns:a16="http://schemas.microsoft.com/office/drawing/2014/main" val="3429684228"/>
                        </a:ext>
                      </a:extLst>
                    </a:gridCol>
                    <a:gridCol w="1354667">
                      <a:extLst>
                        <a:ext uri="{9D8B030D-6E8A-4147-A177-3AD203B41FA5}">
                          <a16:colId xmlns:a16="http://schemas.microsoft.com/office/drawing/2014/main" val="1278812227"/>
                        </a:ext>
                      </a:extLst>
                    </a:gridCol>
                    <a:gridCol w="1354667">
                      <a:extLst>
                        <a:ext uri="{9D8B030D-6E8A-4147-A177-3AD203B41FA5}">
                          <a16:colId xmlns:a16="http://schemas.microsoft.com/office/drawing/2014/main" val="2509948264"/>
                        </a:ext>
                      </a:extLst>
                    </a:gridCol>
                    <a:gridCol w="1354667">
                      <a:extLst>
                        <a:ext uri="{9D8B030D-6E8A-4147-A177-3AD203B41FA5}">
                          <a16:colId xmlns:a16="http://schemas.microsoft.com/office/drawing/2014/main" val="2362997090"/>
                        </a:ext>
                      </a:extLst>
                    </a:gridCol>
                  </a:tblGrid>
                  <a:tr h="370840">
                    <a:tc>
                      <a:txBody>
                        <a:bodyPr/>
                        <a:lstStyle/>
                        <a:p>
                          <a:endParaRPr lang="zh-CN"/>
                        </a:p>
                      </a:txBody>
                      <a:tcPr>
                        <a:blipFill>
                          <a:blip r:embed="rId3"/>
                          <a:stretch>
                            <a:fillRect l="-450" t="-8065" r="-502703" b="-120968"/>
                          </a:stretch>
                        </a:blipFill>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4043876368"/>
                      </a:ext>
                    </a:extLst>
                  </a:tr>
                  <a:tr h="370840">
                    <a:tc>
                      <a:txBody>
                        <a:bodyPr/>
                        <a:lstStyle/>
                        <a:p>
                          <a:endParaRPr lang="zh-CN"/>
                        </a:p>
                      </a:txBody>
                      <a:tcPr>
                        <a:blipFill>
                          <a:blip r:embed="rId3"/>
                          <a:stretch>
                            <a:fillRect l="-450" t="-109836" r="-502703" b="-22951"/>
                          </a:stretch>
                        </a:blipFill>
                      </a:tcPr>
                    </a:tc>
                    <a:tc>
                      <a:txBody>
                        <a:bodyPr/>
                        <a:lstStyle/>
                        <a:p>
                          <a:pPr algn="ctr"/>
                          <a:r>
                            <a:rPr lang="en-US" altLang="zh-CN" dirty="0"/>
                            <a:t>1</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extLst>
                      <a:ext uri="{0D108BD9-81ED-4DB2-BD59-A6C34878D82A}">
                        <a16:rowId xmlns:a16="http://schemas.microsoft.com/office/drawing/2014/main" val="83149930"/>
                      </a:ext>
                    </a:extLst>
                  </a:tr>
                </a:tbl>
              </a:graphicData>
            </a:graphic>
          </p:graphicFrame>
        </mc:Fallback>
      </mc:AlternateContent>
    </p:spTree>
    <p:extLst>
      <p:ext uri="{BB962C8B-B14F-4D97-AF65-F5344CB8AC3E}">
        <p14:creationId xmlns:p14="http://schemas.microsoft.com/office/powerpoint/2010/main" val="170938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C84C5-F5D3-3438-E41D-9B3528FA150B}"/>
              </a:ext>
            </a:extLst>
          </p:cNvPr>
          <p:cNvSpPr>
            <a:spLocks noGrp="1"/>
          </p:cNvSpPr>
          <p:nvPr>
            <p:ph type="title"/>
          </p:nvPr>
        </p:nvSpPr>
        <p:spPr/>
        <p:txBody>
          <a:bodyPr/>
          <a:lstStyle/>
          <a:p>
            <a:r>
              <a:rPr lang="en-US" altLang="zh-CN" dirty="0"/>
              <a:t>1.4.</a:t>
            </a:r>
            <a:r>
              <a:rPr lang="zh-CN" altLang="en-US" dirty="0"/>
              <a:t>等价类</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CA48DD-505C-106A-7786-F114FFEA651F}"/>
                  </a:ext>
                </a:extLst>
              </p:cNvPr>
              <p:cNvSpPr>
                <a:spLocks noGrp="1"/>
              </p:cNvSpPr>
              <p:nvPr>
                <p:ph idx="1"/>
              </p:nvPr>
            </p:nvSpPr>
            <p:spPr/>
            <p:txBody>
              <a:bodyPr/>
              <a:lstStyle/>
              <a:p>
                <a:r>
                  <a:rPr lang="zh-CN" altLang="en-US" dirty="0"/>
                  <a:t>基本定义：对集合</a:t>
                </a:r>
                <a14:m>
                  <m:oMath xmlns:m="http://schemas.openxmlformats.org/officeDocument/2006/math">
                    <m:r>
                      <a:rPr lang="en-US" altLang="zh-CN" b="0" i="1" smtClean="0">
                        <a:latin typeface="Cambria Math" panose="02040503050406030204" pitchFamily="18" charset="0"/>
                      </a:rPr>
                      <m:t>𝐴</m:t>
                    </m:r>
                  </m:oMath>
                </a14:m>
                <a:r>
                  <a:rPr lang="zh-CN" altLang="en-US" dirty="0"/>
                  <a:t>中的元素</a:t>
                </a:r>
                <a14:m>
                  <m:oMath xmlns:m="http://schemas.openxmlformats.org/officeDocument/2006/math">
                    <m:r>
                      <a:rPr lang="en-US" altLang="zh-CN" b="0" i="1" smtClean="0">
                        <a:latin typeface="Cambria Math" panose="02040503050406030204" pitchFamily="18" charset="0"/>
                      </a:rPr>
                      <m:t>𝑎</m:t>
                    </m:r>
                  </m:oMath>
                </a14:m>
                <a:r>
                  <a:rPr lang="zh-CN" altLang="en-US" dirty="0"/>
                  <a:t>，集合</a:t>
                </a:r>
                <a14:m>
                  <m:oMath xmlns:m="http://schemas.openxmlformats.org/officeDocument/2006/math">
                    <m:r>
                      <a:rPr lang="en-US" altLang="zh-CN" b="0" i="1" smtClean="0">
                        <a:latin typeface="Cambria Math" panose="02040503050406030204" pitchFamily="18" charset="0"/>
                      </a:rPr>
                      <m:t>𝐴</m:t>
                    </m:r>
                  </m:oMath>
                </a14:m>
                <a:r>
                  <a:rPr lang="zh-CN" altLang="en-US" dirty="0"/>
                  <a:t>中与</a:t>
                </a:r>
                <a14:m>
                  <m:oMath xmlns:m="http://schemas.openxmlformats.org/officeDocument/2006/math">
                    <m:r>
                      <a:rPr lang="en-US" altLang="zh-CN" b="0" i="1" dirty="0" smtClean="0">
                        <a:latin typeface="Cambria Math" panose="02040503050406030204" pitchFamily="18" charset="0"/>
                      </a:rPr>
                      <m:t>𝑎</m:t>
                    </m:r>
                  </m:oMath>
                </a14:m>
                <a:r>
                  <a:rPr lang="zh-CN" altLang="en-US" dirty="0"/>
                  <a:t>具有二元等价关系</a:t>
                </a:r>
                <a14:m>
                  <m:oMath xmlns:m="http://schemas.openxmlformats.org/officeDocument/2006/math">
                    <m:r>
                      <a:rPr lang="en-US" altLang="zh-CN" b="0" i="1" smtClean="0">
                        <a:latin typeface="Cambria Math" panose="02040503050406030204" pitchFamily="18" charset="0"/>
                      </a:rPr>
                      <m:t>𝑅</m:t>
                    </m:r>
                  </m:oMath>
                </a14:m>
                <a:r>
                  <a:rPr lang="zh-CN" altLang="en-US" dirty="0"/>
                  <a:t>的所有元素组成</a:t>
                </a:r>
                <a14:m>
                  <m:oMath xmlns:m="http://schemas.openxmlformats.org/officeDocument/2006/math">
                    <m:r>
                      <a:rPr lang="en-US" altLang="zh-CN" b="0" i="1" smtClean="0">
                        <a:latin typeface="Cambria Math" panose="02040503050406030204" pitchFamily="18" charset="0"/>
                      </a:rPr>
                      <m:t>𝑎</m:t>
                    </m:r>
                  </m:oMath>
                </a14:m>
                <a:r>
                  <a:rPr lang="zh-CN" altLang="en-US" dirty="0"/>
                  <a:t>的等价类，记作</a:t>
                </a:r>
                <a14:m>
                  <m:oMath xmlns:m="http://schemas.openxmlformats.org/officeDocument/2006/math">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e>
                      <m:sub>
                        <m:r>
                          <a:rPr lang="en-US" altLang="zh-CN" b="0" i="1" smtClean="0">
                            <a:latin typeface="Cambria Math" panose="02040503050406030204" pitchFamily="18" charset="0"/>
                          </a:rPr>
                          <m:t>𝑅</m:t>
                        </m:r>
                      </m:sub>
                    </m:sSub>
                  </m:oMath>
                </a14:m>
                <a:r>
                  <a:rPr lang="zh-CN" altLang="en-US" dirty="0"/>
                  <a:t>。</a:t>
                </a:r>
                <a:endParaRPr lang="en-US" altLang="zh-CN" dirty="0"/>
              </a:p>
              <a:p>
                <a:r>
                  <a:rPr lang="zh-CN" altLang="en-US" dirty="0"/>
                  <a:t>等价关系的三大特性：</a:t>
                </a:r>
                <a:endParaRPr lang="en-US" altLang="zh-CN" dirty="0"/>
              </a:p>
              <a:p>
                <a:r>
                  <a:rPr lang="zh-CN" altLang="en-US" dirty="0"/>
                  <a:t>自反性：对任意</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，有</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m:t>
                    </m:r>
                    <m:r>
                      <a:rPr lang="en-US" altLang="zh-CN" b="0" i="1" smtClean="0">
                        <a:latin typeface="Cambria Math" panose="02040503050406030204" pitchFamily="18" charset="0"/>
                      </a:rPr>
                      <m:t>𝑅</m:t>
                    </m:r>
                  </m:oMath>
                </a14:m>
                <a:r>
                  <a:rPr lang="zh-CN" altLang="en-US" dirty="0"/>
                  <a:t>；</a:t>
                </a:r>
                <a:endParaRPr lang="en-US" altLang="zh-CN" dirty="0"/>
              </a:p>
              <a:p>
                <a:r>
                  <a:rPr lang="zh-CN" altLang="en-US" dirty="0"/>
                  <a:t>对称性：若</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&gt;∈</m:t>
                    </m:r>
                    <m:r>
                      <a:rPr lang="en-US" altLang="zh-CN" b="0" i="1" smtClean="0">
                        <a:latin typeface="Cambria Math" panose="02040503050406030204" pitchFamily="18" charset="0"/>
                      </a:rPr>
                      <m:t>𝑅</m:t>
                    </m:r>
                  </m:oMath>
                </a14:m>
                <a:r>
                  <a:rPr lang="zh-CN" altLang="en-US" dirty="0"/>
                  <a:t>，且</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，则</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m:t>
                    </m:r>
                    <m:r>
                      <a:rPr lang="en-US" altLang="zh-CN" b="0" i="1" smtClean="0">
                        <a:latin typeface="Cambria Math" panose="02040503050406030204" pitchFamily="18" charset="0"/>
                      </a:rPr>
                      <m:t>𝑅</m:t>
                    </m:r>
                    <m:r>
                      <a:rPr lang="zh-CN" altLang="en-US" i="1">
                        <a:latin typeface="Cambria Math" panose="02040503050406030204" pitchFamily="18" charset="0"/>
                      </a:rPr>
                      <m:t>；</m:t>
                    </m:r>
                  </m:oMath>
                </a14:m>
                <a:endParaRPr lang="en-US" altLang="zh-CN" dirty="0"/>
              </a:p>
              <a:p>
                <a:r>
                  <a:rPr lang="zh-CN" altLang="en-US" dirty="0"/>
                  <a:t>传递性：若</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&gt;∈</m:t>
                    </m:r>
                    <m:r>
                      <a:rPr lang="en-US" altLang="zh-CN" b="0" i="1" smtClean="0">
                        <a:latin typeface="Cambria Math" panose="02040503050406030204" pitchFamily="18" charset="0"/>
                      </a:rPr>
                      <m:t>𝑅</m:t>
                    </m:r>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&gt;∈</m:t>
                    </m:r>
                    <m:r>
                      <a:rPr lang="en-US" altLang="zh-CN" b="0" i="1" smtClean="0">
                        <a:latin typeface="Cambria Math" panose="02040503050406030204" pitchFamily="18" charset="0"/>
                      </a:rPr>
                      <m:t>𝑅</m:t>
                    </m:r>
                  </m:oMath>
                </a14:m>
                <a:r>
                  <a:rPr lang="zh-CN" altLang="en-US" dirty="0"/>
                  <a:t>，则</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&gt;∈</m:t>
                    </m:r>
                    <m:r>
                      <a:rPr lang="en-US" altLang="zh-CN" b="0" i="1" smtClean="0">
                        <a:latin typeface="Cambria Math" panose="02040503050406030204" pitchFamily="18" charset="0"/>
                      </a:rPr>
                      <m:t>𝑅</m:t>
                    </m:r>
                  </m:oMath>
                </a14:m>
                <a:r>
                  <a:rPr lang="zh-CN" altLang="en-US" dirty="0"/>
                  <a:t>。</a:t>
                </a:r>
                <a:endParaRPr lang="en-US" altLang="zh-CN" dirty="0"/>
              </a:p>
              <a:p>
                <a:r>
                  <a:rPr lang="zh-CN" altLang="en-US" dirty="0"/>
                  <a:t>通常题目要求我们求的“本质不同的方案数”指的就是等价类的个数。</a:t>
                </a:r>
              </a:p>
            </p:txBody>
          </p:sp>
        </mc:Choice>
        <mc:Fallback xmlns="">
          <p:sp>
            <p:nvSpPr>
              <p:cNvPr id="3" name="内容占位符 2">
                <a:extLst>
                  <a:ext uri="{FF2B5EF4-FFF2-40B4-BE49-F238E27FC236}">
                    <a16:creationId xmlns:a16="http://schemas.microsoft.com/office/drawing/2014/main" id="{CDCA48DD-505C-106A-7786-F114FFEA651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058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72A3F-B90B-19DE-D7C3-68FBAA59874F}"/>
              </a:ext>
            </a:extLst>
          </p:cNvPr>
          <p:cNvSpPr>
            <a:spLocks noGrp="1"/>
          </p:cNvSpPr>
          <p:nvPr>
            <p:ph type="title"/>
          </p:nvPr>
        </p:nvSpPr>
        <p:spPr/>
        <p:txBody>
          <a:bodyPr/>
          <a:lstStyle/>
          <a:p>
            <a:r>
              <a:rPr lang="zh-CN" altLang="en-US" dirty="0"/>
              <a:t>第二部分 </a:t>
            </a:r>
            <a:r>
              <a:rPr lang="en-US" altLang="zh-CN" dirty="0"/>
              <a:t>Burnside</a:t>
            </a:r>
            <a:r>
              <a:rPr lang="zh-CN" altLang="en-US" dirty="0"/>
              <a:t>引理</a:t>
            </a:r>
          </a:p>
        </p:txBody>
      </p:sp>
      <p:sp>
        <p:nvSpPr>
          <p:cNvPr id="3" name="文本占位符 2">
            <a:extLst>
              <a:ext uri="{FF2B5EF4-FFF2-40B4-BE49-F238E27FC236}">
                <a16:creationId xmlns:a16="http://schemas.microsoft.com/office/drawing/2014/main" id="{32007AEB-F37A-1524-3670-9B0AD2274486}"/>
              </a:ext>
            </a:extLst>
          </p:cNvPr>
          <p:cNvSpPr>
            <a:spLocks noGrp="1"/>
          </p:cNvSpPr>
          <p:nvPr>
            <p:ph type="body" idx="1"/>
          </p:nvPr>
        </p:nvSpPr>
        <p:spPr/>
        <p:txBody>
          <a:bodyPr/>
          <a:lstStyle/>
          <a:p>
            <a:r>
              <a:rPr lang="en-US" altLang="zh-CN" dirty="0"/>
              <a:t>Burnside</a:t>
            </a:r>
            <a:r>
              <a:rPr lang="zh-CN" altLang="en-US" dirty="0"/>
              <a:t>引理是置换群相关算法的核心</a:t>
            </a:r>
          </a:p>
        </p:txBody>
      </p:sp>
    </p:spTree>
    <p:extLst>
      <p:ext uri="{BB962C8B-B14F-4D97-AF65-F5344CB8AC3E}">
        <p14:creationId xmlns:p14="http://schemas.microsoft.com/office/powerpoint/2010/main" val="392841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B5C10-1A50-2CA9-516D-24E22E99ACB2}"/>
              </a:ext>
            </a:extLst>
          </p:cNvPr>
          <p:cNvSpPr>
            <a:spLocks noGrp="1"/>
          </p:cNvSpPr>
          <p:nvPr>
            <p:ph type="title"/>
          </p:nvPr>
        </p:nvSpPr>
        <p:spPr/>
        <p:txBody>
          <a:bodyPr/>
          <a:lstStyle/>
          <a:p>
            <a:r>
              <a:rPr lang="en-US" altLang="zh-CN" dirty="0"/>
              <a:t>2.1.</a:t>
            </a:r>
            <a:r>
              <a:rPr lang="zh-CN" altLang="en-US" dirty="0"/>
              <a:t>经典例题</a:t>
            </a:r>
          </a:p>
        </p:txBody>
      </p:sp>
      <p:sp>
        <p:nvSpPr>
          <p:cNvPr id="3" name="内容占位符 2">
            <a:extLst>
              <a:ext uri="{FF2B5EF4-FFF2-40B4-BE49-F238E27FC236}">
                <a16:creationId xmlns:a16="http://schemas.microsoft.com/office/drawing/2014/main" id="{41D78FE6-03D2-4571-3919-0A5D930EFB63}"/>
              </a:ext>
            </a:extLst>
          </p:cNvPr>
          <p:cNvSpPr>
            <a:spLocks noGrp="1"/>
          </p:cNvSpPr>
          <p:nvPr>
            <p:ph idx="1"/>
          </p:nvPr>
        </p:nvSpPr>
        <p:spPr/>
        <p:txBody>
          <a:bodyPr/>
          <a:lstStyle/>
          <a:p>
            <a:r>
              <a:rPr lang="zh-CN" altLang="en-US" dirty="0"/>
              <a:t>例</a:t>
            </a:r>
            <a:r>
              <a:rPr lang="en-US" altLang="zh-CN" dirty="0"/>
              <a:t>0</a:t>
            </a:r>
            <a:r>
              <a:rPr lang="zh-CN" altLang="en-US" dirty="0"/>
              <a:t>：用</a:t>
            </a:r>
            <a:r>
              <a:rPr lang="en-US" altLang="zh-CN" dirty="0"/>
              <a:t>3</a:t>
            </a:r>
            <a:r>
              <a:rPr lang="zh-CN" altLang="en-US" dirty="0"/>
              <a:t>种颜色给以下方格涂色，有几种本质不同的涂色方法？</a:t>
            </a:r>
            <a:endParaRPr lang="en-US" altLang="zh-CN" dirty="0"/>
          </a:p>
          <a:p>
            <a:r>
              <a:rPr lang="zh-CN" altLang="en-US" dirty="0"/>
              <a:t>本质不同：两种涂色方案围绕中心点作任意旋转后都不相同，认为这两种涂色方案本质不同。</a:t>
            </a:r>
            <a:endParaRPr lang="en-US" altLang="zh-CN" dirty="0"/>
          </a:p>
        </p:txBody>
      </p:sp>
      <p:graphicFrame>
        <p:nvGraphicFramePr>
          <p:cNvPr id="4" name="表格 4">
            <a:extLst>
              <a:ext uri="{FF2B5EF4-FFF2-40B4-BE49-F238E27FC236}">
                <a16:creationId xmlns:a16="http://schemas.microsoft.com/office/drawing/2014/main" id="{F1BF0424-3EBA-2DF4-28A5-DEBFBCCC94CB}"/>
              </a:ext>
            </a:extLst>
          </p:cNvPr>
          <p:cNvGraphicFramePr>
            <a:graphicFrameLocks noGrp="1"/>
          </p:cNvGraphicFramePr>
          <p:nvPr>
            <p:extLst>
              <p:ext uri="{D42A27DB-BD31-4B8C-83A1-F6EECF244321}">
                <p14:modId xmlns:p14="http://schemas.microsoft.com/office/powerpoint/2010/main" val="1944053341"/>
              </p:ext>
            </p:extLst>
          </p:nvPr>
        </p:nvGraphicFramePr>
        <p:xfrm>
          <a:off x="5305886" y="3513625"/>
          <a:ext cx="1580228" cy="1584000"/>
        </p:xfrm>
        <a:graphic>
          <a:graphicData uri="http://schemas.openxmlformats.org/drawingml/2006/table">
            <a:tbl>
              <a:tblPr firstRow="1" bandRow="1">
                <a:tableStyleId>{5940675A-B579-460E-94D1-54222C63F5DA}</a:tableStyleId>
              </a:tblPr>
              <a:tblGrid>
                <a:gridCol w="790114">
                  <a:extLst>
                    <a:ext uri="{9D8B030D-6E8A-4147-A177-3AD203B41FA5}">
                      <a16:colId xmlns:a16="http://schemas.microsoft.com/office/drawing/2014/main" val="1056394183"/>
                    </a:ext>
                  </a:extLst>
                </a:gridCol>
                <a:gridCol w="790114">
                  <a:extLst>
                    <a:ext uri="{9D8B030D-6E8A-4147-A177-3AD203B41FA5}">
                      <a16:colId xmlns:a16="http://schemas.microsoft.com/office/drawing/2014/main" val="1146764606"/>
                    </a:ext>
                  </a:extLst>
                </a:gridCol>
              </a:tblGrid>
              <a:tr h="792000">
                <a:tc>
                  <a:txBody>
                    <a:bodyPr/>
                    <a:lstStyle/>
                    <a:p>
                      <a:pPr algn="ctr"/>
                      <a:r>
                        <a:rPr lang="en-US" altLang="zh-CN" dirty="0"/>
                        <a:t>1</a:t>
                      </a:r>
                      <a:endParaRPr lang="zh-CN" altLang="en-US" dirty="0"/>
                    </a:p>
                  </a:txBody>
                  <a:tcPr anchor="ctr"/>
                </a:tc>
                <a:tc>
                  <a:txBody>
                    <a:bodyPr/>
                    <a:lstStyle/>
                    <a:p>
                      <a:pPr algn="ctr"/>
                      <a:r>
                        <a:rPr lang="en-US" altLang="zh-CN" dirty="0"/>
                        <a:t>2</a:t>
                      </a:r>
                      <a:endParaRPr lang="zh-CN" altLang="en-US" dirty="0"/>
                    </a:p>
                  </a:txBody>
                  <a:tcPr anchor="ctr"/>
                </a:tc>
                <a:extLst>
                  <a:ext uri="{0D108BD9-81ED-4DB2-BD59-A6C34878D82A}">
                    <a16:rowId xmlns:a16="http://schemas.microsoft.com/office/drawing/2014/main" val="2461090199"/>
                  </a:ext>
                </a:extLst>
              </a:tr>
              <a:tr h="792000">
                <a:tc>
                  <a:txBody>
                    <a:bodyPr/>
                    <a:lstStyle/>
                    <a:p>
                      <a:pPr algn="ctr"/>
                      <a:r>
                        <a:rPr lang="en-US" altLang="zh-CN" dirty="0"/>
                        <a:t>3</a:t>
                      </a:r>
                      <a:endParaRPr lang="zh-CN" altLang="en-US" dirty="0"/>
                    </a:p>
                  </a:txBody>
                  <a:tcPr anchor="ctr"/>
                </a:tc>
                <a:tc>
                  <a:txBody>
                    <a:bodyPr/>
                    <a:lstStyle/>
                    <a:p>
                      <a:pPr algn="ctr"/>
                      <a:r>
                        <a:rPr lang="en-US" altLang="zh-CN" dirty="0"/>
                        <a:t>4</a:t>
                      </a:r>
                      <a:endParaRPr lang="zh-CN" altLang="en-US" dirty="0"/>
                    </a:p>
                  </a:txBody>
                  <a:tcPr anchor="ctr"/>
                </a:tc>
                <a:extLst>
                  <a:ext uri="{0D108BD9-81ED-4DB2-BD59-A6C34878D82A}">
                    <a16:rowId xmlns:a16="http://schemas.microsoft.com/office/drawing/2014/main" val="2979898956"/>
                  </a:ext>
                </a:extLst>
              </a:tr>
            </a:tbl>
          </a:graphicData>
        </a:graphic>
      </p:graphicFrame>
    </p:spTree>
    <p:extLst>
      <p:ext uri="{BB962C8B-B14F-4D97-AF65-F5344CB8AC3E}">
        <p14:creationId xmlns:p14="http://schemas.microsoft.com/office/powerpoint/2010/main" val="269819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4DE9B-FD70-A054-A34A-DE8F5348D60E}"/>
              </a:ext>
            </a:extLst>
          </p:cNvPr>
          <p:cNvSpPr>
            <a:spLocks noGrp="1"/>
          </p:cNvSpPr>
          <p:nvPr>
            <p:ph type="title"/>
          </p:nvPr>
        </p:nvSpPr>
        <p:spPr/>
        <p:txBody>
          <a:bodyPr/>
          <a:lstStyle/>
          <a:p>
            <a:r>
              <a:rPr lang="en-US" altLang="zh-CN" dirty="0"/>
              <a:t>2.2.</a:t>
            </a:r>
            <a:r>
              <a:rPr lang="zh-CN" altLang="en-US" dirty="0"/>
              <a:t>引理内容</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CE9035-0690-25D8-62F2-486591ABB6D0}"/>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sub>
                      <m:sup/>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𝑎𝑣</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𝑔</m:t>
                        </m:r>
                      </m:e>
                    </m:d>
                    <m:r>
                      <a:rPr lang="en-US" altLang="zh-CN" b="0" i="1" smtClean="0">
                        <a:latin typeface="Cambria Math" panose="02040503050406030204" pitchFamily="18" charset="0"/>
                      </a:rPr>
                      <m:t>)</m:t>
                    </m:r>
                  </m:oMath>
                </a14:m>
                <a:endParaRPr lang="en-US" altLang="zh-CN" b="0" dirty="0"/>
              </a:p>
              <a:p>
                <a:r>
                  <a:rPr lang="zh-CN" altLang="en-US" dirty="0"/>
                  <a:t>解释：</a:t>
                </a:r>
                <a14:m>
                  <m:oMath xmlns:m="http://schemas.openxmlformats.org/officeDocument/2006/math">
                    <m:r>
                      <a:rPr lang="en-US" altLang="zh-CN" b="0" i="1" smtClean="0">
                        <a:latin typeface="Cambria Math" panose="02040503050406030204" pitchFamily="18" charset="0"/>
                      </a:rPr>
                      <m:t>𝑀</m:t>
                    </m:r>
                  </m:oMath>
                </a14:m>
                <a:r>
                  <a:rPr lang="zh-CN" altLang="en-US" dirty="0"/>
                  <a:t>是等价类的数量，</a:t>
                </a:r>
                <a14:m>
                  <m:oMath xmlns:m="http://schemas.openxmlformats.org/officeDocument/2006/math">
                    <m:r>
                      <a:rPr lang="en-US" altLang="zh-CN" b="0" i="1" smtClean="0">
                        <a:latin typeface="Cambria Math" panose="02040503050406030204" pitchFamily="18" charset="0"/>
                      </a:rPr>
                      <m:t>𝐺</m:t>
                    </m:r>
                  </m:oMath>
                </a14:m>
                <a:r>
                  <a:rPr lang="zh-CN" altLang="en-US" dirty="0"/>
                  <a:t>是作用的群，</a:t>
                </a:r>
                <a14:m>
                  <m:oMath xmlns:m="http://schemas.openxmlformats.org/officeDocument/2006/math">
                    <m:r>
                      <a:rPr lang="en-US" altLang="zh-CN" b="0" i="1" smtClean="0">
                        <a:latin typeface="Cambria Math" panose="02040503050406030204" pitchFamily="18" charset="0"/>
                      </a:rPr>
                      <m:t>𝑔</m:t>
                    </m:r>
                  </m:oMath>
                </a14:m>
                <a:r>
                  <a:rPr lang="zh-CN" altLang="en-US" dirty="0"/>
                  <a:t>是群中的置换，</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a14:m>
                <a:r>
                  <a:rPr lang="zh-CN" altLang="en-US" dirty="0"/>
                  <a:t>表示置换</a:t>
                </a:r>
                <a14:m>
                  <m:oMath xmlns:m="http://schemas.openxmlformats.org/officeDocument/2006/math">
                    <m:r>
                      <a:rPr lang="en-US" altLang="zh-CN" b="0" i="1" smtClean="0">
                        <a:latin typeface="Cambria Math" panose="02040503050406030204" pitchFamily="18" charset="0"/>
                      </a:rPr>
                      <m:t>𝑔</m:t>
                    </m:r>
                  </m:oMath>
                </a14:m>
                <a:r>
                  <a:rPr lang="zh-CN" altLang="en-US" dirty="0"/>
                  <a:t>中不动点的数量。</a:t>
                </a:r>
                <a:endParaRPr lang="en-US" altLang="zh-CN" dirty="0"/>
              </a:p>
              <a:p>
                <a:r>
                  <a:rPr lang="zh-CN" altLang="en-US" dirty="0"/>
                  <a:t>也就是说，一个置换群中的等价类的数量等于这个群中不同置换下不动点数量的平均值。</a:t>
                </a:r>
                <a:endParaRPr lang="en-US" altLang="zh-CN" dirty="0"/>
              </a:p>
            </p:txBody>
          </p:sp>
        </mc:Choice>
        <mc:Fallback xmlns="">
          <p:sp>
            <p:nvSpPr>
              <p:cNvPr id="3" name="内容占位符 2">
                <a:extLst>
                  <a:ext uri="{FF2B5EF4-FFF2-40B4-BE49-F238E27FC236}">
                    <a16:creationId xmlns:a16="http://schemas.microsoft.com/office/drawing/2014/main" id="{69CE9035-0690-25D8-62F2-486591ABB6D0}"/>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028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2610</Words>
  <Application>Microsoft Office PowerPoint</Application>
  <PresentationFormat>宽屏</PresentationFormat>
  <Paragraphs>230</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等线</vt:lpstr>
      <vt:lpstr>等线 Light</vt:lpstr>
      <vt:lpstr>Arial</vt:lpstr>
      <vt:lpstr>Cambria Math</vt:lpstr>
      <vt:lpstr>Office 主题​​</vt:lpstr>
      <vt:lpstr>置换群&amp;Burnside引理</vt:lpstr>
      <vt:lpstr>第一部分 基础概念</vt:lpstr>
      <vt:lpstr>1.1.群</vt:lpstr>
      <vt:lpstr>1.2.置换</vt:lpstr>
      <vt:lpstr>1.3.不动点</vt:lpstr>
      <vt:lpstr>1.4.等价类</vt:lpstr>
      <vt:lpstr>第二部分 Burnside引理</vt:lpstr>
      <vt:lpstr>2.1.经典例题</vt:lpstr>
      <vt:lpstr>2.2.引理内容</vt:lpstr>
      <vt:lpstr>2.3.例题解答</vt:lpstr>
      <vt:lpstr>2.3.例题解答</vt:lpstr>
      <vt:lpstr>2.3.例题解答</vt:lpstr>
      <vt:lpstr>2.4.针对旋转涂色问题的不严格的证明</vt:lpstr>
      <vt:lpstr>2.5.严格的证明（略）</vt:lpstr>
      <vt:lpstr>第三部分 Polya原理</vt:lpstr>
      <vt:lpstr>3.1.经典例题</vt:lpstr>
      <vt:lpstr>3.2.原理内容</vt:lpstr>
      <vt:lpstr>3.3.例题解答</vt:lpstr>
      <vt:lpstr>3.3.例题解答</vt:lpstr>
      <vt:lpstr>3.3.例题解答</vt:lpstr>
      <vt:lpstr>第四部分 例题实战</vt:lpstr>
      <vt:lpstr>4.1.旋转+反射</vt:lpstr>
      <vt:lpstr>4.1.旋转+反射</vt:lpstr>
      <vt:lpstr>4.1.旋转+反射</vt:lpstr>
      <vt:lpstr>4.1.旋转+反射</vt:lpstr>
      <vt:lpstr>4.1.旋转+反射</vt:lpstr>
      <vt:lpstr>4.2.旋转+对称+数论</vt:lpstr>
      <vt:lpstr>4.2.旋转+对称+数论</vt:lpstr>
      <vt:lpstr>4.2.旋转+对称+数论</vt:lpstr>
      <vt:lpstr>第五部分 归纳总结</vt:lpstr>
      <vt:lpstr>5.1.几个小提醒</vt:lpstr>
      <vt:lpstr>5.2.几个小方法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置换群&amp;Burnside引理</dc:title>
  <dc:creator>舒 飘扬</dc:creator>
  <cp:lastModifiedBy>舒 飘扬</cp:lastModifiedBy>
  <cp:revision>10</cp:revision>
  <dcterms:created xsi:type="dcterms:W3CDTF">2022-06-29T15:36:54Z</dcterms:created>
  <dcterms:modified xsi:type="dcterms:W3CDTF">2022-06-30T17:11:02Z</dcterms:modified>
</cp:coreProperties>
</file>