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E8B627-9C5D-495B-B8BC-C5D9E589CB43}">
  <a:tblStyle styleId="{8EE8B627-9C5D-495B-B8BC-C5D9E589CB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4c1c1e0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4c1c1e0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4c1c1e02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4c1c1e0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4c1c1e02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4c1c1e02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4c1c1e02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4c1c1e02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4c1c1e02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4c1c1e02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4c1c1e02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4c1c1e02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4c1c1e02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4c1c1e02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4c1c1e02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4c1c1e02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4c1c1e02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4c1c1e02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e49c49e8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e49c49e8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c17e041c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c17e041c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e49c49e8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e49c49e8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c17e041c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c17e041c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e2c591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e2c591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e49c49e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e49c49e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e49c49e8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e49c49e8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e49c49e8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e49c49e8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553e1a8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553e1a8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e49c49e8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e49c49e8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34300" y="1578400"/>
            <a:ext cx="5974500" cy="14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00"/>
              <a:t>Predicting the Sales Value of products</a:t>
            </a:r>
            <a:endParaRPr sz="3200"/>
          </a:p>
        </p:txBody>
      </p:sp>
      <p:sp>
        <p:nvSpPr>
          <p:cNvPr id="135" name="Google Shape;135;p13"/>
          <p:cNvSpPr txBox="1"/>
          <p:nvPr>
            <p:ph idx="1" type="subTitle"/>
          </p:nvPr>
        </p:nvSpPr>
        <p:spPr>
          <a:xfrm>
            <a:off x="4474900" y="3475750"/>
            <a:ext cx="4079700" cy="9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By:</a:t>
            </a:r>
            <a:br>
              <a:rPr lang="en-GB" sz="1600"/>
            </a:br>
            <a:r>
              <a:rPr lang="en-GB" sz="1600"/>
              <a:t>Zindazed Kasauli - 2024/HD05/21948U</a:t>
            </a:r>
            <a:br>
              <a:rPr lang="en-GB" sz="1600"/>
            </a:br>
            <a:r>
              <a:rPr lang="en-GB" sz="1600"/>
              <a:t>Nakayiza Shamim - 2024/HD05/21950U</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Exploratory Data Analysis - Data transformation</a:t>
            </a:r>
            <a:endParaRPr/>
          </a:p>
        </p:txBody>
      </p:sp>
      <p:pic>
        <p:nvPicPr>
          <p:cNvPr id="192" name="Google Shape;192;p22"/>
          <p:cNvPicPr preferRelativeResize="0"/>
          <p:nvPr/>
        </p:nvPicPr>
        <p:blipFill>
          <a:blip r:embed="rId3">
            <a:alphaModFix/>
          </a:blip>
          <a:stretch>
            <a:fillRect/>
          </a:stretch>
        </p:blipFill>
        <p:spPr>
          <a:xfrm>
            <a:off x="117038" y="3222125"/>
            <a:ext cx="8909926" cy="1723450"/>
          </a:xfrm>
          <a:prstGeom prst="rect">
            <a:avLst/>
          </a:prstGeom>
          <a:noFill/>
          <a:ln>
            <a:noFill/>
          </a:ln>
        </p:spPr>
      </p:pic>
      <p:pic>
        <p:nvPicPr>
          <p:cNvPr id="193" name="Google Shape;193;p22"/>
          <p:cNvPicPr preferRelativeResize="0"/>
          <p:nvPr/>
        </p:nvPicPr>
        <p:blipFill>
          <a:blip r:embed="rId4">
            <a:alphaModFix/>
          </a:blip>
          <a:stretch>
            <a:fillRect/>
          </a:stretch>
        </p:blipFill>
        <p:spPr>
          <a:xfrm>
            <a:off x="152400" y="1307850"/>
            <a:ext cx="8839204" cy="15882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Exploratory Data Analysis</a:t>
            </a:r>
            <a:endParaRPr/>
          </a:p>
        </p:txBody>
      </p:sp>
      <p:pic>
        <p:nvPicPr>
          <p:cNvPr id="199" name="Google Shape;199;p23"/>
          <p:cNvPicPr preferRelativeResize="0"/>
          <p:nvPr/>
        </p:nvPicPr>
        <p:blipFill>
          <a:blip r:embed="rId3">
            <a:alphaModFix/>
          </a:blip>
          <a:stretch>
            <a:fillRect/>
          </a:stretch>
        </p:blipFill>
        <p:spPr>
          <a:xfrm>
            <a:off x="152400" y="3017050"/>
            <a:ext cx="8839204" cy="1955156"/>
          </a:xfrm>
          <a:prstGeom prst="rect">
            <a:avLst/>
          </a:prstGeom>
          <a:noFill/>
          <a:ln>
            <a:noFill/>
          </a:ln>
        </p:spPr>
      </p:pic>
      <p:pic>
        <p:nvPicPr>
          <p:cNvPr id="200" name="Google Shape;200;p23"/>
          <p:cNvPicPr preferRelativeResize="0"/>
          <p:nvPr/>
        </p:nvPicPr>
        <p:blipFill>
          <a:blip r:embed="rId4">
            <a:alphaModFix/>
          </a:blip>
          <a:stretch>
            <a:fillRect/>
          </a:stretch>
        </p:blipFill>
        <p:spPr>
          <a:xfrm>
            <a:off x="152400" y="945350"/>
            <a:ext cx="8839199" cy="195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Linear Regression</a:t>
            </a:r>
            <a:endParaRPr/>
          </a:p>
        </p:txBody>
      </p:sp>
      <p:graphicFrame>
        <p:nvGraphicFramePr>
          <p:cNvPr id="206" name="Google Shape;206;p24"/>
          <p:cNvGraphicFramePr/>
          <p:nvPr/>
        </p:nvGraphicFramePr>
        <p:xfrm>
          <a:off x="843650" y="1307850"/>
          <a:ext cx="3000000" cy="3000000"/>
        </p:xfrm>
        <a:graphic>
          <a:graphicData uri="http://schemas.openxmlformats.org/drawingml/2006/table">
            <a:tbl>
              <a:tblPr>
                <a:noFill/>
                <a:tableStyleId>{8EE8B627-9C5D-495B-B8BC-C5D9E589CB43}</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solidFill>
                            <a:schemeClr val="lt1"/>
                          </a:solidFill>
                        </a:rPr>
                        <a:t>Dataset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R-squared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Mean Absolute Error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Root Mean Square Error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Training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0.681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0.964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1.268</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Testing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0.652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0.995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1.291</a:t>
                      </a:r>
                      <a:endParaRPr>
                        <a:solidFill>
                          <a:schemeClr val="lt1"/>
                        </a:solidFill>
                      </a:endParaRPr>
                    </a:p>
                  </a:txBody>
                  <a:tcPr marT="91425" marB="91425" marR="91425" marL="91425"/>
                </a:tc>
              </a:tr>
            </a:tbl>
          </a:graphicData>
        </a:graphic>
      </p:graphicFrame>
      <p:sp>
        <p:nvSpPr>
          <p:cNvPr id="207" name="Google Shape;207;p24"/>
          <p:cNvSpPr txBox="1"/>
          <p:nvPr/>
        </p:nvSpPr>
        <p:spPr>
          <a:xfrm>
            <a:off x="843650" y="3225250"/>
            <a:ext cx="7239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Lato"/>
                <a:ea typeface="Lato"/>
                <a:cs typeface="Lato"/>
                <a:sym typeface="Lato"/>
              </a:rPr>
              <a:t>Linear regression performs consistently on both training and testing sets, with only a minor reduction in R-squared. The errors (MAE and RMSE) are close between the training and testing sets, indicating a reasonable fit and good generalizability.</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Random Forest</a:t>
            </a:r>
            <a:endParaRPr/>
          </a:p>
        </p:txBody>
      </p:sp>
      <p:graphicFrame>
        <p:nvGraphicFramePr>
          <p:cNvPr id="213" name="Google Shape;213;p25"/>
          <p:cNvGraphicFramePr/>
          <p:nvPr/>
        </p:nvGraphicFramePr>
        <p:xfrm>
          <a:off x="830025" y="1307850"/>
          <a:ext cx="3000000" cy="3000000"/>
        </p:xfrm>
        <a:graphic>
          <a:graphicData uri="http://schemas.openxmlformats.org/drawingml/2006/table">
            <a:tbl>
              <a:tblPr>
                <a:noFill/>
                <a:tableStyleId>{8EE8B627-9C5D-495B-B8BC-C5D9E589CB43}</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solidFill>
                            <a:schemeClr val="lt1"/>
                          </a:solidFill>
                        </a:rPr>
                        <a:t>Dataset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R-squared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Mean Absolute Error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Root Mean Square Error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Training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0.730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0.870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1.166</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Testing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0.676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0.947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1.246</a:t>
                      </a:r>
                      <a:endParaRPr>
                        <a:solidFill>
                          <a:schemeClr val="lt1"/>
                        </a:solidFill>
                      </a:endParaRPr>
                    </a:p>
                  </a:txBody>
                  <a:tcPr marT="91425" marB="91425" marR="91425" marL="91425"/>
                </a:tc>
              </a:tr>
            </a:tbl>
          </a:graphicData>
        </a:graphic>
      </p:graphicFrame>
      <p:sp>
        <p:nvSpPr>
          <p:cNvPr id="214" name="Google Shape;214;p25"/>
          <p:cNvSpPr txBox="1"/>
          <p:nvPr/>
        </p:nvSpPr>
        <p:spPr>
          <a:xfrm>
            <a:off x="843650" y="3225250"/>
            <a:ext cx="7239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Lato"/>
                <a:ea typeface="Lato"/>
                <a:cs typeface="Lato"/>
                <a:sym typeface="Lato"/>
              </a:rPr>
              <a:t>Random forest performs better than linear regression in both fit (higher R-squared) and prediction accuracy (lower MAE and RMSE). It captures more complex relationships, providing a more accurate prediction overall without substantial overfitting.</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Lasso Regression</a:t>
            </a:r>
            <a:endParaRPr/>
          </a:p>
        </p:txBody>
      </p:sp>
      <p:graphicFrame>
        <p:nvGraphicFramePr>
          <p:cNvPr id="220" name="Google Shape;220;p26"/>
          <p:cNvGraphicFramePr/>
          <p:nvPr/>
        </p:nvGraphicFramePr>
        <p:xfrm>
          <a:off x="952500" y="1307850"/>
          <a:ext cx="3000000" cy="3000000"/>
        </p:xfrm>
        <a:graphic>
          <a:graphicData uri="http://schemas.openxmlformats.org/drawingml/2006/table">
            <a:tbl>
              <a:tblPr>
                <a:noFill/>
                <a:tableStyleId>{8EE8B627-9C5D-495B-B8BC-C5D9E589CB43}</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solidFill>
                            <a:schemeClr val="lt1"/>
                          </a:solidFill>
                        </a:rPr>
                        <a:t>Dataset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R-squared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Mean Absolute Error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Root Mean Square Error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Training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0.176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1.661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2.038</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Testing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0.151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1.656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2.016</a:t>
                      </a:r>
                      <a:endParaRPr>
                        <a:solidFill>
                          <a:schemeClr val="lt1"/>
                        </a:solidFill>
                      </a:endParaRPr>
                    </a:p>
                  </a:txBody>
                  <a:tcPr marT="91425" marB="91425" marR="91425" marL="91425"/>
                </a:tc>
              </a:tr>
            </a:tbl>
          </a:graphicData>
        </a:graphic>
      </p:graphicFrame>
      <p:sp>
        <p:nvSpPr>
          <p:cNvPr id="221" name="Google Shape;221;p26"/>
          <p:cNvSpPr txBox="1"/>
          <p:nvPr/>
        </p:nvSpPr>
        <p:spPr>
          <a:xfrm>
            <a:off x="843650" y="3225250"/>
            <a:ext cx="7239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Lato"/>
                <a:ea typeface="Lato"/>
                <a:cs typeface="Lato"/>
                <a:sym typeface="Lato"/>
              </a:rPr>
              <a:t>significantly underperforms both linear regression and Random Forest. Its low R-squared and high errors suggest it is not capturing the relationships effectively</a:t>
            </a:r>
            <a:endParaRPr sz="13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27" name="Google Shape;227;p27"/>
          <p:cNvSpPr txBox="1"/>
          <p:nvPr>
            <p:ph idx="1" type="body"/>
          </p:nvPr>
        </p:nvSpPr>
        <p:spPr>
          <a:xfrm>
            <a:off x="952500" y="3309325"/>
            <a:ext cx="7383900" cy="102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Out of the three models used, </a:t>
            </a:r>
            <a:r>
              <a:rPr lang="en-GB"/>
              <a:t>random forest is the most effective model for this dataset, providing a good balance between fit and predictive accuracy, followed by linear regression for simpler use cases. Lasso regression is not recommended due to poor performance.</a:t>
            </a:r>
            <a:endParaRPr/>
          </a:p>
        </p:txBody>
      </p:sp>
      <p:graphicFrame>
        <p:nvGraphicFramePr>
          <p:cNvPr id="228" name="Google Shape;228;p27"/>
          <p:cNvGraphicFramePr/>
          <p:nvPr/>
        </p:nvGraphicFramePr>
        <p:xfrm>
          <a:off x="952500" y="1307850"/>
          <a:ext cx="3000000" cy="3000000"/>
        </p:xfrm>
        <a:graphic>
          <a:graphicData uri="http://schemas.openxmlformats.org/drawingml/2006/table">
            <a:tbl>
              <a:tblPr>
                <a:noFill/>
                <a:tableStyleId>{8EE8B627-9C5D-495B-B8BC-C5D9E589CB43}</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solidFill>
                            <a:schemeClr val="lt1"/>
                          </a:solidFill>
                        </a:rPr>
                        <a:t>Model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R-squared</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Mean Absolute Error</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Root Mean Square Error</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lt1"/>
                          </a:solidFill>
                        </a:rPr>
                        <a:t>Linear Regression</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0.681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0.964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1.268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lt1"/>
                          </a:solidFill>
                        </a:rPr>
                        <a:t>Random Forest</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0.730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0.870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1.166</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lt1"/>
                          </a:solidFill>
                        </a:rPr>
                        <a:t>Lasso Regression</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0.176</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1.661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2.038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82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Explainable AI - Lasso Regression model - LIME</a:t>
            </a:r>
            <a:endParaRPr/>
          </a:p>
        </p:txBody>
      </p:sp>
      <p:sp>
        <p:nvSpPr>
          <p:cNvPr id="234" name="Google Shape;234;p28"/>
          <p:cNvSpPr txBox="1"/>
          <p:nvPr>
            <p:ph idx="1" type="body"/>
          </p:nvPr>
        </p:nvSpPr>
        <p:spPr>
          <a:xfrm>
            <a:off x="3646800" y="1567550"/>
            <a:ext cx="4689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model predicted a relatively high log-transformed sales value for this instance (12.23).</a:t>
            </a:r>
            <a:endParaRPr/>
          </a:p>
          <a:p>
            <a:pPr indent="0" lvl="0" marL="0" rtl="0" algn="l">
              <a:spcBef>
                <a:spcPts val="1200"/>
              </a:spcBef>
              <a:spcAft>
                <a:spcPts val="0"/>
              </a:spcAft>
              <a:buNone/>
            </a:pPr>
            <a:r>
              <a:rPr lang="en-GB"/>
              <a:t>The main features pushing the prediction higher are the product categories like Tableware and Basins and channels like SUPERMARKETS.</a:t>
            </a:r>
            <a:endParaRPr/>
          </a:p>
          <a:p>
            <a:pPr indent="0" lvl="0" marL="0" rtl="0" algn="l">
              <a:spcBef>
                <a:spcPts val="1200"/>
              </a:spcBef>
              <a:spcAft>
                <a:spcPts val="1200"/>
              </a:spcAft>
              <a:buNone/>
            </a:pPr>
            <a:r>
              <a:rPr lang="en-GB"/>
              <a:t>Certain regions like SOUTH WEST and SOUTH CENTRAL are features that decrease the predicted value.</a:t>
            </a:r>
            <a:endParaRPr/>
          </a:p>
        </p:txBody>
      </p:sp>
      <p:pic>
        <p:nvPicPr>
          <p:cNvPr id="235" name="Google Shape;235;p28"/>
          <p:cNvPicPr preferRelativeResize="0"/>
          <p:nvPr/>
        </p:nvPicPr>
        <p:blipFill>
          <a:blip r:embed="rId3">
            <a:alphaModFix/>
          </a:blip>
          <a:stretch>
            <a:fillRect/>
          </a:stretch>
        </p:blipFill>
        <p:spPr>
          <a:xfrm>
            <a:off x="76200" y="1231650"/>
            <a:ext cx="3537925" cy="383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82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Explainable AI -</a:t>
            </a:r>
            <a:r>
              <a:rPr lang="en-GB"/>
              <a:t> Lasso Regression model - </a:t>
            </a:r>
            <a:r>
              <a:rPr lang="en-GB"/>
              <a:t>SHAP </a:t>
            </a:r>
            <a:endParaRPr/>
          </a:p>
        </p:txBody>
      </p:sp>
      <p:sp>
        <p:nvSpPr>
          <p:cNvPr id="241" name="Google Shape;241;p29"/>
          <p:cNvSpPr txBox="1"/>
          <p:nvPr>
            <p:ph idx="1" type="body"/>
          </p:nvPr>
        </p:nvSpPr>
        <p:spPr>
          <a:xfrm>
            <a:off x="219150" y="3802675"/>
            <a:ext cx="8117400" cy="1340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GB"/>
              <a:t>The visualization reveals key drivers of the model's predictions through two plots. </a:t>
            </a:r>
            <a:r>
              <a:rPr lang="en-GB">
                <a:solidFill>
                  <a:schemeClr val="accent6"/>
                </a:solidFill>
              </a:rPr>
              <a:t>The waterfall plot(Left</a:t>
            </a:r>
            <a:r>
              <a:rPr lang="en-GB"/>
              <a:t>) shows that the average model output (11.863), </a:t>
            </a:r>
            <a:r>
              <a:rPr lang="en-GB"/>
              <a:t>Final prediction: f(x) = 12.235 and</a:t>
            </a:r>
            <a:r>
              <a:rPr lang="en-GB"/>
              <a:t>  is </a:t>
            </a:r>
            <a:r>
              <a:rPr lang="en-GB">
                <a:solidFill>
                  <a:schemeClr val="accent6"/>
                </a:solidFill>
              </a:rPr>
              <a:t>positively impacted</a:t>
            </a:r>
            <a:r>
              <a:rPr lang="en-GB"/>
              <a:t> by Product Category (Furniture, Tableware, Basins), Channel (SUPERMARKETS, UMA Walkins), and negatively impacted by Region (SOUTH WEST, NORTH CENTRAL, SOUTH CENTRAL). </a:t>
            </a:r>
            <a:r>
              <a:rPr lang="en-GB">
                <a:solidFill>
                  <a:schemeClr val="accent6"/>
                </a:solidFill>
              </a:rPr>
              <a:t>The beeswarm plot (right)</a:t>
            </a:r>
            <a:r>
              <a:rPr lang="en-GB"/>
              <a:t> confirms that Product Categories have the strongest positive impact, while Regional features tend to have negative or mixed effects. Channel types, particularly SUPERMARKETS, show consistent positive influence. The top 8-9 features dominate the model's predictions, with minimal individual impact from the remaining 21 features. These insights highlight the complex interplay of factors driving the model's predictions.</a:t>
            </a:r>
            <a:endParaRPr/>
          </a:p>
        </p:txBody>
      </p:sp>
      <p:pic>
        <p:nvPicPr>
          <p:cNvPr id="242" name="Google Shape;242;p29"/>
          <p:cNvPicPr preferRelativeResize="0"/>
          <p:nvPr/>
        </p:nvPicPr>
        <p:blipFill>
          <a:blip r:embed="rId3">
            <a:alphaModFix/>
          </a:blip>
          <a:stretch>
            <a:fillRect/>
          </a:stretch>
        </p:blipFill>
        <p:spPr>
          <a:xfrm>
            <a:off x="219150" y="1338875"/>
            <a:ext cx="8117251" cy="23388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LIME and SHAP comparison</a:t>
            </a:r>
            <a:endParaRPr/>
          </a:p>
        </p:txBody>
      </p:sp>
      <p:sp>
        <p:nvSpPr>
          <p:cNvPr id="248" name="Google Shape;248;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GB"/>
              <a:t>Both identify the same key features as important:</a:t>
            </a:r>
            <a:endParaRPr/>
          </a:p>
          <a:p>
            <a:pPr indent="-298450" lvl="1" marL="914400" rtl="0" algn="l">
              <a:spcBef>
                <a:spcPts val="0"/>
              </a:spcBef>
              <a:spcAft>
                <a:spcPts val="0"/>
              </a:spcAft>
              <a:buSzPts val="1100"/>
              <a:buChar char="○"/>
            </a:pPr>
            <a:r>
              <a:rPr lang="en-GB"/>
              <a:t>Product categories (Furniture, Tableware, Basins)</a:t>
            </a:r>
            <a:endParaRPr/>
          </a:p>
          <a:p>
            <a:pPr indent="-298450" lvl="1" marL="914400" rtl="0" algn="l">
              <a:spcBef>
                <a:spcPts val="0"/>
              </a:spcBef>
              <a:spcAft>
                <a:spcPts val="0"/>
              </a:spcAft>
              <a:buSzPts val="1100"/>
              <a:buChar char="○"/>
            </a:pPr>
            <a:r>
              <a:rPr lang="en-GB"/>
              <a:t>Channel types (SUPERMARKETS, UMA Walkins)</a:t>
            </a:r>
            <a:endParaRPr/>
          </a:p>
          <a:p>
            <a:pPr indent="-298450" lvl="1" marL="914400" rtl="0" algn="l">
              <a:spcBef>
                <a:spcPts val="0"/>
              </a:spcBef>
              <a:spcAft>
                <a:spcPts val="0"/>
              </a:spcAft>
              <a:buSzPts val="1100"/>
              <a:buChar char="○"/>
            </a:pPr>
            <a:r>
              <a:rPr lang="en-GB"/>
              <a:t>Regional features (SOUTH WEST, SOUTH CENTRAL, NORTH CENTRAL)</a:t>
            </a:r>
            <a:endParaRPr/>
          </a:p>
          <a:p>
            <a:pPr indent="-311150" lvl="0" marL="457200" rtl="0" algn="l">
              <a:spcBef>
                <a:spcPts val="0"/>
              </a:spcBef>
              <a:spcAft>
                <a:spcPts val="0"/>
              </a:spcAft>
              <a:buSzPts val="1300"/>
              <a:buChar char="●"/>
            </a:pPr>
            <a:r>
              <a:rPr lang="en-GB"/>
              <a:t>Both show similar predicted values:</a:t>
            </a:r>
            <a:endParaRPr/>
          </a:p>
          <a:p>
            <a:pPr indent="-298450" lvl="1" marL="914400" rtl="0" algn="l">
              <a:spcBef>
                <a:spcPts val="0"/>
              </a:spcBef>
              <a:spcAft>
                <a:spcPts val="0"/>
              </a:spcAft>
              <a:buSzPts val="1100"/>
              <a:buChar char="○"/>
            </a:pPr>
            <a:r>
              <a:rPr lang="en-GB"/>
              <a:t>SHAP: 12.235</a:t>
            </a:r>
            <a:endParaRPr/>
          </a:p>
          <a:p>
            <a:pPr indent="-298450" lvl="1" marL="914400" rtl="0" algn="l">
              <a:spcBef>
                <a:spcPts val="0"/>
              </a:spcBef>
              <a:spcAft>
                <a:spcPts val="0"/>
              </a:spcAft>
              <a:buSzPts val="1100"/>
              <a:buChar char="○"/>
            </a:pPr>
            <a:r>
              <a:rPr lang="en-GB"/>
              <a:t>LIME: 12.23</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Future Works</a:t>
            </a:r>
            <a:endParaRPr/>
          </a:p>
        </p:txBody>
      </p:sp>
      <p:sp>
        <p:nvSpPr>
          <p:cNvPr id="254" name="Google Shape;254;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1200"/>
              </a:spcBef>
              <a:spcAft>
                <a:spcPts val="0"/>
              </a:spcAft>
              <a:buSzPts val="1800"/>
              <a:buFont typeface="Roboto"/>
              <a:buChar char="●"/>
            </a:pPr>
            <a:r>
              <a:rPr lang="en-GB" sz="1800">
                <a:latin typeface="Roboto"/>
                <a:ea typeface="Roboto"/>
                <a:cs typeface="Roboto"/>
                <a:sym typeface="Roboto"/>
              </a:rPr>
              <a:t>Deploy the Model.</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GB" sz="1800">
                <a:latin typeface="Roboto"/>
                <a:ea typeface="Roboto"/>
                <a:cs typeface="Roboto"/>
                <a:sym typeface="Roboto"/>
              </a:rPr>
              <a:t>Maintain the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400"/>
              </a:spcAft>
              <a:buNone/>
            </a:pPr>
            <a:r>
              <a:rPr lang="en-GB"/>
              <a:t>Background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500"/>
              <a:t>In today's competitive business landscape,</a:t>
            </a:r>
            <a:r>
              <a:rPr lang="en-GB" sz="1500">
                <a:solidFill>
                  <a:schemeClr val="accent6"/>
                </a:solidFill>
              </a:rPr>
              <a:t> sales prediction</a:t>
            </a:r>
            <a:r>
              <a:rPr lang="en-GB" sz="1500"/>
              <a:t> is vital for informed decision-making and strategic resource allocation. Our client, seeking to maximize sales, has provided transactional data spanning various sales channels, regions, and product categories. We have so far developed a Dashboard with graphs showing  </a:t>
            </a:r>
            <a:r>
              <a:rPr lang="en-GB" sz="1500">
                <a:solidFill>
                  <a:schemeClr val="accent6"/>
                </a:solidFill>
              </a:rPr>
              <a:t>realtime</a:t>
            </a:r>
            <a:r>
              <a:rPr lang="en-GB" sz="1500">
                <a:solidFill>
                  <a:schemeClr val="accent6"/>
                </a:solidFill>
              </a:rPr>
              <a:t> trends</a:t>
            </a:r>
            <a:r>
              <a:rPr lang="en-GB" sz="1500"/>
              <a:t> in the transactions. Recognizing the potential of machine learning (ML) in </a:t>
            </a:r>
            <a:r>
              <a:rPr lang="en-GB" sz="1500">
                <a:solidFill>
                  <a:schemeClr val="accent6"/>
                </a:solidFill>
              </a:rPr>
              <a:t>predicting sales values</a:t>
            </a:r>
            <a:r>
              <a:rPr lang="en-GB" sz="1500"/>
              <a:t>, this project aims to develop a regression model that predicts sales value to enhance </a:t>
            </a:r>
            <a:r>
              <a:rPr lang="en-GB" sz="1500">
                <a:solidFill>
                  <a:schemeClr val="accent6"/>
                </a:solidFill>
              </a:rPr>
              <a:t>data-driven decision-making</a:t>
            </a:r>
            <a:r>
              <a:rPr lang="en-GB" sz="1500"/>
              <a:t>.</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References</a:t>
            </a:r>
            <a:endParaRPr/>
          </a:p>
        </p:txBody>
      </p:sp>
      <p:sp>
        <p:nvSpPr>
          <p:cNvPr id="260" name="Google Shape;260;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Debutify. (2023). Predictive Analytics in Retail: How Data Can Drive Sales. Retrieved from https://debutify.com/blog/predictive-analytics-in-retail</a:t>
            </a:r>
            <a:endParaRPr/>
          </a:p>
          <a:p>
            <a:pPr indent="0" lvl="0" marL="0" rtl="0" algn="l">
              <a:spcBef>
                <a:spcPts val="1200"/>
              </a:spcBef>
              <a:spcAft>
                <a:spcPts val="0"/>
              </a:spcAft>
              <a:buNone/>
            </a:pPr>
            <a:r>
              <a:rPr lang="en-GB"/>
              <a:t>The Center for Sales Strategy. (2023). The Role of AI in Sales Strategy. Retrieved from https://blog.thecenterforsalesstrategy.com/the-role-of-ai-in-sales-strategy</a:t>
            </a:r>
            <a:endParaRPr/>
          </a:p>
          <a:p>
            <a:pPr indent="0" lvl="0" marL="0" rtl="0" algn="l">
              <a:spcBef>
                <a:spcPts val="1200"/>
              </a:spcBef>
              <a:spcAft>
                <a:spcPts val="0"/>
              </a:spcAft>
              <a:buNone/>
            </a:pPr>
            <a:r>
              <a:rPr lang="en-GB"/>
              <a:t>Pecan AI. (2023). Elevate Your Game: The Role of Predictive Sales Analytics. Retrieved from https://www.pecan.ai/blog/elevate-your-game-the-role-of-predictive-sales-analytics</a:t>
            </a:r>
            <a:endParaRPr/>
          </a:p>
          <a:p>
            <a:pPr indent="0" lvl="0" marL="0" rtl="0" algn="l">
              <a:spcBef>
                <a:spcPts val="1200"/>
              </a:spcBef>
              <a:spcAft>
                <a:spcPts val="1200"/>
              </a:spcAft>
              <a:buNone/>
            </a:pPr>
            <a:r>
              <a:rPr lang="en-GB"/>
              <a:t>Sales-i. (2023). 6 Benefits of Predictive Analytics. Retrieved from https://www.sales-i.com/blog/6-benefits-of-predictive-analytics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Objective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The primary objective of this project is to  develop a </a:t>
            </a:r>
            <a:r>
              <a:rPr lang="en-GB" sz="1500">
                <a:solidFill>
                  <a:schemeClr val="accent6"/>
                </a:solidFill>
              </a:rPr>
              <a:t>regression model</a:t>
            </a:r>
            <a:r>
              <a:rPr lang="en-GB" sz="1500"/>
              <a:t> that predicts sales value, basing on various factors such as product category, region, and sales channels. </a:t>
            </a:r>
            <a:endParaRPr sz="1500"/>
          </a:p>
          <a:p>
            <a:pPr indent="0" lvl="0" marL="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Literature Review</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500"/>
              <a:t>Predictive analytics plays a crucial role in optimizing sales by enabling businesses to make </a:t>
            </a:r>
            <a:r>
              <a:rPr lang="en-GB" sz="1500">
                <a:solidFill>
                  <a:schemeClr val="accent6"/>
                </a:solidFill>
              </a:rPr>
              <a:t>data-driven decisions</a:t>
            </a:r>
            <a:r>
              <a:rPr lang="en-GB" sz="1500"/>
              <a:t>. In retail, it helps </a:t>
            </a:r>
            <a:r>
              <a:rPr lang="en-GB" sz="1500">
                <a:solidFill>
                  <a:schemeClr val="accent6"/>
                </a:solidFill>
              </a:rPr>
              <a:t>anticipate customer needs</a:t>
            </a:r>
            <a:r>
              <a:rPr lang="en-GB" sz="1500"/>
              <a:t>, optimize inventory, and improve personalized marketing, leading to increased sales and customer satisfaction (Debutify, 2023). AI enhances this by automating data analysis, allowing sales teams to focus on high-probability prospects and adjust strategies in real-time (Center for Sales Strategy, 2023). Predictive sales analytics further enables forecasting outcomes and optimizing employee performance, ensuring the right products are sold through the most effective channels (Pecan AI, 2023). These tools help businesses allocate resources effectively and increase revenue (Sales-i, 2023).</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Problem Statement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Despite having access to transactional data, our Client struggles to </a:t>
            </a:r>
            <a:r>
              <a:rPr lang="en-GB" sz="1500">
                <a:solidFill>
                  <a:schemeClr val="accent6"/>
                </a:solidFill>
              </a:rPr>
              <a:t>predict </a:t>
            </a:r>
            <a:r>
              <a:rPr lang="en-GB" sz="1500"/>
              <a:t>sales value, leading to suboptimal resource allocation, and missed revenue opportunities. Current forecasting methods rely heavily on </a:t>
            </a:r>
            <a:r>
              <a:rPr lang="en-GB" sz="1500">
                <a:solidFill>
                  <a:schemeClr val="accent6"/>
                </a:solidFill>
              </a:rPr>
              <a:t>intuition </a:t>
            </a:r>
            <a:r>
              <a:rPr lang="en-GB" sz="1500"/>
              <a:t>and historical averages, failing to account for </a:t>
            </a:r>
            <a:r>
              <a:rPr lang="en-GB" sz="1500">
                <a:solidFill>
                  <a:schemeClr val="accent6"/>
                </a:solidFill>
              </a:rPr>
              <a:t>complex interactions</a:t>
            </a:r>
            <a:r>
              <a:rPr lang="en-GB" sz="1500"/>
              <a:t> between product categories, regions, and sales channels.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Data</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500"/>
              <a:t>Data Collection:</a:t>
            </a:r>
            <a:endParaRPr b="1" sz="1500"/>
          </a:p>
          <a:p>
            <a:pPr indent="0" lvl="0" marL="0" rtl="0" algn="l">
              <a:spcBef>
                <a:spcPts val="1200"/>
              </a:spcBef>
              <a:spcAft>
                <a:spcPts val="0"/>
              </a:spcAft>
              <a:buNone/>
            </a:pPr>
            <a:r>
              <a:rPr lang="en-GB" sz="1500"/>
              <a:t>The dataset was collected from a</a:t>
            </a:r>
            <a:r>
              <a:rPr lang="en-GB" sz="1500">
                <a:solidFill>
                  <a:schemeClr val="accent6"/>
                </a:solidFill>
              </a:rPr>
              <a:t> client</a:t>
            </a:r>
            <a:r>
              <a:rPr lang="en-GB" sz="1500"/>
              <a:t>’s business sales transactions over a year. It </a:t>
            </a:r>
            <a:r>
              <a:rPr lang="en-GB" sz="1500">
                <a:solidFill>
                  <a:schemeClr val="accent6"/>
                </a:solidFill>
              </a:rPr>
              <a:t>contains </a:t>
            </a:r>
            <a:r>
              <a:rPr lang="en-GB" sz="1500"/>
              <a:t>records of sales channels, regions, products Categories, allowing for comprehensive analysis of how different factors contribute to overall sales.</a:t>
            </a:r>
            <a:endParaRPr sz="1500"/>
          </a:p>
          <a:p>
            <a:pPr indent="0" lvl="0" marL="0" rtl="0" algn="l">
              <a:spcBef>
                <a:spcPts val="1200"/>
              </a:spcBef>
              <a:spcAft>
                <a:spcPts val="0"/>
              </a:spcAft>
              <a:buNone/>
            </a:pPr>
            <a:r>
              <a:rPr lang="en-GB" sz="1500">
                <a:solidFill>
                  <a:schemeClr val="accent6"/>
                </a:solidFill>
              </a:rPr>
              <a:t>Target Variable</a:t>
            </a:r>
            <a:r>
              <a:rPr lang="en-GB" sz="1500"/>
              <a:t>: Sales Value (continuous)</a:t>
            </a:r>
            <a:endParaRPr sz="1500"/>
          </a:p>
          <a:p>
            <a:pPr indent="0" lvl="0" marL="0" rtl="0" algn="l">
              <a:spcBef>
                <a:spcPts val="1200"/>
              </a:spcBef>
              <a:spcAft>
                <a:spcPts val="0"/>
              </a:spcAft>
              <a:buNone/>
            </a:pPr>
            <a:r>
              <a:rPr lang="en-GB" sz="1500">
                <a:solidFill>
                  <a:schemeClr val="accent6"/>
                </a:solidFill>
              </a:rPr>
              <a:t>Predictor Variables</a:t>
            </a:r>
            <a:r>
              <a:rPr lang="en-GB" sz="1500"/>
              <a:t>: Product Category (categorical), Region (categorical), Channel (categorical)</a:t>
            </a:r>
            <a:endParaRPr sz="1500"/>
          </a:p>
          <a:p>
            <a:pPr indent="0" lvl="0" marL="0" rtl="0" algn="l">
              <a:spcBef>
                <a:spcPts val="1200"/>
              </a:spcBef>
              <a:spcAft>
                <a:spcPts val="0"/>
              </a:spcAft>
              <a:buNone/>
            </a:pPr>
            <a:r>
              <a:rPr lang="en-GB" sz="1500">
                <a:solidFill>
                  <a:schemeClr val="accent6"/>
                </a:solidFill>
              </a:rPr>
              <a:t>Size</a:t>
            </a:r>
            <a:r>
              <a:rPr lang="en-GB" sz="1500"/>
              <a:t>: 7499 entries</a:t>
            </a:r>
            <a:endParaRPr sz="1500"/>
          </a:p>
          <a:p>
            <a:pPr indent="0" lvl="0" marL="0" rtl="0" algn="l">
              <a:spcBef>
                <a:spcPts val="1200"/>
              </a:spcBef>
              <a:spcAft>
                <a:spcPts val="1200"/>
              </a:spcAft>
              <a:buNone/>
            </a:pPr>
            <a:r>
              <a:rPr lang="en-GB" sz="1500">
                <a:solidFill>
                  <a:schemeClr val="accent6"/>
                </a:solidFill>
              </a:rPr>
              <a:t>Type of learning</a:t>
            </a:r>
            <a:r>
              <a:rPr lang="en-GB" sz="1500"/>
              <a:t>: Regression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Data Wrangling</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1500"/>
              <a:t>The dataset underwent extensive cleaning and preparation. Initially, </a:t>
            </a:r>
            <a:r>
              <a:rPr lang="en-GB" sz="1500">
                <a:solidFill>
                  <a:srgbClr val="FF9900"/>
                </a:solidFill>
              </a:rPr>
              <a:t>missing values</a:t>
            </a:r>
            <a:r>
              <a:rPr lang="en-GB" sz="1500"/>
              <a:t> were identified and addressed, with the 'Product Category' column filled with 'Unknown' where necessary. </a:t>
            </a:r>
            <a:r>
              <a:rPr lang="en-GB" sz="1500">
                <a:solidFill>
                  <a:srgbClr val="FF9900"/>
                </a:solidFill>
              </a:rPr>
              <a:t>Negative and zero values</a:t>
            </a:r>
            <a:r>
              <a:rPr lang="en-GB" sz="1500"/>
              <a:t> in the 'Sales Value' column were detected and removed, resulting in a filtered dataset with positive sales values only. A </a:t>
            </a:r>
            <a:r>
              <a:rPr lang="en-GB" sz="1500">
                <a:solidFill>
                  <a:srgbClr val="FF9900"/>
                </a:solidFill>
              </a:rPr>
              <a:t>logarithmic transformation</a:t>
            </a:r>
            <a:r>
              <a:rPr lang="en-GB" sz="1500"/>
              <a:t> was applied to 'Sales Value' to create 'log_sales_value'. </a:t>
            </a:r>
            <a:r>
              <a:rPr lang="en-GB" sz="1500">
                <a:solidFill>
                  <a:srgbClr val="FF9900"/>
                </a:solidFill>
              </a:rPr>
              <a:t>One-Hot Encoding</a:t>
            </a:r>
            <a:r>
              <a:rPr lang="en-GB" sz="1500"/>
              <a:t> was employed on categorical columns ('Region', 'Channel', 'Product Category') to facilitate regression analysis. Subsequently, </a:t>
            </a:r>
            <a:r>
              <a:rPr lang="en-GB" sz="1500">
                <a:solidFill>
                  <a:srgbClr val="FF9900"/>
                </a:solidFill>
              </a:rPr>
              <a:t>variance inflation factors</a:t>
            </a:r>
            <a:r>
              <a:rPr lang="en-GB" sz="1500"/>
              <a:t> (VIFs) were calculated to detect multicollinearity, leading to the removal of highly correlated features. After recalculating VIFs, the refined dataset exhibited reduced multicollinearity, ensuring a more robust foundation for subsequent modeling.</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Research Questions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GB" sz="1500"/>
              <a:t>What are the key drivers of sales value amongst regions, channels, and product categories?</a:t>
            </a:r>
            <a:endParaRPr sz="1500"/>
          </a:p>
          <a:p>
            <a:pPr indent="-323850" lvl="0" marL="457200" rtl="0" algn="l">
              <a:spcBef>
                <a:spcPts val="0"/>
              </a:spcBef>
              <a:spcAft>
                <a:spcPts val="0"/>
              </a:spcAft>
              <a:buSzPts val="1500"/>
              <a:buAutoNum type="arabicPeriod"/>
            </a:pPr>
            <a:r>
              <a:rPr lang="en-GB" sz="1500"/>
              <a:t>How accurately can we predict sales value based on given features?</a:t>
            </a:r>
            <a:endParaRPr sz="1500"/>
          </a:p>
          <a:p>
            <a:pPr indent="-323850" lvl="0" marL="457200" rtl="0" algn="l">
              <a:spcBef>
                <a:spcPts val="0"/>
              </a:spcBef>
              <a:spcAft>
                <a:spcPts val="0"/>
              </a:spcAft>
              <a:buSzPts val="1500"/>
              <a:buAutoNum type="arabicPeriod"/>
            </a:pPr>
            <a:r>
              <a:rPr lang="en-GB" sz="1500"/>
              <a:t>Which models provide the most accurate and interpretable predictions?</a:t>
            </a:r>
            <a:endParaRPr sz="1500"/>
          </a:p>
          <a:p>
            <a:pPr indent="0" lvl="0" marL="0" rtl="0" algn="l">
              <a:spcBef>
                <a:spcPts val="120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Exploratory Data Analysis</a:t>
            </a:r>
            <a:endParaRPr/>
          </a:p>
        </p:txBody>
      </p:sp>
      <p:pic>
        <p:nvPicPr>
          <p:cNvPr id="183" name="Google Shape;183;p21"/>
          <p:cNvPicPr preferRelativeResize="0"/>
          <p:nvPr/>
        </p:nvPicPr>
        <p:blipFill>
          <a:blip r:embed="rId3">
            <a:alphaModFix/>
          </a:blip>
          <a:stretch>
            <a:fillRect/>
          </a:stretch>
        </p:blipFill>
        <p:spPr>
          <a:xfrm>
            <a:off x="4371451" y="1443975"/>
            <a:ext cx="4375952" cy="3530849"/>
          </a:xfrm>
          <a:prstGeom prst="rect">
            <a:avLst/>
          </a:prstGeom>
          <a:noFill/>
          <a:ln>
            <a:noFill/>
          </a:ln>
        </p:spPr>
      </p:pic>
      <p:sp>
        <p:nvSpPr>
          <p:cNvPr id="184" name="Google Shape;184;p21"/>
          <p:cNvSpPr txBox="1"/>
          <p:nvPr/>
        </p:nvSpPr>
        <p:spPr>
          <a:xfrm>
            <a:off x="4371450" y="1110325"/>
            <a:ext cx="43761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300">
                <a:solidFill>
                  <a:schemeClr val="lt1"/>
                </a:solidFill>
                <a:latin typeface="Lato"/>
                <a:ea typeface="Lato"/>
                <a:cs typeface="Lato"/>
                <a:sym typeface="Lato"/>
              </a:rPr>
              <a:t>20 Best Selling Products</a:t>
            </a:r>
            <a:endParaRPr sz="1300">
              <a:solidFill>
                <a:schemeClr val="lt1"/>
              </a:solidFill>
              <a:latin typeface="Lato"/>
              <a:ea typeface="Lato"/>
              <a:cs typeface="Lato"/>
              <a:sym typeface="Lato"/>
            </a:endParaRPr>
          </a:p>
        </p:txBody>
      </p:sp>
      <p:pic>
        <p:nvPicPr>
          <p:cNvPr id="185" name="Google Shape;185;p21"/>
          <p:cNvPicPr preferRelativeResize="0"/>
          <p:nvPr/>
        </p:nvPicPr>
        <p:blipFill>
          <a:blip r:embed="rId4">
            <a:alphaModFix/>
          </a:blip>
          <a:stretch>
            <a:fillRect/>
          </a:stretch>
        </p:blipFill>
        <p:spPr>
          <a:xfrm>
            <a:off x="125800" y="954775"/>
            <a:ext cx="4167250" cy="2168625"/>
          </a:xfrm>
          <a:prstGeom prst="rect">
            <a:avLst/>
          </a:prstGeom>
          <a:noFill/>
          <a:ln>
            <a:noFill/>
          </a:ln>
        </p:spPr>
      </p:pic>
      <p:pic>
        <p:nvPicPr>
          <p:cNvPr id="186" name="Google Shape;186;p21"/>
          <p:cNvPicPr preferRelativeResize="0"/>
          <p:nvPr/>
        </p:nvPicPr>
        <p:blipFill>
          <a:blip r:embed="rId5">
            <a:alphaModFix/>
          </a:blip>
          <a:stretch>
            <a:fillRect/>
          </a:stretch>
        </p:blipFill>
        <p:spPr>
          <a:xfrm>
            <a:off x="125800" y="3194350"/>
            <a:ext cx="4167250" cy="178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