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9" r:id="rId5"/>
    <p:sldId id="256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6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7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730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6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3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3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2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9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A2730A-859E-B540-ADF3-E97069AD1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9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337" y="548642"/>
            <a:ext cx="9766663" cy="235131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Team 2 Project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FAANG Stock Price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3645"/>
            <a:ext cx="9144000" cy="27301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u="sng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Guide: </a:t>
            </a:r>
          </a:p>
          <a:p>
            <a:pPr algn="just"/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Cyril Michino</a:t>
            </a:r>
          </a:p>
          <a:p>
            <a:pPr algn="just"/>
            <a:endParaRPr lang="en-US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b="1" u="sng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Members:</a:t>
            </a:r>
          </a:p>
          <a:p>
            <a:pPr marL="342900" indent="-342900" algn="just">
              <a:buAutoNum type="arabicPeriod"/>
            </a:pPr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 Thiong’o</a:t>
            </a:r>
          </a:p>
          <a:p>
            <a:pPr marL="342900" indent="-342900" algn="just">
              <a:buAutoNum type="arabicPeriod"/>
            </a:pPr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Ivy Andia Wakhu</a:t>
            </a:r>
          </a:p>
          <a:p>
            <a:pPr marL="342900" indent="-342900" algn="just">
              <a:buAutoNum type="arabicPeriod"/>
            </a:pPr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Anne Siloma</a:t>
            </a:r>
          </a:p>
        </p:txBody>
      </p:sp>
    </p:spTree>
    <p:extLst>
      <p:ext uri="{BB962C8B-B14F-4D97-AF65-F5344CB8AC3E}">
        <p14:creationId xmlns:p14="http://schemas.microsoft.com/office/powerpoint/2010/main" val="377613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8E2-C512-487C-BE74-E45F2F90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b="0" i="0" dirty="0">
                <a:solidFill>
                  <a:schemeClr val="accent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Annual Returns was unexpectedly high for Apple on 2019.</a:t>
            </a:r>
            <a:endParaRPr lang="en-KE" dirty="0">
              <a:solidFill>
                <a:schemeClr val="accent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E36E-A350-4BA2-9B85-6A964452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</a:rPr>
              <a:t>It had a value of 47.12, which is outside the expected range of 29.91-37.21.</a:t>
            </a:r>
          </a:p>
          <a:p>
            <a:pPr marL="0" indent="0" algn="just">
              <a:buNone/>
            </a:pPr>
            <a:r>
              <a:rPr lang="en-US" sz="2000" b="1" dirty="0">
                <a:cs typeface="Segoe UI" panose="020B0502040204020203" pitchFamily="34" charset="0"/>
              </a:rPr>
              <a:t>Why?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cs typeface="Segoe UI" panose="020B0502040204020203" pitchFamily="34" charset="0"/>
              </a:rPr>
              <a:t>Apple may have had successful iPhone releases or strong sales in other product categories.</a:t>
            </a:r>
            <a:endParaRPr lang="en-US" dirty="0">
              <a:cs typeface="Segoe UI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cs typeface="Segoe UI" panose="020B0502040204020203" pitchFamily="34" charset="0"/>
              </a:rPr>
              <a:t>Apple's services segment, including the App Store, Apple Music, and other services, may have shown robust growth.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cs typeface="Segoe UI" panose="020B0502040204020203" pitchFamily="34" charset="0"/>
              </a:rPr>
              <a:t>Apple's financial strategies, such as stock buybacks or dividends, might have pleased investors.</a:t>
            </a:r>
            <a:endParaRPr lang="en-KE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9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153A-0AA7-47D9-8B1B-E6ADB3B7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i="0" dirty="0">
                <a:solidFill>
                  <a:schemeClr val="accent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Annual Returns was unexpectedly high for Google on 2019.</a:t>
            </a:r>
            <a:endParaRPr lang="en-KE" dirty="0">
              <a:solidFill>
                <a:schemeClr val="accent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56E0-C87D-4AF8-83B1-F7634C65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0" dirty="0">
                <a:effectLst/>
                <a:cs typeface="Segoe UI" panose="020B0502040204020203" pitchFamily="34" charset="0"/>
              </a:rPr>
              <a:t>It had a value of 23.11, which is outside the expected range of 12.41-13.63.</a:t>
            </a:r>
          </a:p>
          <a:p>
            <a:pPr marL="0" indent="0" algn="just">
              <a:buNone/>
            </a:pPr>
            <a:r>
              <a:rPr lang="en-US" sz="2000" b="1" dirty="0">
                <a:cs typeface="Segoe UI" panose="020B0502040204020203" pitchFamily="34" charset="0"/>
              </a:rPr>
              <a:t>Why?</a:t>
            </a:r>
            <a:endParaRPr lang="en-US" sz="2000" b="1" i="0" dirty="0">
              <a:effectLst/>
              <a:cs typeface="Segoe UI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cs typeface="Segoe UI" panose="020B0502040204020203" pitchFamily="34" charset="0"/>
              </a:rPr>
              <a:t>Google, being a major player in online advertising, might have experienced strong revenue growth in this segment.</a:t>
            </a:r>
            <a:endParaRPr lang="en-US" b="0" dirty="0">
              <a:cs typeface="Segoe UI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cs typeface="Segoe UI" panose="020B0502040204020203" pitchFamily="34" charset="0"/>
              </a:rPr>
              <a:t>Google Cloud or other services might have seen increased adoption, contributing to positive investor sentiment.</a:t>
            </a:r>
            <a:endParaRPr lang="en-KE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8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CC52-CDA5-4928-902A-F0C3CC67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i="0" dirty="0">
                <a:solidFill>
                  <a:schemeClr val="accent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Annual Returns for Apple trended</a:t>
            </a:r>
            <a:r>
              <a:rPr lang="en-US" dirty="0">
                <a:solidFill>
                  <a:schemeClr val="accent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i="0" dirty="0">
                <a:solidFill>
                  <a:schemeClr val="accent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up between 2015 and 2019. </a:t>
            </a:r>
            <a:endParaRPr lang="en-KE" dirty="0">
              <a:solidFill>
                <a:schemeClr val="accent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5398-EAD4-44BE-8E43-CFD2428E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cs typeface="Segoe UI" panose="020B0502040204020203" pitchFamily="34" charset="0"/>
              </a:rPr>
              <a:t>Why?</a:t>
            </a:r>
            <a:endParaRPr lang="en-US" sz="2200" b="1" dirty="0">
              <a:cs typeface="Segoe UI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dirty="0">
                <a:cs typeface="Segoe UI" panose="020B0502040204020203" pitchFamily="34" charset="0"/>
              </a:rPr>
              <a:t>This could be attributed to successful product releases </a:t>
            </a:r>
            <a:r>
              <a:rPr lang="en-US" sz="1900" b="0" i="0" dirty="0">
                <a:effectLst/>
                <a:cs typeface="Segoe UI" panose="020B0502040204020203" pitchFamily="34" charset="0"/>
              </a:rPr>
              <a:t>during this period could have contributed to increased sales and revenue, positively impacting stock prices and, consequently, annual returns.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cs typeface="Segoe UI" panose="020B0502040204020203" pitchFamily="34" charset="0"/>
              </a:rPr>
              <a:t>A diverse and successful product lineup can contribute to overall revenue growth.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cs typeface="Segoe UI" panose="020B0502040204020203" pitchFamily="34" charset="0"/>
              </a:rPr>
              <a:t>Apple's commitment to innovation and its strong brand loyalty among consumers contribute to sustained customer interest and demand for its products</a:t>
            </a:r>
            <a:r>
              <a:rPr lang="en-US" sz="1900" dirty="0">
                <a:cs typeface="Segoe UI" panose="020B0502040204020203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cs typeface="Segoe UI" panose="020B0502040204020203" pitchFamily="34" charset="0"/>
              </a:rPr>
              <a:t>Favorable economic conditions and consumer confidence during this period could have contributed to increased consumer spending on Apple products.</a:t>
            </a:r>
            <a:endParaRPr lang="en-US" sz="1900" dirty="0">
              <a:cs typeface="Segoe UI" panose="020B0502040204020203" pitchFamily="34" charset="0"/>
            </a:endParaRPr>
          </a:p>
          <a:p>
            <a:endParaRPr lang="en-KE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5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05229"/>
            <a:ext cx="12192000" cy="732848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2400" b="1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Segoe UI Light" panose="020B0502040204020203" pitchFamily="34" charset="0"/>
              </a:rPr>
              <a:t>Microsoft Power BI</a:t>
            </a:r>
            <a:endParaRPr lang="en-IE" sz="2400" b="1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38536"/>
            <a:ext cx="8761413" cy="1090263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 of volume of shares traded and price of stock.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largest volume of stock was traded in 2015.</a:t>
            </a:r>
          </a:p>
          <a:p>
            <a:pPr algn="just"/>
            <a:r>
              <a:rPr lang="en-US" dirty="0"/>
              <a:t>The volume decreased as prices increased, but volume increased when there was a spike in stock prices in 2018.</a:t>
            </a:r>
          </a:p>
          <a:p>
            <a:pPr algn="just"/>
            <a:r>
              <a:rPr lang="en-US" dirty="0"/>
              <a:t>As stock prices went on increasing steadily, volume of shares traded started decreasing again.</a:t>
            </a:r>
          </a:p>
          <a:p>
            <a:pPr algn="just"/>
            <a:r>
              <a:rPr lang="en-US" dirty="0"/>
              <a:t>Apple had the largest volume of shares traded</a:t>
            </a:r>
          </a:p>
          <a:p>
            <a:pPr algn="just"/>
            <a:r>
              <a:rPr lang="en-US" dirty="0"/>
              <a:t>Apple has the cheapest stock prices.</a:t>
            </a:r>
          </a:p>
          <a:p>
            <a:pPr algn="just"/>
            <a:r>
              <a:rPr lang="en-US" dirty="0"/>
              <a:t>Amazon and google had the least volume of shares traded.</a:t>
            </a:r>
          </a:p>
          <a:p>
            <a:pPr algn="just"/>
            <a:r>
              <a:rPr lang="en-US" dirty="0"/>
              <a:t>Amazon and google had the highest stock prices.</a:t>
            </a:r>
          </a:p>
        </p:txBody>
      </p:sp>
    </p:spTree>
    <p:extLst>
      <p:ext uri="{BB962C8B-B14F-4D97-AF65-F5344CB8AC3E}">
        <p14:creationId xmlns:p14="http://schemas.microsoft.com/office/powerpoint/2010/main" val="427521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83327"/>
            <a:ext cx="8761413" cy="158060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 stock prices increase, volume of stock shares traded reduces except when there is a sharp increase in prices.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2377440"/>
            <a:ext cx="10515600" cy="47008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/>
              <a:t>Why?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Investors might perceive lower-prices stocks as having more room for growth, leading to them buying more shares of that stock.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Lower-priced stocks are more accessible to individual investors with limited capital.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Higher-priced stocks tend to have lower volatility since a small price change represents a smaller percentage change.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Sharp increase in prices leads to increased trading volumes as investors react to news of the sharp increase. This is caused by fear of missing out or herding behavior.</a:t>
            </a:r>
          </a:p>
        </p:txBody>
      </p:sp>
    </p:spTree>
    <p:extLst>
      <p:ext uri="{BB962C8B-B14F-4D97-AF65-F5344CB8AC3E}">
        <p14:creationId xmlns:p14="http://schemas.microsoft.com/office/powerpoint/2010/main" val="211784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 of volume as you move from the first quarter to the last quarter.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Amazon, Apple and Facebook trading volumes decreased from the first quarter to the last quarter.</a:t>
            </a:r>
          </a:p>
          <a:p>
            <a:pPr marL="0" indent="0" algn="just">
              <a:buNone/>
            </a:pPr>
            <a:r>
              <a:rPr lang="en-US" sz="2000" b="1" dirty="0"/>
              <a:t>Why?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the last quarter, there are holiday seasons as market participants take vacations or reduce trading activities.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As the year progresses, investors might become more cautious about uncertainties, economic slowdowns(wait and see approach), and geopolitical tensions.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Some traders/investors might reduce trading activity due to reduced market liquidity.</a:t>
            </a:r>
          </a:p>
        </p:txBody>
      </p:sp>
    </p:spTree>
    <p:extLst>
      <p:ext uri="{BB962C8B-B14F-4D97-AF65-F5344CB8AC3E}">
        <p14:creationId xmlns:p14="http://schemas.microsoft.com/office/powerpoint/2010/main" val="26509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 of volume as you move from the first quarter to the last quarter.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Participants might also reduce trading activities in the last quarter if they have met their financial goals and rebalanced their portfolios.</a:t>
            </a:r>
          </a:p>
          <a:p>
            <a:pPr algn="just"/>
            <a:r>
              <a:rPr lang="en-US" dirty="0"/>
              <a:t>Large trading volumes in the first quarter can be attributed to year end reporting and positive market sentiment(January effect).</a:t>
            </a:r>
          </a:p>
        </p:txBody>
      </p:sp>
    </p:spTree>
    <p:extLst>
      <p:ext uri="{BB962C8B-B14F-4D97-AF65-F5344CB8AC3E}">
        <p14:creationId xmlns:p14="http://schemas.microsoft.com/office/powerpoint/2010/main" val="7328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Trends in stock prices from the first quarter to the fourth quarter of a year.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There’s no uniform noticeable trend in the FAANG stock prices.</a:t>
            </a:r>
          </a:p>
          <a:p>
            <a:pPr algn="just"/>
            <a:r>
              <a:rPr lang="en-US" dirty="0"/>
              <a:t>Stock market is influenced by a complex interplay of factors:- </a:t>
            </a:r>
          </a:p>
          <a:p>
            <a:pPr algn="just">
              <a:buFont typeface="+mj-lt"/>
              <a:buAutoNum type="alphaLcParenR"/>
            </a:pPr>
            <a:r>
              <a:rPr lang="en-US" dirty="0"/>
              <a:t>Unpredictable events(pandemics, natural disasters, terrorist attacks)</a:t>
            </a:r>
          </a:p>
          <a:p>
            <a:pPr algn="just">
              <a:buFont typeface="+mj-lt"/>
              <a:buAutoNum type="alphaLcParenR"/>
            </a:pPr>
            <a:r>
              <a:rPr lang="en-US" dirty="0"/>
              <a:t>Global markets(events and news from international markets can impact prices at any time).</a:t>
            </a:r>
          </a:p>
          <a:p>
            <a:pPr algn="just">
              <a:buFont typeface="+mj-lt"/>
              <a:buAutoNum type="alphaLcParenR"/>
            </a:pPr>
            <a:r>
              <a:rPr lang="en-US" dirty="0"/>
              <a:t>Varied influences(economic indicators, interest rate changes, investor sentiment, corporate earnings reports).</a:t>
            </a:r>
          </a:p>
        </p:txBody>
      </p:sp>
    </p:spTree>
    <p:extLst>
      <p:ext uri="{BB962C8B-B14F-4D97-AF65-F5344CB8AC3E}">
        <p14:creationId xmlns:p14="http://schemas.microsoft.com/office/powerpoint/2010/main" val="48620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68FF-F6CC-4C22-B965-A1D645A2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b="0" i="0" dirty="0">
                <a:solidFill>
                  <a:schemeClr val="accent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Annual Returns was unexpectedly high for Netflix on 2015.</a:t>
            </a:r>
            <a:endParaRPr lang="en-KE" dirty="0">
              <a:solidFill>
                <a:schemeClr val="accent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0989-04B1-45C0-B488-44409061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</a:rPr>
              <a:t>It had a value of 34.9, which is outside the expected range of 26.42-33.42.</a:t>
            </a:r>
          </a:p>
          <a:p>
            <a:pPr algn="just"/>
            <a:r>
              <a:rPr lang="en-US" dirty="0"/>
              <a:t>This could be attributed to:-</a:t>
            </a:r>
          </a:p>
          <a:p>
            <a:pPr algn="just">
              <a:buFont typeface="+mj-lt"/>
              <a:buAutoNum type="alphaLcParenR"/>
            </a:pPr>
            <a:r>
              <a:rPr lang="en-US" i="0" dirty="0">
                <a:effectLst/>
                <a:cs typeface="Segoe UI" panose="020B0502040204020203" pitchFamily="34" charset="0"/>
              </a:rPr>
              <a:t>Success with its original content or expanded its content library, attracting more subscribers and investors.</a:t>
            </a:r>
          </a:p>
          <a:p>
            <a:pPr algn="just">
              <a:buFont typeface="+mj-lt"/>
              <a:buAutoNum type="alphaLcParenR"/>
            </a:pPr>
            <a:r>
              <a:rPr lang="en-US" dirty="0">
                <a:cs typeface="Segoe UI" panose="020B0502040204020203" pitchFamily="34" charset="0"/>
              </a:rPr>
              <a:t>Expansion </a:t>
            </a:r>
            <a:r>
              <a:rPr lang="en-US" b="0" i="0" dirty="0">
                <a:effectLst/>
                <a:cs typeface="Segoe UI" panose="020B0502040204020203" pitchFamily="34" charset="0"/>
              </a:rPr>
              <a:t>to more international markets, leading to increased subscriber growth and positive investor sentiment.</a:t>
            </a:r>
            <a:endParaRPr lang="en-KE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92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b7d16f61-26c4-4164-9f12-6f563e1b1303}">
  <we:reference id="WA200003233" version="2.0.0.3" store="en-GB" storeType="OMEX"/>
  <we:alternateReferences/>
  <we:properties>
    <we:property name="Microsoft.Office.CampaignId" value="&quot;none&quot;"/>
    <we:property name="reportUrl" value="&quot;/groups/me/reports/0b3f6455-52e1-4320-a21f-a4a557af1943/ReportSection?bookmarkGuid=27f3bdc5-56c7-448d-bd86-5969d599b647&amp;bookmarkUsage=1&amp;ctid=af564afc-5f02-4ad4-bcdd-cd324093c41e&amp;fromEntryPoint=export&quot;"/>
    <we:property name="reportState" value="&quot;CONNECTED&quot;"/>
    <we:property name="reportEmbeddedTime" value="&quot;2023-10-16T08:32:45.661Z&quot;"/>
    <we:property name="creatorSessionId" value="&quot;3d1e0857-a7b3-4971-ba40-8cafd870b928&quot;"/>
    <we:property name="creatorUserId" value="&quot;10032002F8577C5C&quot;"/>
    <we:property name="creatorTenantId" value="&quot;af564afc-5f02-4ad4-bcdd-cd324093c41e&quot;"/>
    <we:property name="reportName" value="&quot;Team 2 Project Faang Stock Price Analysis&quot;"/>
    <we:property name="isFiltersActionButtonVisible" value="true"/>
    <we:property name="initialStateBookmark" value="&quot;H4sIAAAAAAAAA+1a227bOBD9FYMvfREK3WzLeZMvQYtc6iYLLxZFYFDUSGYriwJFpXED//uSlOTUqZ2Lu+k6sR4MSENqOHPMOTMj8RaFNM8SvDjHc0BHqM/Ytznm31oWMlBayT59OjnzL06m5/7ZSIpZJihLc3R0iwTmMYgJzQucKA1S+OXKQDhJxjhWdxFOcjBQBjxnKU7oDygnyyHBC1gaCG6yhHGsVF4KLECpvZbT5b1c23rvyBUxEfQaLoGIUnoBGeOivjdQXl5pk9bHlDK94IClAtNUKlayKAToWB727LZFbNt0bcfUcpqIakqwGN1kXPojvVxkCgc/vMYpgRBpoznkebXCGeC84Nry0drAJSs4gQuI9FAqqFhIPQRnuWApZJx9lWaipURhzJnESA9j6b0Er8WilpSlenjGvg84SHRCdGQujf/RJJKwHPbMphmNZ3tmUsK+72bRByp1cDJbnMI1JL8athr/dai2ZII5LeNJO/E7zlWssNKI1vwdqnBV034ySgtbdwI1XLmC/gHMN6ByJSU5TeOk4oa7oP2rBGvc/zgdTKae1/HNtjOa9obHw6k78s2p73aH08HAH/W9nn/c6/QUPQXKfBXDUi/jIfD+QofxkPKaFSxjG6xvF/blVU2k43KpmjEH8tGY8RKkAwDiaqmEtuW0wbRNEjldgju2RUj4aAqooKJE7tL7kTtgSTFP/yMqGbB5htNFSwOwQ8jkCSXA16IBzUEma3URg8yD6iHpWFauSSG/c379alInY9tAx5zN9WPVH0PkCltdMlBpjKl23t8zUDz7ReGUhrROzh/vAZZXU54AZb27pBEPgydXn+Ck0MWJVH5KRen9bSmWD7w7BxEl9Oadmq22h/qp50Is8AaY5izUQILeHptV9nFOiVJYqtsSeyvDXnb/lFu+53Z6ToSdUG57ML1Or2sHu1c9B8AUO+RvP445xLje36OXo4iJUlZ6dVykVWIzHzL61bAXSYpc7kgIS6sGM8xFk9mbzP60zO50212rawayx3NdsF3PMn+juTsA2PafMfax432UxRKaQkNdDXU9g7qw1XFtgjFuu2Y3CLwoIp3nUNcfqtr9VLdKpxCJkglk8HKa17xQ351QNc81VhP/+P94r0d4Ifa8oPFMbOkDbNPqneou4Kd5DwNmHTpgXgmYbpyadPzEdPyWgflcyCwKTUe23x1Zk8eV4G17eReJZcHSdkJMwijwrMA2g7ZnOWavKVheef5tCpamYGkKlpcuWPYl9+/hl/vdX600NcgB1iAkCqKwbdrElL/IDrqW85wa5HBo6W1+1nptr4TvtVJsHrDmNXHzmvjJr4k16W0618EKkWeYwBinsOHUggwOnIYQVtfbTi7oI5tILyL3Lg2Sx446qIOcq3MOy+W/942yqlMqAAA=&quot;"/>
    <we:property name="bookmark" value="&quot;H4sIAAAAAAAAA+1a32/bNhD+Vwy+9EUY9MuSnDdbtrFi2eAlg4ehCAyKOslcZVGgqLRe4P99JCU5dWqnibt0TqwHA9KROt595n13R+kOxbQsMrz+Da8AXaARYx9XmH/sWchA+a4ssq3Iw55PXOL3A890bGLLWawQlOUlurhDAvMUxJyWFc6UQin8gGzL6YNpmyRxfII92yIkRjcGwlk2w6mak+CsBAMVwEuW44z+A7UKOSR4BRsDweciYxyrha4FFqAWu5XT5b000PrJkXZgIugtXAMRtfQKCsZFe2+gsr7Shu6OKWV6wZDlAtNcKlayJAbwrAAHdt8itm26tmNqOc1EMyVaTz4XXHopfV8XCqxhfItzAjHSRnMoy2aFXwGXFdeWT3YGrlnFCVxBoodyQcVa6iG4KAXLoeDsb2km2kgUZpxJjPQwlt5L8Hos6UlZroeX7FPIQaITowtzY/yPJpGMlXBiNi1pujwxkzL26TiLfqZSByfL9SXcQva1Ydvxr4daS+aY0zqetBPf41xDHVuNaMffsQpXNe0Lo7Swdy9Qw40r6C/AfA8qN1JS0jzNGm64D9o/arBmo/eLcL4IAm9o9p3JYjCejhfuZGguhq4/XoThcDIKBsPpwBso0oqU+SqGpV7GY+CjtQ7jMeUtK1jGIVjfLuybm5ZIZ/VSLWOG8tGU8RqkMwDiZqOEe3PXt1JAAxUlcpc+jNyQZdUq/4+oJGSrAufrngbgiJApM0qA70QDWoFM4eoiBZkH1UPSsaJek0J57/zu1bxNxraBppyt9GPNH0PkCgddMlBtjKl23p9LUDz7QeGUx7RNzu8fAFY2U54AZbu7pBGPgydXn+Os0iWLVH5JRe39XS2WD7ybYgKRrIXeqelqf6ifejDGAu/BacVijSTo/bFf5wiXlCiFtboDwbe17GU3UL3nB643cBLsxHLfgxl4A9+Oji97zoAqjkjgwzTlkOJ2g09ejiPmSlnt1bTKm8xmPmb0q6EvklWl3JEQ11aFS8xFl9q71P601O74fd/yzUg2ea4LthtY5nd0d2cA2+kzxim2vN9ksYzm0FFXR13PoC5sea5NMMZ91/SjKEgS4j2Hun5Q2T7Mda90CYmomUAGL6dlywvt3S9UzXON7cQf/j8+aBJeiD2vaLoUB/oA27QGl7oL+GLe44BZ5w5YUAOmG6cuHT8xHb9lYH6vZBaFriM77Y6sy+NK8La9vI/EumDpOzEmcRIFVmSbUT+wHHPQFSyvPP92BUtXsHQFy0sXLKeS+0/w1f3xRytdDXKGNQhJoiTumzYx5S+xI99ynlODnA8tvc3XWq/tSPhBK8VWEeuOibtj4icfE2vS2/dhB6tEWWACM5zDnq8WZHDgPIa4uT705YL+ZnP73cJm8y+JzSs7SSoAAA==&quot;"/>
    <we:property name="datasetId" value="&quot;160c61e7-6524-463c-9f59-b527cea7345a&quot;"/>
    <we:property name="embedUrl" value="&quot;/reportEmbed?reportId=0b3f6455-52e1-4320-a21f-a4a557af1943&amp;config=eyJjbHVzdGVyVXJsIjoiaHR0cHM6Ly9XQUJJLVVTLUNFTlRSQUwtQi1QUklNQVJZLXJlZGlyZWN0LmFuYWx5c2lzLndpbmRvd3MubmV0IiwiZW1iZWRGZWF0dXJlcyI6eyJ1c2FnZU1ldHJpY3NWTmV4dCI6dHJ1ZX19&amp;disableSensitivityBanner=true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1508</TotalTime>
  <Words>850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JhengHei</vt:lpstr>
      <vt:lpstr>Calisto MT</vt:lpstr>
      <vt:lpstr>Segoe UI</vt:lpstr>
      <vt:lpstr>Segoe UI Light</vt:lpstr>
      <vt:lpstr>Segoe UI Semibold</vt:lpstr>
      <vt:lpstr>Times New Roman</vt:lpstr>
      <vt:lpstr>Wingdings</vt:lpstr>
      <vt:lpstr>Wingdings 2</vt:lpstr>
      <vt:lpstr>Slate</vt:lpstr>
      <vt:lpstr>Team 2 Project FAANG Stock Price Analysis</vt:lpstr>
      <vt:lpstr>Microsoft Power BI</vt:lpstr>
      <vt:lpstr>Relaunch the add-in</vt:lpstr>
      <vt:lpstr>Trend of volume of shares traded and price of stock.</vt:lpstr>
      <vt:lpstr>As stock prices increase, volume of stock shares traded reduces except when there is a sharp increase in prices.</vt:lpstr>
      <vt:lpstr>Trend of volume as you move from the first quarter to the last quarter.</vt:lpstr>
      <vt:lpstr>Trend of volume as you move from the first quarter to the last quarter.</vt:lpstr>
      <vt:lpstr>Trends in stock prices from the first quarter to the fourth quarter of a year.</vt:lpstr>
      <vt:lpstr>Annual Returns was unexpectedly high for Netflix on 2015.</vt:lpstr>
      <vt:lpstr>Annual Returns was unexpectedly high for Apple on 2019.</vt:lpstr>
      <vt:lpstr>Annual Returns was unexpectedly high for Google on 2019.</vt:lpstr>
      <vt:lpstr>Annual Returns for Apple trended up between 2015 and 2019.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Andia Amimo</cp:lastModifiedBy>
  <cp:revision>3</cp:revision>
  <dcterms:created xsi:type="dcterms:W3CDTF">2018-06-07T21:39:02Z</dcterms:created>
  <dcterms:modified xsi:type="dcterms:W3CDTF">2023-10-16T08:39:17Z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