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c0bbbea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c0bbbea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c0bbbea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c0bbbea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c0bbbea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c0bbbea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e9430d879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e9430d879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ced1dce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ced1dce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ced1dce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ced1dce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ced1dceb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ced1dceb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cdc.gov/traumaticbraininjury/pdf/TBI-Surveillance-Report-FINAL_508.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83625"/>
            <a:ext cx="8520600" cy="124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PROBLEM STATEMENT</a:t>
            </a:r>
            <a:endParaRPr b="1"/>
          </a:p>
        </p:txBody>
      </p:sp>
      <p:sp>
        <p:nvSpPr>
          <p:cNvPr id="55" name="Google Shape;55;p13"/>
          <p:cNvSpPr txBox="1"/>
          <p:nvPr>
            <p:ph idx="1" type="subTitle"/>
          </p:nvPr>
        </p:nvSpPr>
        <p:spPr>
          <a:xfrm>
            <a:off x="425375" y="1853750"/>
            <a:ext cx="8520600" cy="7926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lang="en" sz="6391"/>
              <a:t>The </a:t>
            </a:r>
            <a:r>
              <a:rPr b="1" lang="en" sz="6391"/>
              <a:t>defined business problem/question</a:t>
            </a:r>
            <a:r>
              <a:rPr lang="en" sz="6391"/>
              <a:t> the  data seeks to answer:</a:t>
            </a:r>
            <a:endParaRPr sz="6391"/>
          </a:p>
          <a:p>
            <a:pPr indent="0" lvl="0" marL="0" rtl="0" algn="l">
              <a:lnSpc>
                <a:spcPct val="115000"/>
              </a:lnSpc>
              <a:spcBef>
                <a:spcPts val="1200"/>
              </a:spcBef>
              <a:spcAft>
                <a:spcPts val="0"/>
              </a:spcAft>
              <a:buNone/>
            </a:pPr>
            <a:r>
              <a:rPr b="1" lang="en" sz="6791"/>
              <a:t>UNDERSTANDING THE AGE DISTRIBUTION</a:t>
            </a:r>
            <a:endParaRPr b="1" sz="6791"/>
          </a:p>
          <a:p>
            <a:pPr indent="0" lvl="0" marL="0" rtl="0" algn="l">
              <a:lnSpc>
                <a:spcPct val="115000"/>
              </a:lnSpc>
              <a:spcBef>
                <a:spcPts val="1200"/>
              </a:spcBef>
              <a:spcAft>
                <a:spcPts val="0"/>
              </a:spcAft>
              <a:buNone/>
            </a:pPr>
            <a:r>
              <a:rPr lang="en" sz="6391"/>
              <a:t>The data seeks to understand the age distribution of individuals who have sustained traumatic brain injuries (tbi)</a:t>
            </a:r>
            <a:endParaRPr sz="6391"/>
          </a:p>
          <a:p>
            <a:pPr indent="0" lvl="0" marL="0" rtl="0" algn="l">
              <a:lnSpc>
                <a:spcPct val="115000"/>
              </a:lnSpc>
              <a:spcBef>
                <a:spcPts val="1200"/>
              </a:spcBef>
              <a:spcAft>
                <a:spcPts val="0"/>
              </a:spcAft>
              <a:buNone/>
            </a:pPr>
            <a:r>
              <a:rPr lang="en" sz="6391"/>
              <a:t>It seeks to understand the specific age groups that are prone to traumatic brain injuries(tbi).</a:t>
            </a:r>
            <a:endParaRPr sz="6391"/>
          </a:p>
          <a:p>
            <a:pPr indent="0" lvl="0" marL="0" rtl="0" algn="l">
              <a:lnSpc>
                <a:spcPct val="115000"/>
              </a:lnSpc>
              <a:spcBef>
                <a:spcPts val="1200"/>
              </a:spcBef>
              <a:spcAft>
                <a:spcPts val="0"/>
              </a:spcAft>
              <a:buNone/>
            </a:pPr>
            <a:r>
              <a:t/>
            </a:r>
            <a:endParaRPr sz="6391"/>
          </a:p>
          <a:p>
            <a:pPr indent="0" lvl="0" marL="0" rtl="0" algn="l">
              <a:lnSpc>
                <a:spcPct val="115000"/>
              </a:lnSpc>
              <a:spcBef>
                <a:spcPts val="1200"/>
              </a:spcBef>
              <a:spcAft>
                <a:spcPts val="0"/>
              </a:spcAft>
              <a:buNone/>
            </a:pPr>
            <a:r>
              <a:t/>
            </a:r>
            <a:endParaRPr sz="2175">
              <a:latin typeface="Open Sans"/>
              <a:ea typeface="Open Sans"/>
              <a:cs typeface="Open Sans"/>
              <a:sym typeface="Open Sans"/>
            </a:endParaRPr>
          </a:p>
          <a:p>
            <a:pPr indent="0" lvl="0" marL="0" rtl="0" algn="l">
              <a:lnSpc>
                <a:spcPct val="115000"/>
              </a:lnSpc>
              <a:spcBef>
                <a:spcPts val="1200"/>
              </a:spcBef>
              <a:spcAft>
                <a:spcPts val="1200"/>
              </a:spcAft>
              <a:buNone/>
            </a:pPr>
            <a:r>
              <a:t/>
            </a:r>
            <a:endParaRPr sz="18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203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SOURCES &amp; DETAILS</a:t>
            </a:r>
            <a:endParaRPr b="1"/>
          </a:p>
        </p:txBody>
      </p:sp>
      <p:sp>
        <p:nvSpPr>
          <p:cNvPr id="61" name="Google Shape;61;p14"/>
          <p:cNvSpPr txBox="1"/>
          <p:nvPr>
            <p:ph idx="1" type="body"/>
          </p:nvPr>
        </p:nvSpPr>
        <p:spPr>
          <a:xfrm>
            <a:off x="311700" y="776175"/>
            <a:ext cx="8520600" cy="4260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lang="en" sz="1235">
                <a:solidFill>
                  <a:schemeClr val="dk1"/>
                </a:solidFill>
              </a:rPr>
              <a:t>The data for this  project was sourced from:</a:t>
            </a:r>
            <a:endParaRPr sz="1235">
              <a:solidFill>
                <a:schemeClr val="dk1"/>
              </a:solidFill>
            </a:endParaRPr>
          </a:p>
          <a:p>
            <a:pPr indent="0" lvl="0" marL="0" rtl="0" algn="l">
              <a:lnSpc>
                <a:spcPct val="95000"/>
              </a:lnSpc>
              <a:spcBef>
                <a:spcPts val="0"/>
              </a:spcBef>
              <a:spcAft>
                <a:spcPts val="0"/>
              </a:spcAft>
              <a:buClr>
                <a:schemeClr val="dk1"/>
              </a:buClr>
              <a:buSzPts val="935"/>
              <a:buFont typeface="Arial"/>
              <a:buNone/>
            </a:pPr>
            <a:r>
              <a:t/>
            </a:r>
            <a:endParaRPr sz="1235">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 sz="1235">
                <a:solidFill>
                  <a:schemeClr val="dk1"/>
                </a:solidFill>
              </a:rPr>
              <a:t>CDC (Centers for Disease Control and Prevention):</a:t>
            </a:r>
            <a:endParaRPr b="1" sz="1235">
              <a:solidFill>
                <a:schemeClr val="dk1"/>
              </a:solidFill>
            </a:endParaRPr>
          </a:p>
          <a:p>
            <a:pPr indent="0" lvl="0" marL="0" rtl="0" algn="l">
              <a:lnSpc>
                <a:spcPct val="95000"/>
              </a:lnSpc>
              <a:spcBef>
                <a:spcPts val="0"/>
              </a:spcBef>
              <a:spcAft>
                <a:spcPts val="0"/>
              </a:spcAft>
              <a:buClr>
                <a:schemeClr val="dk1"/>
              </a:buClr>
              <a:buSzPts val="935"/>
              <a:buFont typeface="Arial"/>
              <a:buNone/>
            </a:pPr>
            <a:r>
              <a:rPr lang="en" sz="1235">
                <a:solidFill>
                  <a:schemeClr val="dk1"/>
                </a:solidFill>
              </a:rPr>
              <a:t>The CDC is a primary source of data related to traumatic brain injuries (TBI). The data related to ED (Emergency Department) visits, hospitalizations, and deaths due to TBI is sourced from the CDC. The data can be found at the following URL: </a:t>
            </a:r>
            <a:r>
              <a:rPr lang="en" sz="1235" u="sng">
                <a:solidFill>
                  <a:schemeClr val="hlink"/>
                </a:solidFill>
                <a:hlinkClick r:id="rId3"/>
              </a:rPr>
              <a:t>CDC</a:t>
            </a:r>
            <a:endParaRPr sz="1235">
              <a:solidFill>
                <a:schemeClr val="dk1"/>
              </a:solidFill>
            </a:endParaRPr>
          </a:p>
          <a:p>
            <a:pPr indent="0" lvl="0" marL="0" rtl="0" algn="l">
              <a:lnSpc>
                <a:spcPct val="95000"/>
              </a:lnSpc>
              <a:spcBef>
                <a:spcPts val="0"/>
              </a:spcBef>
              <a:spcAft>
                <a:spcPts val="0"/>
              </a:spcAft>
              <a:buClr>
                <a:schemeClr val="dk1"/>
              </a:buClr>
              <a:buSzPts val="935"/>
              <a:buFont typeface="Arial"/>
              <a:buNone/>
            </a:pPr>
            <a:r>
              <a:t/>
            </a:r>
            <a:endParaRPr sz="1235">
              <a:solidFill>
                <a:schemeClr val="dk1"/>
              </a:solidFill>
            </a:endParaRPr>
          </a:p>
          <a:p>
            <a:pPr indent="0" lvl="0" marL="0" rtl="0" algn="l">
              <a:lnSpc>
                <a:spcPct val="95000"/>
              </a:lnSpc>
              <a:spcBef>
                <a:spcPts val="0"/>
              </a:spcBef>
              <a:spcAft>
                <a:spcPts val="0"/>
              </a:spcAft>
              <a:buClr>
                <a:schemeClr val="dk1"/>
              </a:buClr>
              <a:buSzPts val="935"/>
              <a:buFont typeface="Arial"/>
              <a:buNone/>
            </a:pPr>
            <a:r>
              <a:t/>
            </a:r>
            <a:endParaRPr sz="1235">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 sz="1405">
                <a:solidFill>
                  <a:schemeClr val="dk1"/>
                </a:solidFill>
              </a:rPr>
              <a:t>Data Content</a:t>
            </a:r>
            <a:endParaRPr b="1" sz="1405">
              <a:solidFill>
                <a:schemeClr val="dk1"/>
              </a:solidFill>
            </a:endParaRPr>
          </a:p>
          <a:p>
            <a:pPr indent="0" lvl="0" marL="0" rtl="0" algn="l">
              <a:lnSpc>
                <a:spcPct val="95000"/>
              </a:lnSpc>
              <a:spcBef>
                <a:spcPts val="0"/>
              </a:spcBef>
              <a:spcAft>
                <a:spcPts val="0"/>
              </a:spcAft>
              <a:buClr>
                <a:schemeClr val="dk1"/>
              </a:buClr>
              <a:buSzPts val="935"/>
              <a:buFont typeface="Arial"/>
              <a:buNone/>
            </a:pPr>
            <a:r>
              <a:rPr lang="en" sz="1235">
                <a:solidFill>
                  <a:schemeClr val="dk1"/>
                </a:solidFill>
              </a:rPr>
              <a:t>The data entails information related to traumatic brain injuries (TBI) and is organized into several categories:</a:t>
            </a:r>
            <a:endParaRPr sz="1235">
              <a:solidFill>
                <a:schemeClr val="dk1"/>
              </a:solidFill>
            </a:endParaRPr>
          </a:p>
          <a:p>
            <a:pPr indent="0" lvl="0" marL="0" rtl="0" algn="l">
              <a:lnSpc>
                <a:spcPct val="95000"/>
              </a:lnSpc>
              <a:spcBef>
                <a:spcPts val="0"/>
              </a:spcBef>
              <a:spcAft>
                <a:spcPts val="0"/>
              </a:spcAft>
              <a:buClr>
                <a:schemeClr val="dk1"/>
              </a:buClr>
              <a:buSzPts val="935"/>
              <a:buFont typeface="Arial"/>
              <a:buNone/>
            </a:pPr>
            <a:r>
              <a:t/>
            </a:r>
            <a:endParaRPr sz="1235">
              <a:solidFill>
                <a:schemeClr val="dk1"/>
              </a:solidFill>
            </a:endParaRPr>
          </a:p>
          <a:p>
            <a:pPr indent="-307022" lvl="0" marL="457200" rtl="0" algn="l">
              <a:lnSpc>
                <a:spcPct val="95000"/>
              </a:lnSpc>
              <a:spcBef>
                <a:spcPts val="0"/>
              </a:spcBef>
              <a:spcAft>
                <a:spcPts val="0"/>
              </a:spcAft>
              <a:buClr>
                <a:schemeClr val="dk1"/>
              </a:buClr>
              <a:buSzPts val="1235"/>
              <a:buAutoNum type="arabicPeriod"/>
            </a:pPr>
            <a:r>
              <a:rPr b="1" lang="en" sz="1235">
                <a:solidFill>
                  <a:schemeClr val="dk1"/>
                </a:solidFill>
              </a:rPr>
              <a:t>ED Visits, Hospitalizations, and Deaths:</a:t>
            </a:r>
            <a:endParaRPr b="1" sz="1235">
              <a:solidFill>
                <a:schemeClr val="dk1"/>
              </a:solidFill>
            </a:endParaRPr>
          </a:p>
          <a:p>
            <a:pPr indent="0" lvl="0" marL="0" rtl="0" algn="l">
              <a:lnSpc>
                <a:spcPct val="95000"/>
              </a:lnSpc>
              <a:spcBef>
                <a:spcPts val="0"/>
              </a:spcBef>
              <a:spcAft>
                <a:spcPts val="0"/>
              </a:spcAft>
              <a:buClr>
                <a:schemeClr val="dk1"/>
              </a:buClr>
              <a:buSzPts val="935"/>
              <a:buFont typeface="Arial"/>
              <a:buNone/>
            </a:pPr>
            <a:r>
              <a:rPr lang="en" sz="1235">
                <a:solidFill>
                  <a:schemeClr val="dk1"/>
                </a:solidFill>
              </a:rPr>
              <a:t>This dataset contains information about TBI-related Emergency Department (ED) visits, hospitalizations, and deaths. It includes data on different mechanisms of injury, such as motor vehicle crashes, falls, assaults, and more. The data provides counts and rates for each mechanism of injury.</a:t>
            </a:r>
            <a:endParaRPr sz="1235">
              <a:solidFill>
                <a:schemeClr val="dk1"/>
              </a:solidFill>
            </a:endParaRPr>
          </a:p>
          <a:p>
            <a:pPr indent="0" lvl="0" marL="0" rtl="0" algn="l">
              <a:lnSpc>
                <a:spcPct val="95000"/>
              </a:lnSpc>
              <a:spcBef>
                <a:spcPts val="0"/>
              </a:spcBef>
              <a:spcAft>
                <a:spcPts val="0"/>
              </a:spcAft>
              <a:buClr>
                <a:schemeClr val="dk1"/>
              </a:buClr>
              <a:buSzPts val="935"/>
              <a:buFont typeface="Arial"/>
              <a:buNone/>
            </a:pPr>
            <a:r>
              <a:t/>
            </a:r>
            <a:endParaRPr sz="1235">
              <a:solidFill>
                <a:schemeClr val="dk1"/>
              </a:solidFill>
            </a:endParaRPr>
          </a:p>
          <a:p>
            <a:pPr indent="-307022" lvl="0" marL="457200" rtl="0" algn="l">
              <a:lnSpc>
                <a:spcPct val="95000"/>
              </a:lnSpc>
              <a:spcBef>
                <a:spcPts val="0"/>
              </a:spcBef>
              <a:spcAft>
                <a:spcPts val="0"/>
              </a:spcAft>
              <a:buClr>
                <a:schemeClr val="dk1"/>
              </a:buClr>
              <a:buSzPts val="1235"/>
              <a:buAutoNum type="arabicPeriod"/>
            </a:pPr>
            <a:r>
              <a:rPr b="1" lang="en" sz="1235">
                <a:solidFill>
                  <a:schemeClr val="dk1"/>
                </a:solidFill>
              </a:rPr>
              <a:t>Age Group Data:</a:t>
            </a:r>
            <a:endParaRPr sz="1235">
              <a:solidFill>
                <a:schemeClr val="dk1"/>
              </a:solidFill>
            </a:endParaRPr>
          </a:p>
          <a:p>
            <a:pPr indent="0" lvl="0" marL="0" rtl="0" algn="l">
              <a:lnSpc>
                <a:spcPct val="95000"/>
              </a:lnSpc>
              <a:spcBef>
                <a:spcPts val="0"/>
              </a:spcBef>
              <a:spcAft>
                <a:spcPts val="0"/>
              </a:spcAft>
              <a:buClr>
                <a:schemeClr val="dk1"/>
              </a:buClr>
              <a:buSzPts val="935"/>
              <a:buFont typeface="Arial"/>
              <a:buNone/>
            </a:pPr>
            <a:r>
              <a:rPr lang="en" sz="1235">
                <a:solidFill>
                  <a:schemeClr val="dk1"/>
                </a:solidFill>
              </a:rPr>
              <a:t>This dataset provides information about TBI by age group. It includes data related to age groups, types of measures, injury mechanisms, estimated observed cases, and rates per 100,000 people for the year 2014.</a:t>
            </a:r>
            <a:endParaRPr sz="1235">
              <a:solidFill>
                <a:schemeClr val="dk1"/>
              </a:solidFill>
            </a:endParaRPr>
          </a:p>
          <a:p>
            <a:pPr indent="0" lvl="0" marL="0" rtl="0" algn="l">
              <a:lnSpc>
                <a:spcPct val="95000"/>
              </a:lnSpc>
              <a:spcBef>
                <a:spcPts val="0"/>
              </a:spcBef>
              <a:spcAft>
                <a:spcPts val="0"/>
              </a:spcAft>
              <a:buClr>
                <a:schemeClr val="dk1"/>
              </a:buClr>
              <a:buSzPts val="935"/>
              <a:buFont typeface="Arial"/>
              <a:buNone/>
            </a:pPr>
            <a:r>
              <a:t/>
            </a:r>
            <a:endParaRPr sz="1235">
              <a:solidFill>
                <a:schemeClr val="dk1"/>
              </a:solidFill>
            </a:endParaRPr>
          </a:p>
          <a:p>
            <a:pPr indent="-307022" lvl="0" marL="457200" rtl="0" algn="l">
              <a:lnSpc>
                <a:spcPct val="95000"/>
              </a:lnSpc>
              <a:spcBef>
                <a:spcPts val="0"/>
              </a:spcBef>
              <a:spcAft>
                <a:spcPts val="0"/>
              </a:spcAft>
              <a:buClr>
                <a:schemeClr val="dk1"/>
              </a:buClr>
              <a:buSzPts val="1235"/>
              <a:buAutoNum type="arabicPeriod"/>
            </a:pPr>
            <a:r>
              <a:rPr b="1" lang="en" sz="1235">
                <a:solidFill>
                  <a:schemeClr val="dk1"/>
                </a:solidFill>
              </a:rPr>
              <a:t>Yearly Data:</a:t>
            </a:r>
            <a:endParaRPr b="1" sz="1235">
              <a:solidFill>
                <a:schemeClr val="dk1"/>
              </a:solidFill>
            </a:endParaRPr>
          </a:p>
          <a:p>
            <a:pPr indent="0" lvl="0" marL="0" rtl="0" algn="l">
              <a:lnSpc>
                <a:spcPct val="95000"/>
              </a:lnSpc>
              <a:spcBef>
                <a:spcPts val="0"/>
              </a:spcBef>
              <a:spcAft>
                <a:spcPts val="0"/>
              </a:spcAft>
              <a:buClr>
                <a:schemeClr val="dk1"/>
              </a:buClr>
              <a:buSzPts val="935"/>
              <a:buFont typeface="Arial"/>
              <a:buNone/>
            </a:pPr>
            <a:r>
              <a:rPr lang="en" sz="1235">
                <a:solidFill>
                  <a:schemeClr val="dk1"/>
                </a:solidFill>
              </a:rPr>
              <a:t>This dataset contains TBI data by year. It includes data on injury mechanisms, types of measures, years, rates per 100,000 people for the year 2014, and estimated observed cases for each year.</a:t>
            </a:r>
            <a:endParaRPr sz="1235">
              <a:solidFill>
                <a:schemeClr val="dk1"/>
              </a:solidFill>
            </a:endParaRPr>
          </a:p>
          <a:p>
            <a:pPr indent="0" lvl="0" marL="0" rtl="0" algn="l">
              <a:lnSpc>
                <a:spcPct val="95000"/>
              </a:lnSpc>
              <a:spcBef>
                <a:spcPts val="0"/>
              </a:spcBef>
              <a:spcAft>
                <a:spcPts val="1200"/>
              </a:spcAft>
              <a:buSzPts val="935"/>
              <a:buNone/>
            </a:pPr>
            <a:r>
              <a:t/>
            </a:r>
            <a:endParaRPr sz="153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2355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DATABASE DESIGN</a:t>
            </a:r>
            <a:endParaRPr b="1" sz="2720"/>
          </a:p>
        </p:txBody>
      </p:sp>
      <p:pic>
        <p:nvPicPr>
          <p:cNvPr id="67" name="Google Shape;67;p15"/>
          <p:cNvPicPr preferRelativeResize="0"/>
          <p:nvPr/>
        </p:nvPicPr>
        <p:blipFill>
          <a:blip r:embed="rId3">
            <a:alphaModFix/>
          </a:blip>
          <a:stretch>
            <a:fillRect/>
          </a:stretch>
        </p:blipFill>
        <p:spPr>
          <a:xfrm>
            <a:off x="329500" y="572700"/>
            <a:ext cx="8678726" cy="44997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184700" y="102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b="1" lang="en"/>
              <a:t>DATA VISUALIZATIONS AND INSIGHTS.</a:t>
            </a:r>
            <a:endParaRPr b="1"/>
          </a:p>
        </p:txBody>
      </p:sp>
      <p:sp>
        <p:nvSpPr>
          <p:cNvPr id="73" name="Google Shape;73;p16"/>
          <p:cNvSpPr txBox="1"/>
          <p:nvPr>
            <p:ph idx="1" type="body"/>
          </p:nvPr>
        </p:nvSpPr>
        <p:spPr>
          <a:xfrm>
            <a:off x="0" y="762000"/>
            <a:ext cx="8909700" cy="438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0" y="830013"/>
            <a:ext cx="3197825" cy="1976000"/>
          </a:xfrm>
          <a:prstGeom prst="rect">
            <a:avLst/>
          </a:prstGeom>
          <a:noFill/>
          <a:ln>
            <a:noFill/>
          </a:ln>
        </p:spPr>
      </p:pic>
      <p:pic>
        <p:nvPicPr>
          <p:cNvPr id="75" name="Google Shape;75;p16"/>
          <p:cNvPicPr preferRelativeResize="0"/>
          <p:nvPr/>
        </p:nvPicPr>
        <p:blipFill>
          <a:blip r:embed="rId4">
            <a:alphaModFix/>
          </a:blip>
          <a:stretch>
            <a:fillRect/>
          </a:stretch>
        </p:blipFill>
        <p:spPr>
          <a:xfrm>
            <a:off x="0" y="2829949"/>
            <a:ext cx="3324225" cy="2114550"/>
          </a:xfrm>
          <a:prstGeom prst="rect">
            <a:avLst/>
          </a:prstGeom>
          <a:noFill/>
          <a:ln>
            <a:noFill/>
          </a:ln>
        </p:spPr>
      </p:pic>
      <p:pic>
        <p:nvPicPr>
          <p:cNvPr id="76" name="Google Shape;76;p16"/>
          <p:cNvPicPr preferRelativeResize="0"/>
          <p:nvPr/>
        </p:nvPicPr>
        <p:blipFill>
          <a:blip r:embed="rId5">
            <a:alphaModFix/>
          </a:blip>
          <a:stretch>
            <a:fillRect/>
          </a:stretch>
        </p:blipFill>
        <p:spPr>
          <a:xfrm>
            <a:off x="3495500" y="846650"/>
            <a:ext cx="5484300" cy="2114550"/>
          </a:xfrm>
          <a:prstGeom prst="rect">
            <a:avLst/>
          </a:prstGeom>
          <a:noFill/>
          <a:ln>
            <a:noFill/>
          </a:ln>
        </p:spPr>
      </p:pic>
      <p:sp>
        <p:nvSpPr>
          <p:cNvPr id="77" name="Google Shape;77;p16"/>
          <p:cNvSpPr txBox="1"/>
          <p:nvPr/>
        </p:nvSpPr>
        <p:spPr>
          <a:xfrm>
            <a:off x="3495300" y="3168500"/>
            <a:ext cx="5484300" cy="17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t>Insights Drawn from the Trends.</a:t>
            </a:r>
            <a:endParaRPr b="1" sz="1500" u="sng"/>
          </a:p>
          <a:p>
            <a:pPr indent="-323850" lvl="0" marL="457200" rtl="0" algn="l">
              <a:spcBef>
                <a:spcPts val="0"/>
              </a:spcBef>
              <a:spcAft>
                <a:spcPts val="0"/>
              </a:spcAft>
              <a:buSzPts val="1500"/>
              <a:buChar char="-"/>
            </a:pPr>
            <a:r>
              <a:rPr lang="en" sz="1500"/>
              <a:t>The total number of injuries has been increasing yearly.</a:t>
            </a:r>
            <a:endParaRPr sz="1500"/>
          </a:p>
          <a:p>
            <a:pPr indent="-323850" lvl="0" marL="457200" rtl="0" algn="l">
              <a:spcBef>
                <a:spcPts val="0"/>
              </a:spcBef>
              <a:spcAft>
                <a:spcPts val="0"/>
              </a:spcAft>
              <a:buSzPts val="1500"/>
              <a:buChar char="-"/>
            </a:pPr>
            <a:r>
              <a:rPr lang="en" sz="1500"/>
              <a:t>There has been an increase in the number of emergency department visits over the years.</a:t>
            </a:r>
            <a:endParaRPr sz="1500"/>
          </a:p>
          <a:p>
            <a:pPr indent="-323850" lvl="0" marL="457200" rtl="0" algn="l">
              <a:spcBef>
                <a:spcPts val="0"/>
              </a:spcBef>
              <a:spcAft>
                <a:spcPts val="0"/>
              </a:spcAft>
              <a:buSzPts val="1500"/>
              <a:buChar char="-"/>
            </a:pPr>
            <a:r>
              <a:rPr lang="en" sz="1500"/>
              <a:t>The proportion of hospitalizations and deaths has remained the same over the years.</a:t>
            </a:r>
            <a:endParaRPr sz="1500"/>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DATA VISUALIZATIONS AND INSIGHTS.</a:t>
            </a:r>
            <a:endParaRPr/>
          </a:p>
        </p:txBody>
      </p:sp>
      <p:sp>
        <p:nvSpPr>
          <p:cNvPr id="83" name="Google Shape;83;p1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311700" y="1152475"/>
            <a:ext cx="3981450" cy="2571750"/>
          </a:xfrm>
          <a:prstGeom prst="rect">
            <a:avLst/>
          </a:prstGeom>
          <a:noFill/>
          <a:ln>
            <a:noFill/>
          </a:ln>
        </p:spPr>
      </p:pic>
      <p:sp>
        <p:nvSpPr>
          <p:cNvPr id="85" name="Google Shape;85;p17"/>
          <p:cNvSpPr txBox="1"/>
          <p:nvPr/>
        </p:nvSpPr>
        <p:spPr>
          <a:xfrm>
            <a:off x="4603575" y="1264550"/>
            <a:ext cx="3992700" cy="2657100"/>
          </a:xfrm>
          <a:prstGeom prst="rect">
            <a:avLst/>
          </a:prstGeom>
          <a:noFill/>
          <a:ln>
            <a:noFill/>
          </a:ln>
        </p:spPr>
        <p:txBody>
          <a:bodyPr anchorCtr="0" anchor="t" bIns="91425" lIns="91425" spcFirstLastPara="1" rIns="91425" wrap="square" tIns="91425">
            <a:noAutofit/>
          </a:bodyPr>
          <a:lstStyle/>
          <a:p>
            <a:pPr indent="457200" lvl="0" marL="914400" rtl="0" algn="l">
              <a:spcBef>
                <a:spcPts val="0"/>
              </a:spcBef>
              <a:spcAft>
                <a:spcPts val="0"/>
              </a:spcAft>
              <a:buNone/>
            </a:pPr>
            <a:r>
              <a:rPr b="1" lang="en" sz="1500" u="sng">
                <a:solidFill>
                  <a:schemeClr val="dk1"/>
                </a:solidFill>
              </a:rPr>
              <a:t>Insights</a:t>
            </a:r>
            <a:endParaRPr b="1" sz="1500" u="sng">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Children,Teenager,young adults and the elderly were the age groups that were most affected by the tbis.</a:t>
            </a:r>
            <a:endParaRPr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DATA VISUALIZATIONS AND INSIGHTS.</a:t>
            </a:r>
            <a:endParaRPr/>
          </a:p>
        </p:txBody>
      </p:sp>
      <p:sp>
        <p:nvSpPr>
          <p:cNvPr id="91" name="Google Shape;91;p1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311700" y="1152475"/>
            <a:ext cx="3041525" cy="2333625"/>
          </a:xfrm>
          <a:prstGeom prst="rect">
            <a:avLst/>
          </a:prstGeom>
          <a:noFill/>
          <a:ln>
            <a:noFill/>
          </a:ln>
        </p:spPr>
      </p:pic>
      <p:pic>
        <p:nvPicPr>
          <p:cNvPr id="93" name="Google Shape;93;p18"/>
          <p:cNvPicPr preferRelativeResize="0"/>
          <p:nvPr/>
        </p:nvPicPr>
        <p:blipFill>
          <a:blip r:embed="rId4">
            <a:alphaModFix/>
          </a:blip>
          <a:stretch>
            <a:fillRect/>
          </a:stretch>
        </p:blipFill>
        <p:spPr>
          <a:xfrm>
            <a:off x="3489200" y="1152475"/>
            <a:ext cx="4694925" cy="2333625"/>
          </a:xfrm>
          <a:prstGeom prst="rect">
            <a:avLst/>
          </a:prstGeom>
          <a:noFill/>
          <a:ln>
            <a:noFill/>
          </a:ln>
        </p:spPr>
      </p:pic>
      <p:sp>
        <p:nvSpPr>
          <p:cNvPr id="94" name="Google Shape;94;p18"/>
          <p:cNvSpPr txBox="1"/>
          <p:nvPr/>
        </p:nvSpPr>
        <p:spPr>
          <a:xfrm>
            <a:off x="454675" y="3736850"/>
            <a:ext cx="5669100" cy="1321500"/>
          </a:xfrm>
          <a:prstGeom prst="rect">
            <a:avLst/>
          </a:prstGeom>
          <a:noFill/>
          <a:ln>
            <a:noFill/>
          </a:ln>
        </p:spPr>
        <p:txBody>
          <a:bodyPr anchorCtr="0" anchor="t" bIns="91425" lIns="91425" spcFirstLastPara="1" rIns="91425" wrap="square" tIns="91425">
            <a:noAutofit/>
          </a:bodyPr>
          <a:lstStyle/>
          <a:p>
            <a:pPr indent="457200" lvl="0" marL="1371600" rtl="0" algn="l">
              <a:spcBef>
                <a:spcPts val="0"/>
              </a:spcBef>
              <a:spcAft>
                <a:spcPts val="0"/>
              </a:spcAft>
              <a:buNone/>
            </a:pPr>
            <a:r>
              <a:rPr b="1" lang="en" u="sng"/>
              <a:t>INSIGHTS</a:t>
            </a:r>
            <a:endParaRPr b="1" u="sng"/>
          </a:p>
          <a:p>
            <a:pPr indent="-317500" lvl="0" marL="457200" rtl="0" algn="l">
              <a:spcBef>
                <a:spcPts val="0"/>
              </a:spcBef>
              <a:spcAft>
                <a:spcPts val="0"/>
              </a:spcAft>
              <a:buSzPts val="1400"/>
              <a:buChar char="-"/>
            </a:pPr>
            <a:r>
              <a:rPr lang="en"/>
              <a:t>The most common outcome across all </a:t>
            </a:r>
            <a:r>
              <a:rPr lang="en"/>
              <a:t>age groups</a:t>
            </a:r>
            <a:r>
              <a:rPr lang="en"/>
              <a:t> who sustained TBIs was emergency </a:t>
            </a:r>
            <a:r>
              <a:rPr lang="en"/>
              <a:t>visits.</a:t>
            </a:r>
            <a:endParaRPr/>
          </a:p>
          <a:p>
            <a:pPr indent="-317500" lvl="0" marL="457200" rtl="0" algn="l">
              <a:spcBef>
                <a:spcPts val="0"/>
              </a:spcBef>
              <a:spcAft>
                <a:spcPts val="0"/>
              </a:spcAft>
              <a:buSzPts val="1400"/>
              <a:buChar char="-"/>
            </a:pPr>
            <a:r>
              <a:rPr lang="en"/>
              <a:t>The elderly were more likely to be hospitalized.</a:t>
            </a:r>
            <a:endParaRPr/>
          </a:p>
          <a:p>
            <a:pPr indent="-317500" lvl="0" marL="457200" rtl="0" algn="l">
              <a:spcBef>
                <a:spcPts val="0"/>
              </a:spcBef>
              <a:spcAft>
                <a:spcPts val="0"/>
              </a:spcAft>
              <a:buSzPts val="1400"/>
              <a:buChar char="-"/>
            </a:pPr>
            <a:r>
              <a:rPr lang="en"/>
              <a:t>The children and teenager were less likely to die from the TBIs.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DATA VISUALIZATIONS AND INSIGHTS.</a:t>
            </a:r>
            <a:endParaRPr/>
          </a:p>
        </p:txBody>
      </p:sp>
      <p:sp>
        <p:nvSpPr>
          <p:cNvPr id="100" name="Google Shape;100;p1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4569375" y="1209377"/>
            <a:ext cx="4257675" cy="2219325"/>
          </a:xfrm>
          <a:prstGeom prst="rect">
            <a:avLst/>
          </a:prstGeom>
          <a:noFill/>
          <a:ln>
            <a:noFill/>
          </a:ln>
        </p:spPr>
      </p:pic>
      <p:sp>
        <p:nvSpPr>
          <p:cNvPr id="102" name="Google Shape;102;p19"/>
          <p:cNvSpPr txBox="1"/>
          <p:nvPr/>
        </p:nvSpPr>
        <p:spPr>
          <a:xfrm>
            <a:off x="483100" y="3594775"/>
            <a:ext cx="6052800" cy="1463400"/>
          </a:xfrm>
          <a:prstGeom prst="rect">
            <a:avLst/>
          </a:prstGeom>
          <a:noFill/>
          <a:ln>
            <a:noFill/>
          </a:ln>
        </p:spPr>
        <p:txBody>
          <a:bodyPr anchorCtr="0" anchor="t" bIns="91425" lIns="91425" spcFirstLastPara="1" rIns="91425" wrap="square" tIns="91425">
            <a:noAutofit/>
          </a:bodyPr>
          <a:lstStyle/>
          <a:p>
            <a:pPr indent="457200" lvl="0" marL="914400" rtl="0" algn="l">
              <a:spcBef>
                <a:spcPts val="0"/>
              </a:spcBef>
              <a:spcAft>
                <a:spcPts val="0"/>
              </a:spcAft>
              <a:buNone/>
            </a:pPr>
            <a:r>
              <a:rPr b="1" lang="en" u="sng"/>
              <a:t>INSIGHTS</a:t>
            </a:r>
            <a:endParaRPr b="1" u="sng"/>
          </a:p>
          <a:p>
            <a:pPr indent="-317500" lvl="0" marL="457200" rtl="0" algn="l">
              <a:spcBef>
                <a:spcPts val="0"/>
              </a:spcBef>
              <a:spcAft>
                <a:spcPts val="0"/>
              </a:spcAft>
              <a:buSzPts val="1400"/>
              <a:buChar char="-"/>
            </a:pPr>
            <a:r>
              <a:rPr lang="en"/>
              <a:t>Majority of TBIs were caused by Unintentional Falls.</a:t>
            </a:r>
            <a:endParaRPr/>
          </a:p>
          <a:p>
            <a:pPr indent="-317500" lvl="0" marL="457200" rtl="0" algn="l">
              <a:spcBef>
                <a:spcPts val="0"/>
              </a:spcBef>
              <a:spcAft>
                <a:spcPts val="0"/>
              </a:spcAft>
              <a:buSzPts val="1400"/>
              <a:buChar char="-"/>
            </a:pPr>
            <a:r>
              <a:rPr lang="en"/>
              <a:t>For the 0-4 age group, 71% tbis were caused by unintentional falls.</a:t>
            </a:r>
            <a:endParaRPr/>
          </a:p>
          <a:p>
            <a:pPr indent="-317500" lvl="0" marL="457200" rtl="0" algn="l">
              <a:spcBef>
                <a:spcPts val="0"/>
              </a:spcBef>
              <a:spcAft>
                <a:spcPts val="0"/>
              </a:spcAft>
              <a:buSzPts val="1400"/>
              <a:buChar char="-"/>
            </a:pPr>
            <a:r>
              <a:rPr lang="en"/>
              <a:t>For the 75+ age group 84% tbis were </a:t>
            </a:r>
            <a:r>
              <a:rPr lang="en">
                <a:solidFill>
                  <a:schemeClr val="dk1"/>
                </a:solidFill>
              </a:rPr>
              <a:t>caused by unintentional falls.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Intentional Self harm was the least type of mechanism that caused tbis.</a:t>
            </a:r>
            <a:endParaRPr>
              <a:solidFill>
                <a:schemeClr val="dk1"/>
              </a:solidFill>
            </a:endParaRPr>
          </a:p>
        </p:txBody>
      </p:sp>
      <p:pic>
        <p:nvPicPr>
          <p:cNvPr id="103" name="Google Shape;103;p19"/>
          <p:cNvPicPr preferRelativeResize="0"/>
          <p:nvPr/>
        </p:nvPicPr>
        <p:blipFill>
          <a:blip r:embed="rId4">
            <a:alphaModFix/>
          </a:blip>
          <a:stretch>
            <a:fillRect/>
          </a:stretch>
        </p:blipFill>
        <p:spPr>
          <a:xfrm>
            <a:off x="311700" y="1152475"/>
            <a:ext cx="3908250" cy="227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914400" rtl="0" algn="l">
              <a:spcBef>
                <a:spcPts val="0"/>
              </a:spcBef>
              <a:spcAft>
                <a:spcPts val="0"/>
              </a:spcAft>
              <a:buNone/>
            </a:pPr>
            <a:r>
              <a:rPr b="1" lang="en" u="sng"/>
              <a:t>GAPS &amp; OPPORTUNITIES.</a:t>
            </a:r>
            <a:endParaRPr b="1" u="sng"/>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Open Sans"/>
              <a:buAutoNum type="arabicPeriod"/>
            </a:pPr>
            <a:r>
              <a:rPr lang="en">
                <a:latin typeface="Open Sans"/>
                <a:ea typeface="Open Sans"/>
                <a:cs typeface="Open Sans"/>
                <a:sym typeface="Open Sans"/>
              </a:rPr>
              <a:t>Injury Severity classification data would help explain in the treatment outcomes for  the different age groups.</a:t>
            </a:r>
            <a:endParaRPr>
              <a:latin typeface="Open Sans"/>
              <a:ea typeface="Open Sans"/>
              <a:cs typeface="Open Sans"/>
              <a:sym typeface="Open Sans"/>
            </a:endParaRPr>
          </a:p>
          <a:p>
            <a:pPr indent="-342900" lvl="0" marL="457200" rtl="0" algn="l">
              <a:spcBef>
                <a:spcPts val="0"/>
              </a:spcBef>
              <a:spcAft>
                <a:spcPts val="0"/>
              </a:spcAft>
              <a:buSzPts val="1800"/>
              <a:buFont typeface="Open Sans"/>
              <a:buAutoNum type="arabicPeriod"/>
            </a:pPr>
            <a:r>
              <a:rPr lang="en">
                <a:latin typeface="Open Sans"/>
                <a:ea typeface="Open Sans"/>
                <a:cs typeface="Open Sans"/>
                <a:sym typeface="Open Sans"/>
              </a:rPr>
              <a:t>Could the pre existing health conditions have an impact on the outcomes?</a:t>
            </a:r>
            <a:endParaRPr>
              <a:latin typeface="Open Sans"/>
              <a:ea typeface="Open Sans"/>
              <a:cs typeface="Open Sans"/>
              <a:sym typeface="Open Sans"/>
            </a:endParaRPr>
          </a:p>
          <a:p>
            <a:pPr indent="-342900" lvl="0" marL="457200" rtl="0" algn="l">
              <a:spcBef>
                <a:spcPts val="0"/>
              </a:spcBef>
              <a:spcAft>
                <a:spcPts val="0"/>
              </a:spcAft>
              <a:buSzPts val="1800"/>
              <a:buFont typeface="Open Sans"/>
              <a:buAutoNum type="arabicPeriod"/>
            </a:pPr>
            <a:r>
              <a:rPr lang="en">
                <a:latin typeface="Open Sans"/>
                <a:ea typeface="Open Sans"/>
                <a:cs typeface="Open Sans"/>
                <a:sym typeface="Open Sans"/>
              </a:rPr>
              <a:t>More data on the injury mechanisms should be provided to better build preventative measures.</a:t>
            </a:r>
            <a:endParaRPr>
              <a:latin typeface="Open Sans"/>
              <a:ea typeface="Open Sans"/>
              <a:cs typeface="Open Sans"/>
              <a:sym typeface="Open Sans"/>
            </a:endParaRPr>
          </a:p>
          <a:p>
            <a:pPr indent="-342900" lvl="0" marL="457200" rtl="0" algn="l">
              <a:spcBef>
                <a:spcPts val="0"/>
              </a:spcBef>
              <a:spcAft>
                <a:spcPts val="0"/>
              </a:spcAft>
              <a:buSzPts val="1800"/>
              <a:buFont typeface="Open Sans"/>
              <a:buAutoNum type="arabicPeriod"/>
            </a:pPr>
            <a:r>
              <a:rPr lang="en">
                <a:latin typeface="Open Sans"/>
                <a:ea typeface="Open Sans"/>
                <a:cs typeface="Open Sans"/>
                <a:sym typeface="Open Sans"/>
              </a:rPr>
              <a:t>The data should have included the gender information of the affected persons for a better clarity on the causes of the tbis.</a:t>
            </a:r>
            <a:endParaRPr>
              <a:latin typeface="Open Sans"/>
              <a:ea typeface="Open Sans"/>
              <a:cs typeface="Open Sans"/>
              <a:sym typeface="Open Sans"/>
            </a:endParaRPr>
          </a:p>
          <a:p>
            <a:pPr indent="-342900" lvl="0" marL="457200" rtl="0" algn="l">
              <a:spcBef>
                <a:spcPts val="0"/>
              </a:spcBef>
              <a:spcAft>
                <a:spcPts val="0"/>
              </a:spcAft>
              <a:buSzPts val="1800"/>
              <a:buFont typeface="Open Sans"/>
              <a:buAutoNum type="arabicPeriod"/>
            </a:pPr>
            <a:r>
              <a:rPr lang="en">
                <a:latin typeface="Open Sans"/>
                <a:ea typeface="Open Sans"/>
                <a:cs typeface="Open Sans"/>
                <a:sym typeface="Open Sans"/>
              </a:rPr>
              <a:t>The military dataset did not give us the </a:t>
            </a:r>
            <a:r>
              <a:rPr lang="en">
                <a:latin typeface="Open Sans"/>
                <a:ea typeface="Open Sans"/>
                <a:cs typeface="Open Sans"/>
                <a:sym typeface="Open Sans"/>
              </a:rPr>
              <a:t>injury</a:t>
            </a:r>
            <a:r>
              <a:rPr lang="en">
                <a:latin typeface="Open Sans"/>
                <a:ea typeface="Open Sans"/>
                <a:cs typeface="Open Sans"/>
                <a:sym typeface="Open Sans"/>
              </a:rPr>
              <a:t> mechanisms and the treatment outcomes for comparison with the civilian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