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2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1B00FE"/>
    <a:srgbClr val="666666"/>
    <a:srgbClr val="61A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1" autoAdjust="0"/>
    <p:restoredTop sz="94638" autoAdjust="0"/>
  </p:normalViewPr>
  <p:slideViewPr>
    <p:cSldViewPr>
      <p:cViewPr varScale="1">
        <p:scale>
          <a:sx n="68" d="100"/>
          <a:sy n="68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90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1239A24-A524-4265-AEFA-10C51A4CD2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6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88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39A24-A524-4265-AEFA-10C51A4CD2F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4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175" y="3716338"/>
            <a:ext cx="4249738" cy="1655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7175" y="5445125"/>
            <a:ext cx="4249738" cy="6461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776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60350"/>
            <a:ext cx="1962150" cy="6192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71550" y="260350"/>
            <a:ext cx="5734050" cy="6192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5486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A77E0-5EDA-4612-B7C5-09C2FE3E606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7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ACFC-04C7-4B9A-87F0-BFC590059AB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4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7FDEC-BD50-4455-9929-3560AF8C279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8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0E345-45C4-40B2-BD72-679A683AC23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90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28C09-45D2-4C07-B032-C9A3ACB7DA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5FB25-AB7C-45BD-A59A-13A1FCB3E3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2D035-5309-4576-95A4-FBC9ADFCBE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68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F1278-C82C-4229-81BA-6D93D5B7D99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15369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8CBF7-A890-4353-AAA8-10D606EA9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37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05818-BBED-4961-9B01-B577F11052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7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9AED9-4A20-41A9-ABFC-85C086AD7C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63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1550" y="17002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72050" y="1700213"/>
            <a:ext cx="3848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310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65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904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3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327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195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7675" y="260350"/>
            <a:ext cx="5832475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700213"/>
            <a:ext cx="7848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9567BAC-7845-411F-9298-203F151CB2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140200" y="4076700"/>
            <a:ext cx="4464050" cy="1439863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140200" y="5589588"/>
            <a:ext cx="4464050" cy="720725"/>
          </a:xfrm>
        </p:spPr>
        <p:txBody>
          <a:bodyPr/>
          <a:lstStyle/>
          <a:p>
            <a:r>
              <a:rPr lang="en-US" dirty="0"/>
              <a:t>Team 6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2C5B-BEE2-428E-BD3B-8183CE31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DASHBOARD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2B1DE-B21C-4B0D-A7AD-5CB1006E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957901"/>
            <a:ext cx="6984305" cy="3810560"/>
          </a:xfrm>
        </p:spPr>
      </p:pic>
    </p:spTree>
    <p:extLst>
      <p:ext uri="{BB962C8B-B14F-4D97-AF65-F5344CB8AC3E}">
        <p14:creationId xmlns:p14="http://schemas.microsoft.com/office/powerpoint/2010/main" val="40922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AutoNum type="arabicPeriod"/>
            </a:pPr>
            <a:r>
              <a:rPr lang="en-GB" u="sng" dirty="0"/>
              <a:t>Analysis of Pickups During the Different Days of the Week</a:t>
            </a:r>
          </a:p>
          <a:p>
            <a:pPr algn="just"/>
            <a:r>
              <a:rPr lang="en-GB" dirty="0"/>
              <a:t>At </a:t>
            </a:r>
            <a:r>
              <a:rPr lang="en-GB" b="1" dirty="0"/>
              <a:t>2,414,563</a:t>
            </a:r>
            <a:r>
              <a:rPr lang="en-GB" dirty="0"/>
              <a:t>, Saturday had the highest </a:t>
            </a:r>
            <a:r>
              <a:rPr lang="en-GB" dirty="0" err="1"/>
              <a:t>Pickup_Count</a:t>
            </a:r>
            <a:r>
              <a:rPr lang="en-GB" dirty="0"/>
              <a:t> and was 42.51% higher than Monday, which had the lowest </a:t>
            </a:r>
            <a:r>
              <a:rPr lang="en-GB" dirty="0" err="1"/>
              <a:t>Pickup_Count</a:t>
            </a:r>
            <a:r>
              <a:rPr lang="en-GB" dirty="0"/>
              <a:t> at </a:t>
            </a:r>
            <a:r>
              <a:rPr lang="en-GB" b="1" dirty="0"/>
              <a:t>1,694,252</a:t>
            </a:r>
            <a:r>
              <a:rPr lang="en-GB" dirty="0"/>
              <a:t>. This indicates that Saturdays has the highest demand for </a:t>
            </a:r>
            <a:r>
              <a:rPr lang="en-GB" dirty="0" err="1"/>
              <a:t>ubers</a:t>
            </a:r>
            <a:r>
              <a:rPr lang="en-GB" dirty="0"/>
              <a:t> while Mondays have the lowest.</a:t>
            </a:r>
          </a:p>
          <a:p>
            <a:pPr algn="just"/>
            <a:r>
              <a:rPr lang="en-GB" dirty="0"/>
              <a:t>Saturday accounted for 16.92% of </a:t>
            </a:r>
            <a:r>
              <a:rPr lang="en-GB" dirty="0" err="1"/>
              <a:t>Pickup_Count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Across all 7 days of the week, the number of pickups ranged from </a:t>
            </a:r>
            <a:r>
              <a:rPr lang="en-GB" b="1" dirty="0"/>
              <a:t>1,694,252</a:t>
            </a:r>
            <a:r>
              <a:rPr lang="en-GB" dirty="0"/>
              <a:t> to </a:t>
            </a:r>
            <a:r>
              <a:rPr lang="en-GB" b="1" dirty="0"/>
              <a:t>2,414,563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There is an increase in demand for uber from Monday to Saturday, but the demand drops on Sunday and drops further on Monday.</a:t>
            </a:r>
          </a:p>
        </p:txBody>
      </p:sp>
    </p:spTree>
    <p:extLst>
      <p:ext uri="{BB962C8B-B14F-4D97-AF65-F5344CB8AC3E}">
        <p14:creationId xmlns:p14="http://schemas.microsoft.com/office/powerpoint/2010/main" val="17802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781128"/>
          </a:xfrm>
        </p:spPr>
        <p:txBody>
          <a:bodyPr/>
          <a:lstStyle/>
          <a:p>
            <a:pPr marL="0" indent="0" algn="ctr">
              <a:buNone/>
            </a:pPr>
            <a:r>
              <a:rPr lang="en-GB" u="sng" dirty="0"/>
              <a:t>2. Analysis of Pickups During Different Times</a:t>
            </a:r>
          </a:p>
          <a:p>
            <a:pPr algn="just"/>
            <a:r>
              <a:rPr lang="en-GB" dirty="0"/>
              <a:t>At the 19</a:t>
            </a:r>
            <a:r>
              <a:rPr lang="en-GB" baseline="30000" dirty="0"/>
              <a:t>th</a:t>
            </a:r>
            <a:r>
              <a:rPr lang="en-GB" dirty="0"/>
              <a:t> hour or 1900hrs, the demand of uber was at high with </a:t>
            </a:r>
            <a:r>
              <a:rPr lang="en-GB" b="1" dirty="0"/>
              <a:t>1,007,464 pickups</a:t>
            </a:r>
            <a:r>
              <a:rPr lang="en-GB" dirty="0"/>
              <a:t> while 0400hrs recorded the lowest demand for uber with </a:t>
            </a:r>
            <a:r>
              <a:rPr lang="en-GB" b="1" dirty="0"/>
              <a:t>173,038 pickups</a:t>
            </a:r>
            <a:r>
              <a:rPr lang="en-GB" dirty="0"/>
              <a:t> being recorded. </a:t>
            </a:r>
          </a:p>
          <a:p>
            <a:pPr algn="just"/>
            <a:r>
              <a:rPr lang="en-GB" dirty="0"/>
              <a:t>From </a:t>
            </a:r>
            <a:r>
              <a:rPr lang="en-GB" b="1" dirty="0"/>
              <a:t>1900hrs to 0400hrs</a:t>
            </a:r>
            <a:r>
              <a:rPr lang="en-GB" dirty="0"/>
              <a:t>, there was a decrease in pickups.</a:t>
            </a:r>
          </a:p>
          <a:p>
            <a:pPr algn="just"/>
            <a:r>
              <a:rPr lang="en-GB" dirty="0"/>
              <a:t>After 0400hrs the number of pickups start to increase until 0900hrs after which there is a slight decrease in the number of pickups.</a:t>
            </a:r>
          </a:p>
          <a:p>
            <a:pPr algn="just"/>
            <a:r>
              <a:rPr lang="en-GB" dirty="0"/>
              <a:t>After 1000hrs there is a steady increase in the number of pickups till 1900hrs.</a:t>
            </a:r>
          </a:p>
          <a:p>
            <a:pPr algn="just"/>
            <a:r>
              <a:rPr lang="en-GB" dirty="0"/>
              <a:t>This analysis shows the peak and also off-peak hours.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51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u="sng" dirty="0"/>
              <a:t>3. Analysis of Trips per Der Day of Each Service Provider in 3 Months</a:t>
            </a:r>
          </a:p>
          <a:p>
            <a:pPr algn="just"/>
            <a:r>
              <a:rPr lang="en-GB" dirty="0"/>
              <a:t>The pie chart shows the distribution of the pickups among the service providers with the Yellow Taxis taxis taking most of the share with </a:t>
            </a:r>
            <a:r>
              <a:rPr lang="en-GB" b="1" dirty="0"/>
              <a:t>38,768,702 pickups (82.36%)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Green taxis come second with </a:t>
            </a:r>
            <a:r>
              <a:rPr lang="en-GB" b="1" dirty="0"/>
              <a:t>3,975,664 (8.45%) </a:t>
            </a:r>
            <a:r>
              <a:rPr lang="en-GB" dirty="0"/>
              <a:t>pickups while Uber came third with </a:t>
            </a:r>
            <a:r>
              <a:rPr lang="en-GB" b="1" dirty="0"/>
              <a:t>2,653,532 (5.64%) </a:t>
            </a:r>
            <a:r>
              <a:rPr lang="en-GB" dirty="0"/>
              <a:t>pickups.</a:t>
            </a:r>
          </a:p>
          <a:p>
            <a:pPr algn="just"/>
            <a:r>
              <a:rPr lang="en-GB" dirty="0"/>
              <a:t>This is important to see the performance of Uber alongside other service providers.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89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u="sng" dirty="0"/>
              <a:t>4. Analysis of Pickups in the period Jan-June</a:t>
            </a:r>
          </a:p>
          <a:p>
            <a:pPr algn="just"/>
            <a:r>
              <a:rPr lang="en-GB" dirty="0"/>
              <a:t>This is the monthly comparison of the uber trips.</a:t>
            </a:r>
          </a:p>
          <a:p>
            <a:pPr algn="just"/>
            <a:r>
              <a:rPr lang="en-GB" dirty="0"/>
              <a:t>The month of June recorded the highest number of trips, </a:t>
            </a:r>
            <a:r>
              <a:rPr lang="en-GB" b="1" dirty="0"/>
              <a:t>2,816,895 </a:t>
            </a:r>
            <a:r>
              <a:rPr lang="en-GB" dirty="0"/>
              <a:t>while January recorded the lowest number of trips </a:t>
            </a:r>
            <a:r>
              <a:rPr lang="en-GB" b="1" dirty="0"/>
              <a:t>1,953,801.</a:t>
            </a:r>
          </a:p>
          <a:p>
            <a:pPr algn="just"/>
            <a:r>
              <a:rPr lang="en-GB" dirty="0"/>
              <a:t>The number of increase in number of trips from January to February.</a:t>
            </a:r>
          </a:p>
          <a:p>
            <a:pPr algn="just"/>
            <a:r>
              <a:rPr lang="en-GB" dirty="0"/>
              <a:t>The number of trips decreased from February to March.</a:t>
            </a:r>
          </a:p>
          <a:p>
            <a:pPr algn="just"/>
            <a:r>
              <a:rPr lang="en-GB" dirty="0"/>
              <a:t>The number of trips increased from March to June.</a:t>
            </a:r>
          </a:p>
        </p:txBody>
      </p:sp>
    </p:spTree>
    <p:extLst>
      <p:ext uri="{BB962C8B-B14F-4D97-AF65-F5344CB8AC3E}">
        <p14:creationId xmlns:p14="http://schemas.microsoft.com/office/powerpoint/2010/main" val="122633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Additional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u="sng" dirty="0"/>
              <a:t>How Each Day </a:t>
            </a:r>
            <a:r>
              <a:rPr lang="en-GB" u="sng" dirty="0" err="1"/>
              <a:t>Perfomed</a:t>
            </a:r>
            <a:r>
              <a:rPr lang="en-GB" u="sng" dirty="0"/>
              <a:t> in the Various Months</a:t>
            </a:r>
          </a:p>
          <a:p>
            <a:pPr algn="just"/>
            <a:r>
              <a:rPr lang="en-GB" dirty="0"/>
              <a:t>There was a variation in number of pickups in different days of the week in different months. For example: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dirty="0"/>
              <a:t>In January, Saturday recorded the highest number of pickups with </a:t>
            </a:r>
            <a:r>
              <a:rPr lang="en-GB" b="1" dirty="0"/>
              <a:t>392,900 pickups </a:t>
            </a:r>
            <a:r>
              <a:rPr lang="en-GB" dirty="0"/>
              <a:t>while Monday had the lowest with </a:t>
            </a:r>
            <a:r>
              <a:rPr lang="en-GB" b="1" dirty="0"/>
              <a:t>194,004 pickups</a:t>
            </a:r>
            <a:r>
              <a:rPr lang="en-GB" dirty="0"/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dirty="0"/>
              <a:t>In February, Saturday recorded the highest number of pickups with </a:t>
            </a:r>
            <a:r>
              <a:rPr lang="en-GB" b="1" dirty="0"/>
              <a:t>375,296 pickups </a:t>
            </a:r>
            <a:r>
              <a:rPr lang="en-GB" dirty="0"/>
              <a:t>while Monday had the lowest with </a:t>
            </a:r>
            <a:r>
              <a:rPr lang="en-GB" b="1" dirty="0"/>
              <a:t>279,665 pickups</a:t>
            </a:r>
            <a:r>
              <a:rPr lang="en-GB" dirty="0"/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dirty="0"/>
              <a:t>In March, Tuesday recorded the highest number of pickups with </a:t>
            </a:r>
            <a:r>
              <a:rPr lang="en-GB" b="1" dirty="0"/>
              <a:t>353,412 pickups </a:t>
            </a:r>
            <a:r>
              <a:rPr lang="en-GB" dirty="0"/>
              <a:t>while Wednesday had the lowest with </a:t>
            </a:r>
            <a:r>
              <a:rPr lang="en-GB" b="1" dirty="0"/>
              <a:t>281,583 pickups</a:t>
            </a:r>
            <a:r>
              <a:rPr lang="en-GB" dirty="0"/>
              <a:t>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5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1ABA-DD18-0FB6-F63B-91AAE67E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Additional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F132-CDFD-824F-E3F8-391C9896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algn="just">
              <a:buNone/>
            </a:pPr>
            <a:endParaRPr lang="en-GB" dirty="0"/>
          </a:p>
          <a:p>
            <a:pPr marL="857250" lvl="1" indent="-457200" algn="just">
              <a:buFont typeface="+mj-lt"/>
              <a:buAutoNum type="arabicPeriod" startAt="4"/>
            </a:pPr>
            <a:r>
              <a:rPr lang="en-GB" dirty="0"/>
              <a:t>In April, Thursday recorded the highest number of pickups with </a:t>
            </a:r>
            <a:r>
              <a:rPr lang="en-GB" b="1" dirty="0"/>
              <a:t>406,837 pickups </a:t>
            </a:r>
            <a:r>
              <a:rPr lang="en-GB" dirty="0"/>
              <a:t>while Monday had the lowest with </a:t>
            </a:r>
            <a:r>
              <a:rPr lang="en-GB" b="1" dirty="0"/>
              <a:t>253,079 pickups</a:t>
            </a:r>
            <a:r>
              <a:rPr lang="en-GB" dirty="0"/>
              <a:t>.</a:t>
            </a:r>
          </a:p>
          <a:p>
            <a:pPr marL="857250" lvl="1" indent="-457200" algn="just">
              <a:buFont typeface="+mj-lt"/>
              <a:buAutoNum type="arabicPeriod" startAt="4"/>
            </a:pPr>
            <a:r>
              <a:rPr lang="en-GB" dirty="0"/>
              <a:t>In May, Saturday recorded the highest number of pickups with </a:t>
            </a:r>
            <a:r>
              <a:rPr lang="en-GB" b="1" dirty="0"/>
              <a:t>507,666 pickups </a:t>
            </a:r>
            <a:r>
              <a:rPr lang="en-GB" dirty="0"/>
              <a:t>while Monday had the lowest with </a:t>
            </a:r>
            <a:r>
              <a:rPr lang="en-GB" b="1" dirty="0"/>
              <a:t>271,919 pickups</a:t>
            </a:r>
            <a:r>
              <a:rPr lang="en-GB" dirty="0"/>
              <a:t>.</a:t>
            </a:r>
          </a:p>
          <a:p>
            <a:pPr marL="857250" lvl="1" indent="-457200" algn="just">
              <a:buFont typeface="+mj-lt"/>
              <a:buAutoNum type="arabicPeriod" startAt="4"/>
            </a:pPr>
            <a:r>
              <a:rPr lang="en-GB" dirty="0"/>
              <a:t>In June, Tuesday recorded the highest number of pickups with </a:t>
            </a:r>
            <a:r>
              <a:rPr lang="en-GB" b="1" dirty="0"/>
              <a:t>445,025 pickups </a:t>
            </a:r>
            <a:r>
              <a:rPr lang="en-GB" dirty="0"/>
              <a:t>while Wednesday had the lowest with </a:t>
            </a:r>
            <a:r>
              <a:rPr lang="en-GB" b="1" dirty="0"/>
              <a:t>359,703 pickups</a:t>
            </a:r>
            <a:r>
              <a:rPr lang="en-GB" dirty="0"/>
              <a:t>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50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7879-9EF1-489C-A591-00428E0D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2EB7-D5E9-4A9F-A7EF-5DA6E821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Quality Issues</a:t>
            </a:r>
            <a:r>
              <a:rPr lang="en-US" dirty="0"/>
              <a:t>: When working with the data, we encountered missing records and duplicate records.</a:t>
            </a:r>
          </a:p>
          <a:p>
            <a:r>
              <a:rPr lang="en-US" b="1" dirty="0"/>
              <a:t>Data Volume</a:t>
            </a:r>
            <a:r>
              <a:rPr lang="en-US" dirty="0"/>
              <a:t>: Handling large volumes of data may require optimization to ensure performance in Power BI.</a:t>
            </a:r>
          </a:p>
          <a:p>
            <a:r>
              <a:rPr lang="en-US" b="1" dirty="0"/>
              <a:t>Handling Null or Anomalous Data</a:t>
            </a:r>
            <a:r>
              <a:rPr lang="en-US" dirty="0"/>
              <a:t>: Some trips were incomplete. Deciding how to handle null or anomalous data was a challenge, as it can affect the accuracy of our analysis.</a:t>
            </a:r>
          </a:p>
          <a:p>
            <a:r>
              <a:rPr lang="en-US" b="1" dirty="0"/>
              <a:t>Geospatial Data Challenges</a:t>
            </a:r>
            <a:r>
              <a:rPr lang="en-US" dirty="0"/>
              <a:t>: When working with location data, geospatial challenges can arise, including coordinate transformation, mapping, and visualization. This could be much easier if we were using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FE0C-EC7A-4E7F-B7AB-34D8F94F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D396-51EC-47B8-8AA4-A5357E82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5141168"/>
          </a:xfrm>
        </p:spPr>
        <p:txBody>
          <a:bodyPr/>
          <a:lstStyle/>
          <a:p>
            <a:r>
              <a:rPr lang="en-US" b="1" dirty="0"/>
              <a:t>Data Cleaning is Essential</a:t>
            </a:r>
            <a:r>
              <a:rPr lang="en-US" dirty="0"/>
              <a:t>: We cannot emphasize enough how crucial effective data cleaning is. An analysis's quality can be significantly impacted by inconsistent or erroneous data..</a:t>
            </a:r>
          </a:p>
          <a:p>
            <a:r>
              <a:rPr lang="en-US" b="1" dirty="0"/>
              <a:t>Data Transformation is Key</a:t>
            </a:r>
            <a:r>
              <a:rPr lang="en-US" dirty="0"/>
              <a:t>: Data often needs to be transformed to be useful. Whether it's changing data types, creating calculated columns, or joining tables, data transformation is a critical part of the process.</a:t>
            </a:r>
          </a:p>
          <a:p>
            <a:r>
              <a:rPr lang="en-US" b="1" dirty="0"/>
              <a:t> Power BI Skills</a:t>
            </a:r>
            <a:r>
              <a:rPr lang="en-US" dirty="0"/>
              <a:t>: One must have enhanced their skills in Power BI, including using DAX (Data Analysis Expressions) for creating calculated columns and measures.</a:t>
            </a:r>
          </a:p>
          <a:p>
            <a:r>
              <a:rPr lang="en-US" b="1" dirty="0"/>
              <a:t>Data Challenges are Normal</a:t>
            </a:r>
            <a:r>
              <a:rPr lang="en-US" dirty="0"/>
              <a:t>: Projects using data rarely go as expected. Working with real-world data presents a number of frequent difficulties, such as missing data, discrepancies, and data quirks, which we encountered.</a:t>
            </a:r>
          </a:p>
        </p:txBody>
      </p:sp>
    </p:spTree>
    <p:extLst>
      <p:ext uri="{BB962C8B-B14F-4D97-AF65-F5344CB8AC3E}">
        <p14:creationId xmlns:p14="http://schemas.microsoft.com/office/powerpoint/2010/main" val="324640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41D-4387-4283-A455-FA2E9DF5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8D4B-327F-4507-9E46-200F3750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Knowledge</a:t>
            </a:r>
            <a:r>
              <a:rPr lang="en-US" dirty="0"/>
              <a:t>: Gaining domain knowledge can significantly improve the quality of your analysis. In this case, we googled more to understand some terms in the taxi and ride-sharing industry.</a:t>
            </a:r>
          </a:p>
          <a:p>
            <a:r>
              <a:rPr lang="en-US" b="1" dirty="0"/>
              <a:t>Continual Learning</a:t>
            </a:r>
            <a:r>
              <a:rPr lang="en-US" dirty="0"/>
              <a:t>: Data analysis is an ever-evolving field and you need to be always updated with the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158195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188913"/>
            <a:ext cx="5761037" cy="122396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굴림" charset="-127"/>
              </a:rPr>
              <a:t>This is the final Capstone project on the 30-Day SQL and </a:t>
            </a:r>
            <a:r>
              <a:rPr lang="en-US" altLang="ko-KR" dirty="0" err="1">
                <a:ea typeface="굴림" charset="-127"/>
              </a:rPr>
              <a:t>PowerBI</a:t>
            </a:r>
            <a:r>
              <a:rPr lang="en-US" altLang="ko-KR" dirty="0">
                <a:ea typeface="굴림" charset="-127"/>
              </a:rPr>
              <a:t> Challenge.</a:t>
            </a:r>
            <a:r>
              <a:rPr lang="en-US" dirty="0"/>
              <a:t> This is not a very detailed work for the topic but more of a data understanding phase.</a:t>
            </a:r>
            <a:endParaRPr lang="en-US" altLang="ko-KR" dirty="0">
              <a:ea typeface="굴림" charset="-127"/>
            </a:endParaRPr>
          </a:p>
          <a:p>
            <a:pPr algn="just"/>
            <a:endParaRPr lang="en-US" altLang="ko-KR" dirty="0">
              <a:ea typeface="굴림" charset="-127"/>
            </a:endParaRPr>
          </a:p>
          <a:p>
            <a:pPr algn="just"/>
            <a:r>
              <a:rPr lang="en-US" dirty="0"/>
              <a:t>The objective of this project is to understand the traffic in different boroughs of New York City and to try and categorize the various zones within various boroughs</a:t>
            </a:r>
          </a:p>
          <a:p>
            <a:pPr marL="0" indent="0" algn="just">
              <a:buNone/>
            </a:pPr>
            <a:endParaRPr lang="en-US" altLang="ko-KR" dirty="0">
              <a:ea typeface="굴림" charset="-127"/>
            </a:endParaRPr>
          </a:p>
          <a:p>
            <a:pPr algn="just"/>
            <a:r>
              <a:rPr lang="en-US" dirty="0"/>
              <a:t>We have used data generated by Uber, an online transportation network company. This data was obtained  from the NYC Taxi Limousine Commission (TLC) by submitting a Freedom of Information Law request on July 20, 2015.</a:t>
            </a:r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FB87-99C7-40D7-B7F6-F1B727B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144D-55E6-4B94-83BF-E17DA9C7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983162"/>
          </a:xfrm>
        </p:spPr>
        <p:txBody>
          <a:bodyPr/>
          <a:lstStyle/>
          <a:p>
            <a:r>
              <a:rPr lang="en-US" b="1" dirty="0"/>
              <a:t>Geospatial Analysis</a:t>
            </a:r>
            <a:r>
              <a:rPr lang="en-US" dirty="0"/>
              <a:t>: Explore geospatial patterns by mapping pickup and drop-off locations to identify traffic hotspots, high-demand zones, or areas with insufficient driver coverage.</a:t>
            </a:r>
          </a:p>
          <a:p>
            <a:r>
              <a:rPr lang="en-US" b="1" dirty="0"/>
              <a:t>Time Series Analysis</a:t>
            </a:r>
            <a:r>
              <a:rPr lang="en-US" dirty="0"/>
              <a:t>: Perform time series analysis to identify seasonal patterns, trends, and cyclical behaviors in ride demand over time.</a:t>
            </a:r>
          </a:p>
          <a:p>
            <a:r>
              <a:rPr lang="en-US" b="1" dirty="0"/>
              <a:t>Route Optimization</a:t>
            </a:r>
            <a:r>
              <a:rPr lang="en-US" dirty="0"/>
              <a:t>: Optimize the recommended routes for Uber drivers based on historical traffic data. This can help reduce travel time and improve the overall rider experience.</a:t>
            </a:r>
          </a:p>
          <a:p>
            <a:r>
              <a:rPr lang="en-US" b="1" dirty="0"/>
              <a:t>Impact of Events</a:t>
            </a:r>
            <a:r>
              <a:rPr lang="en-US" dirty="0"/>
              <a:t>: Analyze how local events, such as sports games, concerts, or festivals, affect ride demand and traffic congestion. Uber could adjust its operations based on such events.</a:t>
            </a:r>
          </a:p>
        </p:txBody>
      </p:sp>
    </p:spTree>
    <p:extLst>
      <p:ext uri="{BB962C8B-B14F-4D97-AF65-F5344CB8AC3E}">
        <p14:creationId xmlns:p14="http://schemas.microsoft.com/office/powerpoint/2010/main" val="213526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C534-F582-48A5-BF99-BBD8B74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484784"/>
            <a:ext cx="7772400" cy="118784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0A42-7632-48C9-8720-0A0E7215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Members: Noella </a:t>
            </a:r>
            <a:r>
              <a:rPr lang="en-US" dirty="0" err="1"/>
              <a:t>Mutuku</a:t>
            </a:r>
            <a:br>
              <a:rPr lang="en-US" dirty="0"/>
            </a:br>
            <a:r>
              <a:rPr lang="en-US" dirty="0"/>
              <a:t>		 Mandela Ngatia</a:t>
            </a:r>
          </a:p>
          <a:p>
            <a:r>
              <a:rPr lang="en-US" dirty="0"/>
              <a:t>		 Douglas Kimathi</a:t>
            </a:r>
          </a:p>
        </p:txBody>
      </p:sp>
    </p:spTree>
    <p:extLst>
      <p:ext uri="{BB962C8B-B14F-4D97-AF65-F5344CB8AC3E}">
        <p14:creationId xmlns:p14="http://schemas.microsoft.com/office/powerpoint/2010/main" val="59715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46075"/>
            <a:ext cx="6911975" cy="1138238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557338"/>
            <a:ext cx="6911975" cy="496728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dataset downloaded contains, roughly, four groups of files: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2014 (April - September), separated by month, with location information (longitude - latitude values)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2015 (January - June), with less fine-grained location information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Non-Uber FHV (For-Hire Vehicle) trips. The trip information varies by company, but can include day of trip, time of trip, pickup location, driver's for-hire license number, and vehicle's for-hire license number.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/>
              <a:t>Aggregate ride and vehicle statistics for all FHV companies (and, occasionally, for taxi companies)</a:t>
            </a:r>
          </a:p>
          <a:p>
            <a:pPr algn="just"/>
            <a:endParaRPr lang="en-US" altLang="ko-KR" dirty="0">
              <a:ea typeface="굴림" charset="-127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12D6-9E56-4242-B4EC-D9DCADC2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32D1-E492-44B7-A42B-8B404D20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485313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However, this project used two groups of files that was generated by Uber: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2014 (April - September)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Uber trip data from 2015 (January - June)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Uber trip data from 2015</a:t>
            </a:r>
          </a:p>
          <a:p>
            <a:pPr marL="0" indent="0" algn="just">
              <a:buNone/>
            </a:pPr>
            <a:r>
              <a:rPr lang="en-US" dirty="0"/>
              <a:t>Includes the file uber-raw-data-janjune-15.csv This file has the following columns: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Dispatching base num : The TLC base company code of the base that dispatched the Uber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Pickup date : The date and time of the Uber pickup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Affiliated base num : The TLC base company code affiliated with the Uber pickup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locationID</a:t>
            </a:r>
            <a:r>
              <a:rPr lang="en-US" dirty="0"/>
              <a:t> : The pickup location ID affiliated with the Uber pickup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CCEF-5D61-4EAC-8580-7130D14A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9E73-602C-477C-803B-17A3665C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514116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Uber trip data from 2014</a:t>
            </a:r>
          </a:p>
          <a:p>
            <a:pPr marL="0" indent="0">
              <a:buNone/>
            </a:pPr>
            <a:r>
              <a:rPr lang="en-US" dirty="0"/>
              <a:t>There are six files of raw data on Uber pickups in New York City from April to September 2014 (uber-raw-data-xyz14.csv). The files are separated by month and each has the following columns:</a:t>
            </a:r>
          </a:p>
          <a:p>
            <a:r>
              <a:rPr lang="en-US" dirty="0"/>
              <a:t>Date/Time : The date and time of the Uber pickup</a:t>
            </a:r>
          </a:p>
          <a:p>
            <a:r>
              <a:rPr lang="en-US" dirty="0"/>
              <a:t>Lat : The latitude of the Uber pickup</a:t>
            </a:r>
          </a:p>
          <a:p>
            <a:r>
              <a:rPr lang="en-US" dirty="0"/>
              <a:t>Lon : The longitude of the Uber pickup</a:t>
            </a:r>
          </a:p>
          <a:p>
            <a:r>
              <a:rPr lang="en-US" dirty="0"/>
              <a:t>Base : The TLC base company code affiliated with the Uber pickup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 coarse-grained location information from the pickups in 2015, the file taxi-zone-lookup.csv shows the taxi Zone (essentially, neighborhood) and Borough for each </a:t>
            </a:r>
            <a:r>
              <a:rPr lang="en-US" dirty="0" err="1"/>
              <a:t>locationID</a:t>
            </a:r>
            <a:r>
              <a:rPr lang="en-US" dirty="0"/>
              <a:t> contained in the Uber trip data from 2015.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1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D2C4-1370-4262-AF09-339CEAA9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1FA1-DBB6-42EE-B692-5D3CC6D3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As part of the project, we are supposed to create a database to test our knowledge of SQL.</a:t>
            </a:r>
          </a:p>
          <a:p>
            <a:pPr algn="just"/>
            <a:r>
              <a:rPr lang="en-US" dirty="0"/>
              <a:t>Attached is a database named </a:t>
            </a:r>
            <a:r>
              <a:rPr lang="en-US" dirty="0" err="1"/>
              <a:t>New_York_Uber_Db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contains two tables, i.e., uber-raw-data-janjun-15 and taxi-zone-lookup.</a:t>
            </a:r>
          </a:p>
          <a:p>
            <a:pPr algn="just"/>
            <a:r>
              <a:rPr lang="en-US" dirty="0"/>
              <a:t>The two tables have a relationship through the column </a:t>
            </a:r>
            <a:r>
              <a:rPr lang="en-US" dirty="0" err="1"/>
              <a:t>Location_ID</a:t>
            </a:r>
            <a:r>
              <a:rPr lang="en-US" dirty="0"/>
              <a:t>, which is common on both tables.</a:t>
            </a:r>
          </a:p>
          <a:p>
            <a:pPr marL="0" indent="0" algn="just">
              <a:buNone/>
            </a:pPr>
            <a:r>
              <a:rPr lang="en-US" dirty="0"/>
              <a:t>Data from the CSV files were imported to populate the tables with the appropriate information. This was done with the help of the import functionality in MySQL Workbench.</a:t>
            </a:r>
          </a:p>
        </p:txBody>
      </p:sp>
    </p:spTree>
    <p:extLst>
      <p:ext uri="{BB962C8B-B14F-4D97-AF65-F5344CB8AC3E}">
        <p14:creationId xmlns:p14="http://schemas.microsoft.com/office/powerpoint/2010/main" val="112846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7EB3-35AE-4556-8E76-6B3DEC21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D91F-871B-4666-915C-D87DC8CC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67513" cy="4781128"/>
          </a:xfrm>
        </p:spPr>
        <p:txBody>
          <a:bodyPr/>
          <a:lstStyle/>
          <a:p>
            <a:pPr algn="just"/>
            <a:r>
              <a:rPr lang="en-US" dirty="0"/>
              <a:t>For this project, we chose the data source to be the csv files.</a:t>
            </a:r>
          </a:p>
          <a:p>
            <a:pPr algn="just"/>
            <a:r>
              <a:rPr lang="en-US" dirty="0"/>
              <a:t>We loaded the csv files to </a:t>
            </a:r>
            <a:r>
              <a:rPr lang="en-US" dirty="0" err="1"/>
              <a:t>PowerBI</a:t>
            </a:r>
            <a:r>
              <a:rPr lang="en-US" dirty="0"/>
              <a:t>, where we performed:</a:t>
            </a:r>
          </a:p>
          <a:p>
            <a:pPr lvl="1" algn="just"/>
            <a:r>
              <a:rPr lang="en-US" dirty="0"/>
              <a:t>Data cleaning: removal of duplicate rows, Handle missing values in columns. Ensure that columns have the right data types.</a:t>
            </a:r>
          </a:p>
          <a:p>
            <a:pPr lvl="1" algn="just"/>
            <a:r>
              <a:rPr lang="en-US" dirty="0"/>
              <a:t>Data Transformation: Create a date table with a range of dates that cover the range of dates in our dataset.</a:t>
            </a:r>
          </a:p>
          <a:p>
            <a:pPr lvl="1" algn="just"/>
            <a:r>
              <a:rPr lang="en-US" dirty="0"/>
              <a:t>Create calculated columns and measures. With the help of the DAX querying language, we created measures to facilitate analysis. </a:t>
            </a:r>
            <a:r>
              <a:rPr lang="en-US" dirty="0" err="1"/>
              <a:t>Eg.</a:t>
            </a:r>
            <a:r>
              <a:rPr lang="en-US" dirty="0"/>
              <a:t>, </a:t>
            </a:r>
            <a:r>
              <a:rPr lang="en-US" dirty="0" err="1"/>
              <a:t>Pickup_Count</a:t>
            </a:r>
            <a:r>
              <a:rPr lang="en-US" dirty="0"/>
              <a:t> = COUNTROWS('uber-raw-data-janjune-15')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9144000" cy="1011300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4800" b="1" u="sng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DASHBOARD 1</a:t>
            </a:r>
            <a:endParaRPr lang="en-IE" sz="3200" b="1" u="sng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5800" y="1255024"/>
            <a:ext cx="218599" cy="2185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93EBB-D2FC-4D1F-8610-0B59EA898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39" y="1628800"/>
            <a:ext cx="7400061" cy="43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D0C9-2080-4D7A-BA7C-85B1FF34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DASHBOARD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37B0F-60AB-4596-B155-35E1B13B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700808"/>
            <a:ext cx="7150715" cy="4110837"/>
          </a:xfrm>
        </p:spPr>
      </p:pic>
    </p:spTree>
    <p:extLst>
      <p:ext uri="{BB962C8B-B14F-4D97-AF65-F5344CB8AC3E}">
        <p14:creationId xmlns:p14="http://schemas.microsoft.com/office/powerpoint/2010/main" val="2205581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1339</TotalTime>
  <Words>1623</Words>
  <Application>Microsoft Office PowerPoint</Application>
  <PresentationFormat>On-screen Show (4:3)</PresentationFormat>
  <Paragraphs>112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Futura LT Book</vt:lpstr>
      <vt:lpstr>Segoe UI Light</vt:lpstr>
      <vt:lpstr>Wingdings</vt:lpstr>
      <vt:lpstr>template</vt:lpstr>
      <vt:lpstr>Custom Design</vt:lpstr>
      <vt:lpstr>CAPSTONE PROJECT</vt:lpstr>
      <vt:lpstr>Project Overview</vt:lpstr>
      <vt:lpstr>Data Understanding</vt:lpstr>
      <vt:lpstr>Data Understanding</vt:lpstr>
      <vt:lpstr>Data Understanding</vt:lpstr>
      <vt:lpstr>Database</vt:lpstr>
      <vt:lpstr>Data Preparation</vt:lpstr>
      <vt:lpstr>DASHBOARD 1</vt:lpstr>
      <vt:lpstr>DASHBOARD 2</vt:lpstr>
      <vt:lpstr>DASHBOARD 3</vt:lpstr>
      <vt:lpstr>General Insights</vt:lpstr>
      <vt:lpstr>General Insights</vt:lpstr>
      <vt:lpstr>General Insights</vt:lpstr>
      <vt:lpstr>General Insights</vt:lpstr>
      <vt:lpstr>Additional Insights</vt:lpstr>
      <vt:lpstr>Additional Insights</vt:lpstr>
      <vt:lpstr>DATA CHALLENGES</vt:lpstr>
      <vt:lpstr>Lessons Learned</vt:lpstr>
      <vt:lpstr>Lessons Learned</vt:lpstr>
      <vt:lpstr>Future Works</vt:lpstr>
      <vt:lpstr>Thank you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Kimathi Kaimenyi</cp:lastModifiedBy>
  <cp:revision>27</cp:revision>
  <dcterms:created xsi:type="dcterms:W3CDTF">2014-11-05T14:57:38Z</dcterms:created>
  <dcterms:modified xsi:type="dcterms:W3CDTF">2023-10-16T19:31:28Z</dcterms:modified>
</cp:coreProperties>
</file>